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1" r:id="rId3"/>
    <p:sldId id="257" r:id="rId4"/>
    <p:sldId id="260" r:id="rId5"/>
    <p:sldId id="262" r:id="rId6"/>
    <p:sldId id="259" r:id="rId7"/>
    <p:sldId id="258" r:id="rId8"/>
    <p:sldId id="263" r:id="rId9"/>
    <p:sldId id="270" r:id="rId10"/>
    <p:sldId id="266" r:id="rId11"/>
    <p:sldId id="264" r:id="rId12"/>
    <p:sldId id="265" r:id="rId13"/>
    <p:sldId id="267" r:id="rId14"/>
    <p:sldId id="274" r:id="rId15"/>
    <p:sldId id="268" r:id="rId16"/>
    <p:sldId id="271" r:id="rId17"/>
    <p:sldId id="275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4E6A1-59EC-4FAC-905B-B82761F9DE1E}" type="datetimeFigureOut">
              <a:rPr lang="ru-RU" smtClean="0"/>
              <a:pPr/>
              <a:t>22.05.2012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950C0-273E-4FC3-B4A0-3FD38A081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950C0-273E-4FC3-B4A0-3FD38A08152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FDA7-345D-4EF5-8236-DE1CA7866560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3DE2-EA86-43F6-A0CC-C6B3ECBAE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FDA7-345D-4EF5-8236-DE1CA7866560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3DE2-EA86-43F6-A0CC-C6B3ECBAE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FDA7-345D-4EF5-8236-DE1CA7866560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3DE2-EA86-43F6-A0CC-C6B3ECBAE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FDA7-345D-4EF5-8236-DE1CA7866560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3DE2-EA86-43F6-A0CC-C6B3ECBAE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FDA7-345D-4EF5-8236-DE1CA7866560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3DE2-EA86-43F6-A0CC-C6B3ECBAE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FDA7-345D-4EF5-8236-DE1CA7866560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3DE2-EA86-43F6-A0CC-C6B3ECBAE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FDA7-345D-4EF5-8236-DE1CA7866560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3DE2-EA86-43F6-A0CC-C6B3ECBAE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FDA7-345D-4EF5-8236-DE1CA7866560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3DE2-EA86-43F6-A0CC-C6B3ECBAE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FDA7-345D-4EF5-8236-DE1CA7866560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3DE2-EA86-43F6-A0CC-C6B3ECBAE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FDA7-345D-4EF5-8236-DE1CA7866560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3DE2-EA86-43F6-A0CC-C6B3ECBAE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FDA7-345D-4EF5-8236-DE1CA7866560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13DE2-EA86-43F6-A0CC-C6B3ECBAE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DFDA7-345D-4EF5-8236-DE1CA7866560}" type="datetimeFigureOut">
              <a:rPr lang="en-US" smtClean="0"/>
              <a:pPr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13DE2-EA86-43F6-A0CC-C6B3ECBAEE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mountainpartnership.or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avilion.minam.gob.pe/" TargetMode="External"/><Relationship Id="rId2" Type="http://schemas.openxmlformats.org/officeDocument/2006/relationships/hyperlink" Target="mailto:pavilion@mtnforum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0"/>
            <a:ext cx="5105400" cy="868362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/>
              <a:t>Regional Report  on Central Asia: Sustainable  Mountain Development from Rio 1992 to 2012</a:t>
            </a:r>
            <a:endParaRPr lang="en-US" sz="2000" dirty="0"/>
          </a:p>
        </p:txBody>
      </p:sp>
      <p:pic>
        <p:nvPicPr>
          <p:cNvPr id="6" name="Content Placeholder 5" descr="Central_Asia_Page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82622" y="1295400"/>
            <a:ext cx="3787756" cy="4830763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1 </a:t>
            </a:r>
            <a:r>
              <a:rPr lang="en-US" dirty="0" smtClean="0"/>
              <a:t>of 8 regional reports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/>
              <a:t>Produced by:  A Joint team  </a:t>
            </a:r>
          </a:p>
          <a:p>
            <a:pPr>
              <a:buNone/>
            </a:pPr>
            <a:r>
              <a:rPr lang="en-US" dirty="0" smtClean="0"/>
              <a:t>(</a:t>
            </a:r>
            <a:r>
              <a:rPr lang="en-US" dirty="0" err="1" smtClean="0"/>
              <a:t>Zoi</a:t>
            </a:r>
            <a:r>
              <a:rPr lang="en-US" dirty="0" smtClean="0"/>
              <a:t> network/UCA/MP)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With contributions:</a:t>
            </a:r>
          </a:p>
          <a:p>
            <a:pPr>
              <a:buNone/>
            </a:pPr>
            <a:r>
              <a:rPr lang="en-US" dirty="0" smtClean="0"/>
              <a:t>MP members/SAEFP/TKEP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Reviewed by:  Nat/int. experts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Presented at: Lucerne World</a:t>
            </a:r>
          </a:p>
          <a:p>
            <a:pPr>
              <a:buNone/>
            </a:pPr>
            <a:r>
              <a:rPr lang="en-US" dirty="0" smtClean="0"/>
              <a:t>Mountain Conference, Oct 2011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Funded by: SDC </a:t>
            </a:r>
            <a:r>
              <a:rPr lang="en-US" dirty="0"/>
              <a:t>(</a:t>
            </a:r>
            <a:r>
              <a:rPr lang="en-US" dirty="0" smtClean="0"/>
              <a:t>Switzerland)</a:t>
            </a:r>
            <a:endParaRPr lang="en-US" dirty="0"/>
          </a:p>
        </p:txBody>
      </p:sp>
      <p:pic>
        <p:nvPicPr>
          <p:cNvPr id="5" name="Picture 4" descr="Russi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0"/>
            <a:ext cx="41148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Координация правительством Перу</a:t>
            </a:r>
          </a:p>
          <a:p>
            <a:r>
              <a:rPr lang="ru-RU" dirty="0" smtClean="0"/>
              <a:t>Продвижение горных инициатив на РИО+20</a:t>
            </a:r>
          </a:p>
          <a:p>
            <a:r>
              <a:rPr lang="ru-RU" dirty="0" smtClean="0"/>
              <a:t>Демонстрация достижений на пути к устойчивому развитию в горных регионах </a:t>
            </a:r>
          </a:p>
          <a:p>
            <a:r>
              <a:rPr lang="ru-RU" dirty="0" smtClean="0"/>
              <a:t>Платформа для организации мероприятий</a:t>
            </a:r>
          </a:p>
          <a:p>
            <a:r>
              <a:rPr lang="ru-RU" dirty="0" smtClean="0"/>
              <a:t>Политический диалог </a:t>
            </a:r>
          </a:p>
          <a:p>
            <a:r>
              <a:rPr lang="ru-RU" dirty="0" smtClean="0"/>
              <a:t>Обмен опытом и знаниями </a:t>
            </a:r>
            <a:endParaRPr lang="ru-RU" dirty="0"/>
          </a:p>
        </p:txBody>
      </p:sp>
      <p:pic>
        <p:nvPicPr>
          <p:cNvPr id="1027" name="Picture 3" descr="C:\Users\alma.uzbekova\Documents\MP-UCA\2012\RIO+20\R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609600"/>
            <a:ext cx="4511425" cy="856531"/>
          </a:xfrm>
          <a:prstGeom prst="rect">
            <a:avLst/>
          </a:prstGeom>
          <a:noFill/>
        </p:spPr>
      </p:pic>
      <p:pic>
        <p:nvPicPr>
          <p:cNvPr id="7" name="lightboxImage" descr="Mountain Pavilion to be presented by Peru during RIO+2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334888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sz="2000" b="1" dirty="0" smtClean="0"/>
          </a:p>
          <a:p>
            <a:pPr algn="ctr">
              <a:buNone/>
            </a:pPr>
            <a:r>
              <a:rPr lang="ru-RU" sz="4000" b="1" dirty="0" smtClean="0"/>
              <a:t>Основные темы</a:t>
            </a:r>
            <a:r>
              <a:rPr lang="en-US" sz="4000" b="1" dirty="0" smtClean="0"/>
              <a:t> </a:t>
            </a:r>
            <a:r>
              <a:rPr lang="ru-RU" sz="4000" b="1" dirty="0" smtClean="0"/>
              <a:t>и координация</a:t>
            </a:r>
            <a:r>
              <a:rPr lang="en-US" sz="4000" b="1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Адаптация к изменению климата и снижение рисков стихийных бедствий</a:t>
            </a:r>
            <a:r>
              <a:rPr lang="en-US" dirty="0" smtClean="0"/>
              <a:t> - </a:t>
            </a:r>
            <a:r>
              <a:rPr lang="en-US" b="1" dirty="0" smtClean="0"/>
              <a:t>SDC</a:t>
            </a:r>
            <a:r>
              <a:rPr lang="ru-RU" b="1" dirty="0" smtClean="0"/>
              <a:t> 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Горы и водные ресурсы </a:t>
            </a:r>
            <a:r>
              <a:rPr lang="en-US" dirty="0" smtClean="0"/>
              <a:t> -</a:t>
            </a:r>
            <a:r>
              <a:rPr lang="en-US" b="1" dirty="0" smtClean="0"/>
              <a:t>CONDESAN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Инвестиции в горные регионы</a:t>
            </a:r>
            <a:r>
              <a:rPr lang="en-US" dirty="0" smtClean="0"/>
              <a:t>: </a:t>
            </a:r>
            <a:r>
              <a:rPr lang="ru-RU" dirty="0" smtClean="0"/>
              <a:t>добывающая промышленность, туризм, инфраструктура, чистая энергия и изменения в использовании земельных ресурсов </a:t>
            </a:r>
            <a:r>
              <a:rPr lang="en-US" dirty="0" smtClean="0"/>
              <a:t> </a:t>
            </a:r>
            <a:r>
              <a:rPr lang="ru-RU" dirty="0" smtClean="0"/>
              <a:t>-</a:t>
            </a:r>
            <a:r>
              <a:rPr lang="ru-RU" b="1" dirty="0" smtClean="0"/>
              <a:t> </a:t>
            </a:r>
            <a:r>
              <a:rPr lang="en-US" b="1" dirty="0" smtClean="0"/>
              <a:t>UNEP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Продовольственная безопасность и независимость, </a:t>
            </a:r>
            <a:r>
              <a:rPr lang="ru-RU" dirty="0" err="1" smtClean="0"/>
              <a:t>гендерные</a:t>
            </a:r>
            <a:r>
              <a:rPr lang="ru-RU" dirty="0" smtClean="0"/>
              <a:t> аспекты</a:t>
            </a:r>
            <a:r>
              <a:rPr lang="en-US" dirty="0" smtClean="0"/>
              <a:t> – </a:t>
            </a:r>
            <a:r>
              <a:rPr lang="ru-RU" b="1" dirty="0" smtClean="0"/>
              <a:t>Секретариат  Горного Партнерства и ФАО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Экосистемные</a:t>
            </a:r>
            <a:r>
              <a:rPr lang="ru-RU" dirty="0" smtClean="0"/>
              <a:t> услуги и </a:t>
            </a:r>
            <a:r>
              <a:rPr lang="ru-RU" dirty="0" err="1" smtClean="0"/>
              <a:t>биоразнообразие</a:t>
            </a:r>
            <a:r>
              <a:rPr lang="en-US" dirty="0" smtClean="0"/>
              <a:t>. </a:t>
            </a:r>
            <a:r>
              <a:rPr lang="ru-RU" dirty="0" smtClean="0"/>
              <a:t>– </a:t>
            </a:r>
            <a:r>
              <a:rPr lang="en-US" b="1" dirty="0" smtClean="0"/>
              <a:t>ICIMOD</a:t>
            </a:r>
          </a:p>
          <a:p>
            <a:pPr algn="ctr">
              <a:buNone/>
            </a:pPr>
            <a:endParaRPr lang="ru-RU" sz="2000" b="1" dirty="0"/>
          </a:p>
        </p:txBody>
      </p:sp>
      <p:pic>
        <p:nvPicPr>
          <p:cNvPr id="4" name="lightboxImage" descr="Mountain Pavilion to be presented by Peru during RIO+2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312562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alma.uzbekova\Documents\MP-UCA\2012\RIO+20\R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685800"/>
            <a:ext cx="4122217" cy="782637"/>
          </a:xfrm>
          <a:prstGeom prst="rect">
            <a:avLst/>
          </a:prstGeom>
          <a:noFill/>
        </p:spPr>
      </p:pic>
      <p:pic>
        <p:nvPicPr>
          <p:cNvPr id="6" name="Picture 2" descr="C:\Users\alma.uzbekova\Documents\MP-UCA\logos and branding\MP_logo_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4953000"/>
            <a:ext cx="1604211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000" dirty="0" smtClean="0"/>
              <a:t>                                  </a:t>
            </a:r>
          </a:p>
          <a:p>
            <a:r>
              <a:rPr lang="ru-RU" sz="3000" dirty="0" smtClean="0"/>
              <a:t>Министерские встречи высокого уровня по Устойчивому развитию горных регионов</a:t>
            </a:r>
            <a:endParaRPr lang="en-US" sz="3000" dirty="0" smtClean="0"/>
          </a:p>
          <a:p>
            <a:r>
              <a:rPr lang="ru-RU" sz="3000" dirty="0" smtClean="0"/>
              <a:t>Тематические мероприятия : Вклад горных регионов в зеленый рост</a:t>
            </a:r>
          </a:p>
          <a:p>
            <a:r>
              <a:rPr lang="ru-RU" sz="3000" dirty="0" smtClean="0"/>
              <a:t>Тематические конференции, семинары и многосторонние переговоры</a:t>
            </a:r>
            <a:endParaRPr lang="en-US" sz="3000" dirty="0" smtClean="0"/>
          </a:p>
          <a:p>
            <a:r>
              <a:rPr lang="ru-RU" sz="3000" dirty="0" smtClean="0"/>
              <a:t>Выставки и платформы по обмену знаниями и опытом</a:t>
            </a:r>
            <a:endParaRPr lang="en-US" sz="3000" dirty="0" smtClean="0"/>
          </a:p>
          <a:p>
            <a:r>
              <a:rPr lang="ru-RU" sz="3000" dirty="0" smtClean="0"/>
              <a:t>СМИ </a:t>
            </a:r>
            <a:r>
              <a:rPr lang="en-US" sz="3000" dirty="0" smtClean="0"/>
              <a:t> (</a:t>
            </a:r>
            <a:r>
              <a:rPr lang="ru-RU" sz="3000" dirty="0" smtClean="0"/>
              <a:t>социальные </a:t>
            </a:r>
            <a:r>
              <a:rPr lang="ru-RU" sz="3000" dirty="0" err="1" smtClean="0"/>
              <a:t>медиа</a:t>
            </a:r>
            <a:r>
              <a:rPr lang="ru-RU" sz="3000" dirty="0" smtClean="0"/>
              <a:t>, </a:t>
            </a:r>
            <a:r>
              <a:rPr lang="ru-RU" sz="3000" dirty="0" err="1" smtClean="0"/>
              <a:t>подкасты</a:t>
            </a:r>
            <a:r>
              <a:rPr lang="ru-RU" sz="3000" dirty="0" smtClean="0"/>
              <a:t>, прямой репортаж, </a:t>
            </a:r>
            <a:r>
              <a:rPr lang="ru-RU" sz="3000" dirty="0" err="1" smtClean="0"/>
              <a:t>радио\ТВ</a:t>
            </a:r>
            <a:r>
              <a:rPr lang="ru-RU" sz="3000" dirty="0" smtClean="0"/>
              <a:t>, пресс-конференции и т.д.</a:t>
            </a:r>
            <a:r>
              <a:rPr lang="en-US" sz="3000" dirty="0" smtClean="0"/>
              <a:t>)</a:t>
            </a:r>
          </a:p>
          <a:p>
            <a:endParaRPr lang="ru-RU" dirty="0"/>
          </a:p>
        </p:txBody>
      </p:sp>
      <p:pic>
        <p:nvPicPr>
          <p:cNvPr id="4" name="lightboxImage" descr="Mountain Pavilion to be presented by Peru during RIO+2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357214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alma.uzbekova\Documents\MP-UCA\2012\RIO+20\R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685800"/>
            <a:ext cx="4122217" cy="782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Третья </a:t>
            </a:r>
          </a:p>
          <a:p>
            <a:pPr algn="ctr">
              <a:buNone/>
            </a:pPr>
            <a:r>
              <a:rPr lang="ru-RU" b="1" dirty="0" smtClean="0"/>
              <a:t>Глобальная Встреча членов </a:t>
            </a:r>
          </a:p>
          <a:p>
            <a:pPr algn="ctr">
              <a:buNone/>
            </a:pPr>
            <a:r>
              <a:rPr lang="ru-RU" b="1" dirty="0" smtClean="0"/>
              <a:t>Горного Партнерства</a:t>
            </a:r>
            <a:r>
              <a:rPr lang="en-US" b="1" dirty="0" smtClean="0"/>
              <a:t>  </a:t>
            </a:r>
          </a:p>
          <a:p>
            <a:endParaRPr lang="en-US" dirty="0" smtClean="0"/>
          </a:p>
          <a:p>
            <a:pPr>
              <a:buNone/>
            </a:pPr>
            <a:r>
              <a:rPr lang="ru-RU" dirty="0" smtClean="0"/>
              <a:t>                              </a:t>
            </a:r>
            <a:r>
              <a:rPr lang="en-US" dirty="0" smtClean="0"/>
              <a:t>19 </a:t>
            </a:r>
            <a:r>
              <a:rPr lang="ru-RU" dirty="0" smtClean="0"/>
              <a:t>июня 2012 года 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1026" name="Picture 2" descr="C:\Users\alma.uzbekova\Documents\MP-UCA\logos and branding\MP_logo_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2400"/>
            <a:ext cx="5464341" cy="2595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Глобальный альянс 50 стран, 16 межправительственных организаций и 130 крупных групп НПО и частного сектора</a:t>
            </a:r>
          </a:p>
          <a:p>
            <a:r>
              <a:rPr lang="en-US" dirty="0" smtClean="0">
                <a:hlinkClick r:id="rId2"/>
              </a:rPr>
              <a:t>www.mountainpartnership.org</a:t>
            </a:r>
            <a:endParaRPr lang="ru-RU" dirty="0" smtClean="0"/>
          </a:p>
          <a:p>
            <a:pPr>
              <a:buNone/>
            </a:pPr>
            <a:endParaRPr lang="en-US" dirty="0" smtClean="0"/>
          </a:p>
          <a:p>
            <a:r>
              <a:rPr lang="ru-RU" dirty="0" smtClean="0"/>
              <a:t>Офис представительства в ЦА -</a:t>
            </a:r>
            <a:r>
              <a:rPr lang="en-US" dirty="0" smtClean="0"/>
              <a:t>MSRC </a:t>
            </a:r>
            <a:r>
              <a:rPr lang="ru-RU" dirty="0" smtClean="0"/>
              <a:t>при УЦА</a:t>
            </a:r>
          </a:p>
          <a:p>
            <a:pPr>
              <a:buNone/>
            </a:pPr>
            <a:endParaRPr lang="en-US" dirty="0" smtClean="0"/>
          </a:p>
          <a:p>
            <a:endParaRPr lang="ru-RU" dirty="0"/>
          </a:p>
        </p:txBody>
      </p:sp>
      <p:pic>
        <p:nvPicPr>
          <p:cNvPr id="4" name="Picture 2" descr="C:\Users\alma.uzbekova\Documents\MP-UCA\logos and branding\MP_logo_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0"/>
            <a:ext cx="4331368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Регистрация </a:t>
            </a:r>
            <a:r>
              <a:rPr lang="en-US" dirty="0" smtClean="0">
                <a:hlinkClick r:id="rId2"/>
              </a:rPr>
              <a:t>pavilion@mtnforum.org</a:t>
            </a:r>
            <a:endParaRPr lang="ru-RU" dirty="0" smtClean="0"/>
          </a:p>
          <a:p>
            <a:r>
              <a:rPr lang="ru-RU" dirty="0" smtClean="0"/>
              <a:t>Тематический портал:</a:t>
            </a:r>
          </a:p>
          <a:p>
            <a:pPr algn="ctr">
              <a:buNone/>
            </a:pPr>
            <a:r>
              <a:rPr lang="es-ES" dirty="0" smtClean="0">
                <a:hlinkClick r:id="rId3"/>
              </a:rPr>
              <a:t>http://pavilion.minam.gob.pe/</a:t>
            </a:r>
            <a:endParaRPr lang="ru-RU" dirty="0"/>
          </a:p>
        </p:txBody>
      </p:sp>
      <p:pic>
        <p:nvPicPr>
          <p:cNvPr id="4" name="lightboxImage" descr="Mountain Pavilion to be presented by Peru during RIO+20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28600"/>
            <a:ext cx="7391400" cy="252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6" descr="Russi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6273799" cy="990600"/>
          </a:xfrm>
          <a:prstGeom prst="rect">
            <a:avLst/>
          </a:prstGeom>
        </p:spPr>
      </p:pic>
      <p:pic>
        <p:nvPicPr>
          <p:cNvPr id="3076" name="Picture 4" descr="C:\Users\alma.uzbekova\Documents\MP-UCA\2012\RIO+20\Сред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308" y="2133600"/>
            <a:ext cx="8849702" cy="4590366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724400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Форум Партнерства - Павильон Т</a:t>
            </a:r>
            <a:r>
              <a:rPr lang="en-US" sz="2000" b="1" dirty="0" smtClean="0"/>
              <a:t> </a:t>
            </a:r>
            <a:r>
              <a:rPr lang="ru-RU" sz="2000" b="1" dirty="0" smtClean="0"/>
              <a:t>(павильон основных групп</a:t>
            </a:r>
            <a:r>
              <a:rPr lang="en-US" sz="2000" b="1" dirty="0" smtClean="0"/>
              <a:t>)</a:t>
            </a:r>
            <a:r>
              <a:rPr lang="ru-RU" sz="2000" b="1" dirty="0" smtClean="0"/>
              <a:t>  </a:t>
            </a:r>
            <a:r>
              <a:rPr lang="en-US" sz="2000" b="1" dirty="0" smtClean="0"/>
              <a:t>T-3</a:t>
            </a:r>
            <a:endParaRPr lang="ru-RU" sz="2000" b="1" dirty="0" smtClean="0"/>
          </a:p>
          <a:p>
            <a:pPr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lma.uzbekova\Pictures\MPCAhub archive\Viktor\IMG_98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7543800" cy="5036344"/>
          </a:xfrm>
          <a:prstGeom prst="rect">
            <a:avLst/>
          </a:prstGeom>
          <a:noFill/>
        </p:spPr>
      </p:pic>
      <p:pic>
        <p:nvPicPr>
          <p:cNvPr id="5" name="Picture 2" descr="C:\Users\alma.uzbekova\Documents\MP-UCA\2012\RIO+20\RI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"/>
            <a:ext cx="8041536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Спасибо </a:t>
            </a:r>
            <a:r>
              <a:rPr lang="ru-RU" dirty="0" smtClean="0"/>
              <a:t>за внимание!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alma.uzbekova\Documents\MP-UCA\2012\RIO+20\RI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8041536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8" descr="Central_Asia_Page_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143000"/>
            <a:ext cx="3962400" cy="54102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267200" y="1295400"/>
            <a:ext cx="48768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Report production process:</a:t>
            </a:r>
          </a:p>
          <a:p>
            <a:r>
              <a:rPr lang="en-US" dirty="0" smtClean="0"/>
              <a:t>3 </a:t>
            </a:r>
            <a:r>
              <a:rPr lang="en-US" dirty="0" err="1" smtClean="0"/>
              <a:t>reg</a:t>
            </a:r>
            <a:r>
              <a:rPr lang="en-US" dirty="0" smtClean="0"/>
              <a:t>/local consultations</a:t>
            </a:r>
          </a:p>
          <a:p>
            <a:pPr>
              <a:buNone/>
            </a:pPr>
            <a:r>
              <a:rPr lang="en-US" dirty="0" smtClean="0"/>
              <a:t>(Bishkek/</a:t>
            </a:r>
            <a:r>
              <a:rPr lang="en-US" dirty="0" err="1" smtClean="0"/>
              <a:t>Karakol</a:t>
            </a:r>
            <a:r>
              <a:rPr lang="en-US" dirty="0" smtClean="0"/>
              <a:t>/Dushanbe)</a:t>
            </a:r>
          </a:p>
          <a:p>
            <a:r>
              <a:rPr lang="en-US" dirty="0" smtClean="0"/>
              <a:t>Government inst: SAEFP/TCEP</a:t>
            </a:r>
          </a:p>
          <a:p>
            <a:r>
              <a:rPr lang="en-US" dirty="0" smtClean="0"/>
              <a:t>Contributors: &gt;15 inst &amp; </a:t>
            </a:r>
          </a:p>
          <a:p>
            <a:pPr>
              <a:buNone/>
            </a:pPr>
            <a:r>
              <a:rPr lang="en-US" dirty="0" smtClean="0"/>
              <a:t>&gt;40 active contributors</a:t>
            </a:r>
          </a:p>
          <a:p>
            <a:r>
              <a:rPr lang="en-US" dirty="0" smtClean="0"/>
              <a:t>15 Case studies  from the region</a:t>
            </a:r>
          </a:p>
          <a:p>
            <a:r>
              <a:rPr lang="en-US" dirty="0" smtClean="0"/>
              <a:t>MP project w/Dreams of Mountain Children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5105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Regional Report  on Central Asia:Sustainable  Mountain Development from Rio 1992 to 2012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Russi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0"/>
            <a:ext cx="40386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entra asia mountains report presentation in Dushanbe march2012_Page_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105400" cy="838200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/>
              <a:t>Regional Report  on Central </a:t>
            </a:r>
            <a:r>
              <a:rPr lang="en-US" sz="2000" b="1" dirty="0" err="1" smtClean="0"/>
              <a:t>Asia:Sustainable</a:t>
            </a:r>
            <a:r>
              <a:rPr lang="en-US" sz="2000" b="1" dirty="0" smtClean="0"/>
              <a:t>  Mountain Development from Rio 1992 to 2012</a:t>
            </a:r>
            <a:endParaRPr lang="en-US" sz="2000" b="1" dirty="0"/>
          </a:p>
        </p:txBody>
      </p:sp>
      <p:pic>
        <p:nvPicPr>
          <p:cNvPr id="4" name="Picture 3" descr="Russi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0"/>
            <a:ext cx="40386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105400" cy="838200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/>
              <a:t>Regional Report  on Central </a:t>
            </a:r>
            <a:r>
              <a:rPr lang="en-US" sz="2000" b="1" dirty="0" err="1" smtClean="0"/>
              <a:t>Asia:Sustainable</a:t>
            </a:r>
            <a:r>
              <a:rPr lang="en-US" sz="2000" b="1" dirty="0" smtClean="0"/>
              <a:t>  Mountain Development from Rio 1992 to 2012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Review of Progress for past 20 year development</a:t>
            </a:r>
          </a:p>
          <a:p>
            <a:pPr>
              <a:buNone/>
            </a:pPr>
            <a:r>
              <a:rPr lang="en-US" b="1" dirty="0" smtClean="0"/>
              <a:t>process in Central Asia </a:t>
            </a:r>
            <a:r>
              <a:rPr lang="en-US" b="1" dirty="0" err="1" smtClean="0"/>
              <a:t>incl</a:t>
            </a:r>
            <a:r>
              <a:rPr lang="en-US" b="1" dirty="0" smtClean="0"/>
              <a:t>: </a:t>
            </a:r>
          </a:p>
          <a:p>
            <a:r>
              <a:rPr lang="en-US" dirty="0" smtClean="0"/>
              <a:t>Global drivers of change (climate change; pop.dyn)</a:t>
            </a:r>
          </a:p>
          <a:p>
            <a:r>
              <a:rPr lang="en-US" dirty="0" smtClean="0"/>
              <a:t>3 pillars of Sustainability (socio-econ; </a:t>
            </a:r>
            <a:r>
              <a:rPr lang="en-US" dirty="0" err="1" smtClean="0"/>
              <a:t>env</a:t>
            </a:r>
            <a:r>
              <a:rPr lang="en-US" dirty="0" smtClean="0"/>
              <a:t>)</a:t>
            </a:r>
          </a:p>
          <a:p>
            <a:r>
              <a:rPr lang="en-US" dirty="0" smtClean="0"/>
              <a:t>Cross-cutting themes (SMD/MDGs)	</a:t>
            </a:r>
          </a:p>
          <a:p>
            <a:r>
              <a:rPr lang="en-US" dirty="0" smtClean="0"/>
              <a:t>demographic dynamics</a:t>
            </a:r>
          </a:p>
          <a:p>
            <a:r>
              <a:rPr lang="en-US" dirty="0" smtClean="0"/>
              <a:t>political; and</a:t>
            </a:r>
          </a:p>
          <a:p>
            <a:r>
              <a:rPr lang="en-US" dirty="0" smtClean="0"/>
              <a:t>institutional dimensions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Case studies and Lessons Learned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A way forward: The Future we want for Central Asian</a:t>
            </a:r>
          </a:p>
          <a:p>
            <a:pPr>
              <a:buNone/>
            </a:pPr>
            <a:r>
              <a:rPr lang="en-US" b="1" dirty="0" smtClean="0"/>
              <a:t>mountains</a:t>
            </a:r>
          </a:p>
        </p:txBody>
      </p:sp>
      <p:pic>
        <p:nvPicPr>
          <p:cNvPr id="4" name="Picture 3" descr="Russi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0"/>
            <a:ext cx="44196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257800" cy="838200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/>
              <a:t>Regional Report  on Central </a:t>
            </a:r>
            <a:r>
              <a:rPr lang="en-US" sz="2000" b="1" dirty="0" err="1" smtClean="0"/>
              <a:t>Asia:Sustainable</a:t>
            </a:r>
            <a:r>
              <a:rPr lang="en-US" sz="2000" b="1" dirty="0" smtClean="0"/>
              <a:t>  Mountain Development from Rio 1992 to 2012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64770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6000" dirty="0" smtClean="0"/>
              <a:t>A list of Case studies: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000" dirty="0" smtClean="0"/>
              <a:t>Kyrgyz high-altitude kitchen garden (MSDSP/AKF)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000" dirty="0" smtClean="0"/>
              <a:t>Sustainable pasture </a:t>
            </a:r>
            <a:r>
              <a:rPr lang="en-US" sz="6000" dirty="0" err="1" smtClean="0"/>
              <a:t>mngt</a:t>
            </a:r>
            <a:r>
              <a:rPr lang="en-US" sz="6000" dirty="0" smtClean="0"/>
              <a:t> (CAMP </a:t>
            </a:r>
            <a:r>
              <a:rPr lang="en-US" sz="6000" dirty="0" err="1" smtClean="0"/>
              <a:t>Alatoo</a:t>
            </a:r>
            <a:r>
              <a:rPr lang="en-US" sz="60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000" dirty="0" smtClean="0"/>
              <a:t>Pamir Alai Land Management in </a:t>
            </a:r>
            <a:r>
              <a:rPr lang="en-US" sz="6000" dirty="0" err="1" smtClean="0"/>
              <a:t>Tj</a:t>
            </a:r>
            <a:r>
              <a:rPr lang="en-US" sz="6000" dirty="0" smtClean="0"/>
              <a:t>/Kg (PALM)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000" dirty="0" smtClean="0"/>
              <a:t>Pilot Program on Climate Resilience in </a:t>
            </a:r>
            <a:r>
              <a:rPr lang="en-US" sz="6000" dirty="0" err="1" smtClean="0"/>
              <a:t>Tj</a:t>
            </a:r>
            <a:r>
              <a:rPr lang="en-US" sz="6000" dirty="0" smtClean="0"/>
              <a:t> (UNCCD)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000" dirty="0" smtClean="0"/>
              <a:t>Sustainable Forestry Management in Kg (SAEPF)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000" dirty="0" smtClean="0"/>
              <a:t>Integrated Approach to Mountain Development (AKDN 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000" dirty="0" smtClean="0"/>
              <a:t>The CAMP (CAMP </a:t>
            </a:r>
            <a:r>
              <a:rPr lang="en-US" sz="6000" dirty="0" err="1" smtClean="0"/>
              <a:t>Alatoo</a:t>
            </a:r>
            <a:r>
              <a:rPr lang="en-US" sz="60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000" dirty="0" smtClean="0"/>
              <a:t>The Alliance of Central Asian Mountain Communities (AGOCA Kg/</a:t>
            </a:r>
            <a:r>
              <a:rPr lang="en-US" sz="6000" dirty="0" err="1" smtClean="0"/>
              <a:t>Tj</a:t>
            </a:r>
            <a:r>
              <a:rPr lang="en-US" sz="6000" dirty="0" smtClean="0"/>
              <a:t>/</a:t>
            </a:r>
            <a:r>
              <a:rPr lang="en-US" sz="6000" dirty="0" err="1" smtClean="0"/>
              <a:t>Kz</a:t>
            </a:r>
            <a:r>
              <a:rPr lang="en-US" sz="60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000" dirty="0" smtClean="0"/>
              <a:t>The Interstate Commission on </a:t>
            </a:r>
            <a:r>
              <a:rPr lang="en-US" sz="6000" dirty="0" err="1" smtClean="0"/>
              <a:t>Sust.Dev</a:t>
            </a:r>
            <a:r>
              <a:rPr lang="en-US" sz="6000" dirty="0" smtClean="0"/>
              <a:t> (RMCCA)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000" dirty="0" smtClean="0"/>
              <a:t>Mountain slope stabilization effort in </a:t>
            </a:r>
            <a:r>
              <a:rPr lang="en-US" sz="6000" dirty="0" err="1" smtClean="0"/>
              <a:t>Tj</a:t>
            </a:r>
            <a:r>
              <a:rPr lang="en-US" sz="6000" dirty="0" smtClean="0"/>
              <a:t> (CAMP </a:t>
            </a:r>
            <a:r>
              <a:rPr lang="en-US" sz="6000" dirty="0" err="1" smtClean="0"/>
              <a:t>Kuhiston</a:t>
            </a:r>
            <a:r>
              <a:rPr lang="en-US" sz="60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000" dirty="0" smtClean="0"/>
              <a:t>Community Based Tourism in Kg (AGOCA)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000" dirty="0" smtClean="0"/>
              <a:t>Earthquake Risk Reduction in CA (CAIAG)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000" dirty="0" smtClean="0"/>
              <a:t>The mountain-focused education institutions in the region (UCA/AKDN)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000" dirty="0" smtClean="0"/>
              <a:t>Bishkek Global Mountain Summit 2002 (MP CA hub/UCA)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 descr="Russi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0"/>
            <a:ext cx="40386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87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Regional Report  on Central Asia: Sustainable  Mountain Development from Rio 1992 to 2012</a:t>
            </a:r>
            <a:endParaRPr lang="en-US" dirty="0"/>
          </a:p>
        </p:txBody>
      </p:sp>
      <p:pic>
        <p:nvPicPr>
          <p:cNvPr id="3" name="Picture 2" descr="Russi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0"/>
            <a:ext cx="4419600" cy="762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715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Green economy prospects:</a:t>
            </a:r>
          </a:p>
          <a:p>
            <a:r>
              <a:rPr lang="en-US" sz="3400" dirty="0" smtClean="0"/>
              <a:t>New borders/increased mobility/migration/intra-regional  cooperation</a:t>
            </a:r>
          </a:p>
          <a:p>
            <a:r>
              <a:rPr lang="en-US" sz="3400" dirty="0" smtClean="0"/>
              <a:t>Climate change, DDR,  NRM</a:t>
            </a:r>
          </a:p>
          <a:p>
            <a:r>
              <a:rPr lang="en-US" sz="3400" dirty="0" smtClean="0"/>
              <a:t>Infrastructure, trade, IT, mining, energy, </a:t>
            </a:r>
            <a:r>
              <a:rPr lang="en-US" sz="3400" dirty="0" err="1" smtClean="0"/>
              <a:t>toursim</a:t>
            </a:r>
            <a:endParaRPr lang="en-US" sz="3400" dirty="0" smtClean="0"/>
          </a:p>
          <a:p>
            <a:r>
              <a:rPr lang="en-US" sz="3400" dirty="0" smtClean="0"/>
              <a:t>Security</a:t>
            </a:r>
          </a:p>
          <a:p>
            <a:r>
              <a:rPr lang="en-US" sz="3400" dirty="0" smtClean="0"/>
              <a:t>Resource ownership/tenure issues/property rights</a:t>
            </a:r>
          </a:p>
          <a:p>
            <a:r>
              <a:rPr lang="en-US" sz="3400" dirty="0" smtClean="0"/>
              <a:t>Education/health</a:t>
            </a:r>
          </a:p>
          <a:p>
            <a:r>
              <a:rPr lang="en-US" sz="3400" dirty="0" smtClean="0"/>
              <a:t>Traditions &amp; modernity</a:t>
            </a:r>
          </a:p>
          <a:p>
            <a:r>
              <a:rPr lang="en-US" sz="3400" dirty="0" smtClean="0"/>
              <a:t>Low carbon profile &amp; small scale hydropower</a:t>
            </a:r>
          </a:p>
          <a:p>
            <a:r>
              <a:rPr lang="en-US" sz="3400" dirty="0" smtClean="0"/>
              <a:t>Organic agriculture (water/land use)</a:t>
            </a:r>
          </a:p>
          <a:p>
            <a:r>
              <a:rPr lang="en-US" sz="3400" dirty="0" smtClean="0"/>
              <a:t>New technologies/thinking &amp; skills</a:t>
            </a:r>
          </a:p>
          <a:p>
            <a:r>
              <a:rPr lang="en-US" sz="3400" dirty="0" smtClean="0"/>
              <a:t>Institutions and governance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The future we want for Central Asia:</a:t>
            </a:r>
          </a:p>
          <a:p>
            <a:r>
              <a:rPr lang="en-US" dirty="0" smtClean="0"/>
              <a:t>Region specific</a:t>
            </a:r>
          </a:p>
          <a:p>
            <a:r>
              <a:rPr lang="en-US" dirty="0" smtClean="0"/>
              <a:t>Mountain specificities </a:t>
            </a:r>
          </a:p>
          <a:p>
            <a:r>
              <a:rPr lang="en-US" dirty="0" smtClean="0"/>
              <a:t>Climate change</a:t>
            </a:r>
          </a:p>
          <a:p>
            <a:r>
              <a:rPr lang="en-US" dirty="0" smtClean="0"/>
              <a:t>H20 &amp; energy</a:t>
            </a:r>
          </a:p>
          <a:p>
            <a:r>
              <a:rPr lang="en-US" dirty="0" smtClean="0"/>
              <a:t>Biodiversity </a:t>
            </a:r>
          </a:p>
          <a:p>
            <a:r>
              <a:rPr lang="en-US" dirty="0" smtClean="0"/>
              <a:t>Tourism/mining/trade</a:t>
            </a:r>
          </a:p>
          <a:p>
            <a:r>
              <a:rPr lang="en-US" dirty="0" smtClean="0"/>
              <a:t>Organic farming </a:t>
            </a:r>
          </a:p>
          <a:p>
            <a:r>
              <a:rPr lang="en-US" dirty="0" smtClean="0"/>
              <a:t>Enhanced regional cooperation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5105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Regional Report  on Central Asia:Sustainable  Mountain Development from Rio 1992 to 2012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Russi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0"/>
            <a:ext cx="40386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smtClean="0"/>
              <a:t>Горный Павильон</a:t>
            </a:r>
            <a:br>
              <a:rPr lang="ru-RU" sz="5300" b="1" dirty="0" smtClean="0"/>
            </a:br>
            <a:r>
              <a:rPr lang="ru-RU" sz="5300" b="1" dirty="0" smtClean="0"/>
              <a:t/>
            </a:r>
            <a:br>
              <a:rPr lang="ru-RU" sz="5300" b="1" dirty="0" smtClean="0"/>
            </a:br>
            <a:r>
              <a:rPr lang="ru-RU" sz="3100" dirty="0" smtClean="0"/>
              <a:t>13-24 июня 2012 года </a:t>
            </a:r>
            <a:br>
              <a:rPr lang="ru-RU" sz="3100" dirty="0" smtClean="0"/>
            </a:br>
            <a:r>
              <a:rPr lang="ru-RU" sz="3100" dirty="0" smtClean="0"/>
              <a:t>Атлет Парк, Рио-де-Жанейро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endParaRPr lang="ru-RU" sz="3100" dirty="0"/>
          </a:p>
        </p:txBody>
      </p:sp>
      <p:pic>
        <p:nvPicPr>
          <p:cNvPr id="4" name="lightboxImage" descr="Mountain Pavilion to be presented by Peru during RIO+2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26057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/>
              <a:t>Горный Павильон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с 13 по 24 июня 2012 года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Для широкой общественности он будет открыт </a:t>
            </a:r>
            <a:br>
              <a:rPr lang="ru-RU" sz="2700" dirty="0" smtClean="0"/>
            </a:br>
            <a:r>
              <a:rPr lang="ru-RU" sz="2700" dirty="0" smtClean="0"/>
              <a:t>с </a:t>
            </a:r>
            <a:r>
              <a:rPr lang="ru-RU" sz="2700" b="1" dirty="0" smtClean="0"/>
              <a:t>13 по 18 июня </a:t>
            </a:r>
            <a:br>
              <a:rPr lang="ru-RU" sz="2700" b="1" dirty="0" smtClean="0"/>
            </a:br>
            <a:r>
              <a:rPr lang="ru-RU" sz="2700" b="1" dirty="0" smtClean="0"/>
              <a:t>с 11.00  до 19.00 вечера 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1" name="Picture 3" descr="C:\Users\alma.uzbekova\Documents\MP-UCA\2012\RIO+20\Riocentro_1_930x540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81000"/>
            <a:ext cx="7115504" cy="412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609</Words>
  <Application>Microsoft Office PowerPoint</Application>
  <PresentationFormat>On-screen Show (4:3)</PresentationFormat>
  <Paragraphs>124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Regional Report  on Central Asia: Sustainable  Mountain Development from Rio 1992 to 2012</vt:lpstr>
      <vt:lpstr>Slide 2</vt:lpstr>
      <vt:lpstr>Regional Report  on Central Asia:Sustainable  Mountain Development from Rio 1992 to 2012</vt:lpstr>
      <vt:lpstr>Regional Report  on Central Asia:Sustainable  Mountain Development from Rio 1992 to 2012</vt:lpstr>
      <vt:lpstr>Regional Report  on Central Asia:Sustainable  Mountain Development from Rio 1992 to 2012</vt:lpstr>
      <vt:lpstr>Slide 6</vt:lpstr>
      <vt:lpstr>Slide 7</vt:lpstr>
      <vt:lpstr>              Горный Павильон  13-24 июня 2012 года  Атлет Парк, Рио-де-Жанейро   </vt:lpstr>
      <vt:lpstr>                    Горный Павильон с 13 по 24 июня 2012 года Для широкой общественности он будет открыт  с 13 по 18 июня  с 11.00  до 19.00 вечера       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               Спасибо за внимание!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Report  on Central Asia: Sustainable  Mountain Development from Rio 1992 to 2012</dc:title>
  <dc:creator>zaya</dc:creator>
  <cp:lastModifiedBy>alma.uzbekova</cp:lastModifiedBy>
  <cp:revision>48</cp:revision>
  <dcterms:created xsi:type="dcterms:W3CDTF">2012-05-18T06:04:52Z</dcterms:created>
  <dcterms:modified xsi:type="dcterms:W3CDTF">2012-05-22T02:58:14Z</dcterms:modified>
</cp:coreProperties>
</file>