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94" r:id="rId4"/>
    <p:sldId id="295" r:id="rId5"/>
    <p:sldId id="259" r:id="rId6"/>
    <p:sldId id="267" r:id="rId7"/>
    <p:sldId id="269" r:id="rId8"/>
    <p:sldId id="278" r:id="rId9"/>
    <p:sldId id="276" r:id="rId10"/>
    <p:sldId id="277" r:id="rId11"/>
    <p:sldId id="273" r:id="rId12"/>
    <p:sldId id="290" r:id="rId13"/>
    <p:sldId id="297" r:id="rId14"/>
    <p:sldId id="287" r:id="rId15"/>
    <p:sldId id="288" r:id="rId16"/>
    <p:sldId id="280" r:id="rId17"/>
    <p:sldId id="283" r:id="rId18"/>
    <p:sldId id="293" r:id="rId19"/>
    <p:sldId id="289" r:id="rId20"/>
    <p:sldId id="29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7175F-D726-46A2-824A-C7475C80723A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65118-6BE5-4E31-A0D8-665F4641F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984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МОНИТОРИНГ, ПРОГНОЗИРОВАНИЕ ОПАСНЫХ ПРОЦЕССОВ И ЯВЛЕНИЙ НА ТЕРРИТОРИИ КЫРГЫЗСКОЙ РЕСПУБЛИКИ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65118-6BE5-4E31-A0D8-665F4641F54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37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65118-6BE5-4E31-A0D8-665F4641F54C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4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34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85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594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B0A0C-C7CD-4B8A-A056-F50688C0A9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9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8DEEC-C2BF-4579-8A77-06F153FAAE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52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59D2C-C4ED-4921-B9DF-66F59764DF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35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7B65-BA0E-4859-845F-91043518ED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49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96A57-735D-487F-BE3E-C4E10B2BDA7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9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E8971-E4E4-45C1-808F-07A87CE019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05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7575E-B436-4C93-BE48-52EFEAC15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77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FF8E-2345-4694-B968-53428A5E17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3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578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59D7F-81C0-4CFD-9979-1F65CBDAB0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09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B16FB-39B5-4BCB-A917-B9F9139AD9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02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821D9-0306-4E86-9801-D451FC9C9ED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63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CC349-F2E9-4F1F-B957-964657DC54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93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0CE9D2-EA50-4C87-8E7A-24B9C737D2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28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285750"/>
            <a:ext cx="8839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49225" y="1654175"/>
            <a:ext cx="4346575" cy="49926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654175"/>
            <a:ext cx="4346575" cy="4992688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B1E81C7-609E-4152-9F51-B9886D3941D2}" type="datetime3">
              <a:rPr lang="en-GB"/>
              <a:pPr>
                <a:defRPr/>
              </a:pPr>
              <a:t>12 May, 2017</a:t>
            </a:fld>
            <a:endParaRPr lang="en-GB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S</a:t>
            </a:r>
          </a:p>
        </p:txBody>
      </p:sp>
      <p:sp>
        <p:nvSpPr>
          <p:cNvPr id="7" name="Rectangle 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09A6307-80F7-4810-AD8E-88740C5B2F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47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56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22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1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25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83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27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98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BC6C4-03D6-4BF1-9FB7-F2DA9202DA0C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5B5EE-B0C4-4731-8407-DD0F8AC5F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07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2AB896-C5C4-4CA8-8B15-83529CE14D5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6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062664" cy="1512168"/>
          </a:xfrm>
          <a:blipFill>
            <a:blip r:embed="rId2"/>
            <a:tile tx="0" ty="0" sx="100000" sy="100000" flip="none" algn="tl"/>
          </a:blip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3200" b="1" dirty="0" smtClean="0"/>
              <a:t>Проблемы противостояния оползневым угрозам в Кыргызстане: уроки массовой активизации оползней в 2017 году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5667153"/>
            <a:ext cx="8206730" cy="936104"/>
          </a:xfrm>
          <a:solidFill>
            <a:schemeClr val="accent3">
              <a:lumMod val="75000"/>
            </a:schemeClr>
          </a:solidFill>
          <a:ln w="158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И.А. ТОРГОЕВ –директор Научно-инженерного центра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«ГЕОПРИБОР» Института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геомеханики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и освоения недр НАН КР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G:\Оползни - ЧС 2013 -2017 гг\ОПОЛЗНИ-2017\фото ополз.2017\оп. Курбу-Таш_Жалпак-Таш\оп. Курбу-Таш - дамб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" b="13746"/>
          <a:stretch/>
        </p:blipFill>
        <p:spPr bwMode="auto">
          <a:xfrm>
            <a:off x="395536" y="1971066"/>
            <a:ext cx="8136000" cy="3630304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8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720080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ru-RU" sz="2000" b="1" dirty="0" smtClean="0"/>
              <a:t>Основные  компоненты научно-обоснованной стратегии </a:t>
            </a:r>
            <a:r>
              <a:rPr lang="ru-RU" sz="2000" b="1" dirty="0"/>
              <a:t>предупреждения  </a:t>
            </a:r>
            <a:r>
              <a:rPr lang="ru-RU" sz="2000" b="1" dirty="0" smtClean="0"/>
              <a:t>и снижения риска природных  катастроф  и её реализация в Кыргызстане</a:t>
            </a:r>
            <a:endParaRPr lang="ru-RU" sz="2000" b="1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139952" y="908720"/>
            <a:ext cx="4896544" cy="583264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400" b="1" dirty="0" smtClean="0"/>
              <a:t>  </a:t>
            </a:r>
            <a:r>
              <a:rPr lang="ru-RU" sz="1400" b="1" dirty="0"/>
              <a:t>По ряду объективных (бедность) и субъективных факторов, большое количество жертв и ощутимый ущерб от оползней в Кыргызстане </a:t>
            </a:r>
            <a:r>
              <a:rPr lang="ru-RU" sz="1400" b="1" dirty="0" smtClean="0"/>
              <a:t>в 2017 г. отчасти связаны </a:t>
            </a:r>
            <a:r>
              <a:rPr lang="ru-RU" sz="1400" b="1" dirty="0"/>
              <a:t>с </a:t>
            </a:r>
            <a:r>
              <a:rPr lang="ru-RU" sz="1400" b="1" dirty="0" smtClean="0"/>
              <a:t>недостатками </a:t>
            </a:r>
            <a:r>
              <a:rPr lang="ru-RU" sz="1400" b="1" dirty="0"/>
              <a:t>управленческой </a:t>
            </a:r>
            <a:r>
              <a:rPr lang="ru-RU" sz="1400" b="1" dirty="0" smtClean="0"/>
              <a:t>практики, а именно с игнорированием общепринятой стратегии снижения риска оползневых катастроф, основные элементы которой показаны справа:</a:t>
            </a:r>
            <a:endParaRPr lang="ru-RU" sz="1400" b="1" dirty="0"/>
          </a:p>
          <a:p>
            <a:pPr marL="0" indent="0" algn="just">
              <a:buNone/>
            </a:pPr>
            <a:r>
              <a:rPr lang="ru-RU" sz="1600" b="1" dirty="0" smtClean="0"/>
              <a:t> </a:t>
            </a:r>
            <a:r>
              <a:rPr lang="ru-RU" sz="1600" b="1" u="sng" dirty="0" smtClean="0"/>
              <a:t>1.  Оценка возможных рисков в опасных зонах</a:t>
            </a:r>
            <a:endParaRPr lang="ru-RU" sz="1400" u="sng" dirty="0"/>
          </a:p>
          <a:p>
            <a:pPr marL="0" indent="0" algn="just">
              <a:buNone/>
            </a:pPr>
            <a:r>
              <a:rPr lang="ru-RU" sz="1400" dirty="0" smtClean="0"/>
              <a:t>  </a:t>
            </a:r>
            <a:r>
              <a:rPr lang="ru-RU" sz="1200" dirty="0" smtClean="0"/>
              <a:t>В настоящее время в Кыргызстане из всей указанной стратегической схемы предупреждения  и снижения риска благодаря финансовой и технической помощи различных международных организаций (ВБ,ПРООН,</a:t>
            </a:r>
            <a:r>
              <a:rPr lang="en-US" sz="1200" dirty="0" smtClean="0"/>
              <a:t> DIPECHO, GEF,</a:t>
            </a:r>
            <a:r>
              <a:rPr lang="ru-RU" sz="1200" dirty="0" smtClean="0"/>
              <a:t>и др.) наиболее полно  выполнена оценка возможных рисков по всей территории Кыргызстана.          Соответствующие карты  и каталоги оползневой, селевой опасности  и рисков по областям, районам и крупным населённым пунктам регулярно издаются МЧС в Ежегоднике  «Мониторинг, прогнозировании опасных процессов и явлений на территории </a:t>
            </a:r>
            <a:r>
              <a:rPr lang="ru-RU" sz="1200" dirty="0" err="1" smtClean="0"/>
              <a:t>Кыргызской</a:t>
            </a:r>
            <a:r>
              <a:rPr lang="ru-RU" sz="1200" dirty="0" smtClean="0"/>
              <a:t> Республики», который в печатном виде распространяется по всем областям и районам страны.  На веб-сайте МЧС КР и проекта ПРООН, начиная с 2013 г. публикуются электронные версии ежегодников. В 2017 г. вышло 14-е издание Ежегодника, в котором мы дали прогноз очередного цикла массовой активизации оползней на 2017 год</a:t>
            </a:r>
          </a:p>
          <a:p>
            <a:pPr marL="0" indent="0" algn="just">
              <a:buNone/>
            </a:pPr>
            <a:r>
              <a:rPr lang="ru-RU" sz="1200" dirty="0" smtClean="0"/>
              <a:t>Руководствуясь указанной стратегией следовало бы выполнить оценки риска на детальном уровне с расчётами зоны поражения для населённых пунктов, объектов экономики  и инфраструктуры, экологически опасных объектов (</a:t>
            </a:r>
            <a:r>
              <a:rPr lang="ru-RU" sz="1200" dirty="0" err="1" smtClean="0"/>
              <a:t>хвостохранилища</a:t>
            </a:r>
            <a:r>
              <a:rPr lang="ru-RU" sz="1200" dirty="0" smtClean="0"/>
              <a:t>, полигоны захоронения токсичных отходов, скотомогильники  и </a:t>
            </a:r>
            <a:r>
              <a:rPr lang="ru-RU" sz="1200" dirty="0" err="1" smtClean="0"/>
              <a:t>т.д</a:t>
            </a:r>
            <a:r>
              <a:rPr lang="ru-RU" sz="1200" dirty="0" smtClean="0"/>
              <a:t>)</a:t>
            </a:r>
          </a:p>
          <a:p>
            <a:pPr marL="0" indent="0" algn="just">
              <a:buNone/>
            </a:pP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744416" cy="4824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</p:pic>
      <p:sp>
        <p:nvSpPr>
          <p:cNvPr id="2" name="Стрелка вниз 1"/>
          <p:cNvSpPr/>
          <p:nvPr/>
        </p:nvSpPr>
        <p:spPr>
          <a:xfrm>
            <a:off x="2398271" y="5733256"/>
            <a:ext cx="242316" cy="368874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9552" y="6093296"/>
            <a:ext cx="36004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 том числе отселение людей из зон риска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2499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7504" y="116632"/>
            <a:ext cx="8856984" cy="720079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sz="2400" b="1" u="sng" dirty="0" smtClean="0"/>
              <a:t>2. Состояние мониторинга оползневых процессов и участков</a:t>
            </a:r>
            <a:endParaRPr lang="ru-RU" sz="24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052736"/>
            <a:ext cx="4388296" cy="3384376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200" dirty="0"/>
              <a:t>   По заданию МЧС КР в 1996 г. </a:t>
            </a:r>
            <a:r>
              <a:rPr lang="ru-RU" sz="1200" dirty="0" smtClean="0"/>
              <a:t>Научно-инженерным центром  </a:t>
            </a:r>
            <a:r>
              <a:rPr lang="ru-RU" sz="1200" dirty="0"/>
              <a:t>«ГЕОПРИБОР» Института геомеханики и освоения недр НАН КР  была </a:t>
            </a:r>
            <a:r>
              <a:rPr lang="ru-RU" sz="1200" dirty="0" smtClean="0"/>
              <a:t>разработана и изготовлена аппаратура </a:t>
            </a:r>
            <a:r>
              <a:rPr lang="ru-RU" sz="1200" dirty="0"/>
              <a:t>и приборы мониторинга </a:t>
            </a:r>
            <a:r>
              <a:rPr lang="ru-RU" sz="1200" dirty="0" smtClean="0"/>
              <a:t>оползней, которые были </a:t>
            </a:r>
            <a:r>
              <a:rPr lang="ru-RU" sz="1200" dirty="0" err="1" smtClean="0"/>
              <a:t>апрбированы</a:t>
            </a:r>
            <a:r>
              <a:rPr lang="ru-RU" sz="1200" dirty="0" smtClean="0"/>
              <a:t> в 1994-96 </a:t>
            </a:r>
            <a:r>
              <a:rPr lang="ru-RU" sz="1200" dirty="0" err="1" smtClean="0"/>
              <a:t>гг</a:t>
            </a:r>
            <a:r>
              <a:rPr lang="ru-RU" sz="1200" dirty="0" smtClean="0"/>
              <a:t> в </a:t>
            </a:r>
            <a:r>
              <a:rPr lang="ru-RU" sz="1200" dirty="0" err="1" smtClean="0"/>
              <a:t>Кок_Джангаке</a:t>
            </a:r>
            <a:r>
              <a:rPr lang="ru-RU" sz="1200" dirty="0" smtClean="0"/>
              <a:t>. Затем </a:t>
            </a:r>
            <a:r>
              <a:rPr lang="ru-RU" sz="1200" dirty="0"/>
              <a:t>а</a:t>
            </a:r>
            <a:r>
              <a:rPr lang="ru-RU" sz="1200" dirty="0" smtClean="0"/>
              <a:t>втоматизированная система мониторинга оползней с передачей информации по </a:t>
            </a:r>
            <a:r>
              <a:rPr lang="ru-RU" sz="1200" dirty="0" err="1" smtClean="0"/>
              <a:t>раиоканалам</a:t>
            </a:r>
            <a:r>
              <a:rPr lang="ru-RU" sz="1200" dirty="0" smtClean="0"/>
              <a:t> функционировала в </a:t>
            </a:r>
            <a:r>
              <a:rPr lang="ru-RU" sz="1200" dirty="0"/>
              <a:t>г. Майлуу-Суу с 1996 по 2006 годы. Эта система включала подсистему раннего предупреждения об оползневой угрозе. Для </a:t>
            </a:r>
            <a:r>
              <a:rPr lang="ru-RU" sz="1200" dirty="0" err="1" smtClean="0"/>
              <a:t>массооого</a:t>
            </a:r>
            <a:r>
              <a:rPr lang="ru-RU" sz="1200" dirty="0" smtClean="0"/>
              <a:t> </a:t>
            </a:r>
            <a:r>
              <a:rPr lang="ru-RU" sz="1200" dirty="0"/>
              <a:t>употребления была разработана </a:t>
            </a:r>
            <a:r>
              <a:rPr lang="ru-RU" sz="1200" dirty="0" smtClean="0"/>
              <a:t>серия мобильных приборов и датчиков, доступны для использования даже школьниками.</a:t>
            </a:r>
          </a:p>
          <a:p>
            <a:pPr marL="0" indent="0" algn="just">
              <a:buNone/>
            </a:pPr>
            <a:r>
              <a:rPr lang="ru-RU" sz="1200" dirty="0" smtClean="0"/>
              <a:t>      К сожалению, в 2006 г. прекратилось финансирование работ по поддержанию этой системы в рабочем состоянии, т.к. в рамках проекта ВБ предполагалось создание новой системы на оползнях в районе урановых хвостохранилищ Майлуу-Суу. Однако этим планам не суждено было сбыться…и сегодня, когда ситуация в Майлуу-Суу крайне тревожная, мы имеем то, что мы имеем????</a:t>
            </a:r>
            <a:endParaRPr lang="ru-RU" sz="1200" dirty="0"/>
          </a:p>
          <a:p>
            <a:pPr marL="0" indent="0" algn="just">
              <a:buNone/>
            </a:pPr>
            <a:endParaRPr lang="ru-RU" sz="1200" dirty="0" smtClean="0"/>
          </a:p>
          <a:p>
            <a:pPr marL="0" indent="0" algn="just">
              <a:buNone/>
            </a:pPr>
            <a:endParaRPr lang="ru-RU" sz="1200" dirty="0"/>
          </a:p>
          <a:p>
            <a:pPr marL="0" indent="0" algn="just">
              <a:buNone/>
            </a:pPr>
            <a:endParaRPr lang="ru-RU" sz="1200" dirty="0" smtClean="0"/>
          </a:p>
          <a:p>
            <a:pPr marL="0" indent="0" algn="just">
              <a:buNone/>
            </a:pPr>
            <a:endParaRPr lang="ru-RU" sz="1200" dirty="0"/>
          </a:p>
          <a:p>
            <a:pPr marL="0" indent="0" algn="just">
              <a:buNone/>
            </a:pPr>
            <a:endParaRPr lang="ru-RU" sz="1200" dirty="0" smtClean="0"/>
          </a:p>
          <a:p>
            <a:pPr marL="0" indent="0" algn="just">
              <a:buNone/>
            </a:pPr>
            <a:endParaRPr lang="ru-RU" sz="1200" dirty="0"/>
          </a:p>
          <a:p>
            <a:pPr marL="0" indent="0" algn="just">
              <a:buNone/>
            </a:pPr>
            <a:r>
              <a:rPr lang="ru-RU" sz="1200" dirty="0" smtClean="0"/>
              <a:t>  </a:t>
            </a:r>
            <a:endParaRPr lang="ru-RU" sz="1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4008" y="1052736"/>
            <a:ext cx="4320480" cy="5688632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200" dirty="0" smtClean="0"/>
              <a:t>    Что </a:t>
            </a:r>
            <a:r>
              <a:rPr lang="ru-RU" sz="1200" dirty="0"/>
              <a:t>касается мониторинга оползневых процессов, то в последние  годы из-за скудного финансирования он ведётся эпизодически силами МЧС </a:t>
            </a:r>
            <a:r>
              <a:rPr lang="ru-RU" sz="1200" b="1" dirty="0"/>
              <a:t>методом визуального обследования потенциально опасных </a:t>
            </a:r>
            <a:r>
              <a:rPr lang="ru-RU" sz="1200" b="1" dirty="0" smtClean="0"/>
              <a:t>участков</a:t>
            </a:r>
            <a:r>
              <a:rPr lang="ru-RU" sz="1200" dirty="0" smtClean="0"/>
              <a:t>…. </a:t>
            </a:r>
            <a:endParaRPr lang="ru-RU" sz="1200" dirty="0"/>
          </a:p>
          <a:p>
            <a:pPr marL="0" indent="0" algn="just">
              <a:buNone/>
            </a:pPr>
            <a:r>
              <a:rPr lang="ru-RU" sz="1200" dirty="0"/>
              <a:t>       Между тем в недавние времена имелись десятки представительных  участков  стационарных наблюдений (мониторинга) оползней  в наиболее опасных районах, которые проводились силами специалистов  </a:t>
            </a:r>
            <a:r>
              <a:rPr lang="ru-RU" sz="1200" dirty="0" err="1"/>
              <a:t>Госкомгеологии</a:t>
            </a:r>
            <a:r>
              <a:rPr lang="ru-RU" sz="1200" dirty="0"/>
              <a:t> (Оползневой отряд). Ежегодно в предвесенний период осуществлялись вертолётные облёты  всех оползнеопасных участков, бассейнов рек. На базе полученной комплексной информации составлялись прогнозы развития оползневых процессов, служившие основой проведения превентивных мероприятий. Такой подход обеспечивал  безопасность населения и за исключением единичных случаев, не  отмечалось массовой гибели людей, как это имеет место в последние два десятка лет</a:t>
            </a:r>
            <a:r>
              <a:rPr lang="ru-RU" sz="1200" dirty="0" smtClean="0"/>
              <a:t>.</a:t>
            </a:r>
          </a:p>
          <a:p>
            <a:pPr marL="0" indent="0" algn="just">
              <a:buNone/>
            </a:pPr>
            <a:r>
              <a:rPr lang="ru-RU" sz="1200" dirty="0"/>
              <a:t> </a:t>
            </a:r>
            <a:r>
              <a:rPr lang="ru-RU" sz="1200" dirty="0" smtClean="0"/>
              <a:t>      В апреле 2015 г. постановлением </a:t>
            </a:r>
            <a:r>
              <a:rPr lang="ru-RU" sz="1200" dirty="0"/>
              <a:t>Правительства </a:t>
            </a:r>
            <a:r>
              <a:rPr lang="ru-RU" sz="1200" dirty="0" smtClean="0"/>
              <a:t>КР была утверждена «ПРОГРАММА комплексного </a:t>
            </a:r>
            <a:r>
              <a:rPr lang="ru-RU" sz="1200" dirty="0"/>
              <a:t>мониторинга и прогнозирования опасных природных процессов с учетом применения геоинформационных технологий и дистанционного зондирования на 2015-2017 </a:t>
            </a:r>
            <a:r>
              <a:rPr lang="ru-RU" sz="1200" dirty="0" smtClean="0"/>
              <a:t>годы». </a:t>
            </a:r>
          </a:p>
          <a:p>
            <a:pPr marL="0" indent="0" algn="just">
              <a:buNone/>
            </a:pPr>
            <a:r>
              <a:rPr lang="ru-RU" sz="1200" dirty="0" smtClean="0"/>
              <a:t>       Основными </a:t>
            </a:r>
            <a:r>
              <a:rPr lang="ru-RU" sz="1200" dirty="0"/>
              <a:t>целями Программы </a:t>
            </a:r>
            <a:r>
              <a:rPr lang="ru-RU" sz="1200" dirty="0" smtClean="0"/>
              <a:t>- </a:t>
            </a:r>
            <a:r>
              <a:rPr lang="ru-RU" sz="1200" dirty="0"/>
              <a:t>создание системы комплексного мониторинга и прогнозирования опасных природных процессов</a:t>
            </a:r>
            <a:r>
              <a:rPr lang="ru-RU" sz="1200" dirty="0" smtClean="0"/>
              <a:t>; повышение </a:t>
            </a:r>
            <a:r>
              <a:rPr lang="ru-RU" sz="1200" dirty="0"/>
              <a:t>эффективности прогнозных данных для </a:t>
            </a:r>
            <a:r>
              <a:rPr lang="ru-RU" sz="1200" dirty="0" smtClean="0"/>
              <a:t>предупреждения ЧС; </a:t>
            </a:r>
            <a:r>
              <a:rPr lang="ru-RU" sz="1200" b="1" dirty="0" smtClean="0"/>
              <a:t>обеспечение </a:t>
            </a:r>
            <a:r>
              <a:rPr lang="ru-RU" sz="1200" b="1" dirty="0"/>
              <a:t>защиты населения и территорий от воздействия опасных природных процессов</a:t>
            </a:r>
            <a:r>
              <a:rPr lang="ru-RU" sz="1200" b="1" dirty="0" smtClean="0"/>
              <a:t>. </a:t>
            </a:r>
            <a:r>
              <a:rPr lang="ru-RU" sz="1200" dirty="0" smtClean="0"/>
              <a:t>По плану мероприятий к этой Программе всё это планировалось реализовать в 2017 г….</a:t>
            </a:r>
            <a:endParaRPr lang="ru-RU" sz="1200" dirty="0"/>
          </a:p>
          <a:p>
            <a:pPr marL="0" indent="0" algn="just">
              <a:buNone/>
            </a:pPr>
            <a:endParaRPr lang="ru-RU" sz="1200" dirty="0"/>
          </a:p>
          <a:p>
            <a:pPr marL="0" indent="0" algn="just">
              <a:buNone/>
            </a:pPr>
            <a:endParaRPr lang="ru-RU" sz="1200" dirty="0"/>
          </a:p>
        </p:txBody>
      </p:sp>
      <p:pic>
        <p:nvPicPr>
          <p:cNvPr id="1026" name="Picture 2" descr="G:\Геоприбор\Паспорта и фото приборов\Рис. А.Б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9120"/>
            <a:ext cx="439248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9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648072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ru-RU" sz="2000" b="1" u="sng" dirty="0"/>
              <a:t>3. </a:t>
            </a:r>
            <a:r>
              <a:rPr lang="ru-RU" sz="2000" b="1" u="sng" dirty="0" smtClean="0"/>
              <a:t>Общепринятые  способы и меры предотвращения оползней </a:t>
            </a:r>
            <a:endParaRPr lang="ru-RU" sz="2000" b="1" u="sng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320000" cy="26757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316288" cy="583264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200" dirty="0"/>
              <a:t> В состав комплекса противооползневых мероприятий могут входить:</a:t>
            </a:r>
          </a:p>
          <a:p>
            <a:pPr marL="0" indent="0" algn="just">
              <a:buNone/>
            </a:pPr>
            <a:r>
              <a:rPr lang="ru-RU" sz="1200" dirty="0"/>
              <a:t>- Формирование искусственного рельефа с уменьшением крутизны и террасированием склонов, планировка склонов и террас, удаление (разгрузка) оползневых масс. (Имеется положительный пример разгрузки головной части оползня Тектоник в Майлуу-Суу в рамках проекта ВБ_</a:t>
            </a:r>
          </a:p>
          <a:p>
            <a:pPr marL="0" indent="0" algn="just">
              <a:buNone/>
            </a:pPr>
            <a:r>
              <a:rPr lang="ru-RU" sz="1200" dirty="0"/>
              <a:t>   - Поддерживающие сооружения: анкерные и контрфорсные свайные укрепления забивных и буронабивных свай, столбы, подпорные стены (В Майлуу-Суу была сооружена такая стена на участке оползня </a:t>
            </a:r>
            <a:r>
              <a:rPr lang="ru-RU" sz="1200" dirty="0" err="1"/>
              <a:t>Изолит</a:t>
            </a:r>
            <a:r>
              <a:rPr lang="ru-RU" sz="1200" dirty="0"/>
              <a:t>)</a:t>
            </a:r>
          </a:p>
          <a:p>
            <a:pPr marL="0" indent="0" algn="just">
              <a:buNone/>
            </a:pPr>
            <a:r>
              <a:rPr lang="ru-RU" sz="1200" dirty="0"/>
              <a:t>   - Регулирование поверхностного стока: закрытые и открытые водостоки, нагорные лотки, канавы и валы, лотки на оползневых склонах, телескопические лотки на действующих оползнях, быстротоки и </a:t>
            </a:r>
            <a:r>
              <a:rPr lang="ru-RU" sz="1200" dirty="0" err="1"/>
              <a:t>перепадные</a:t>
            </a:r>
            <a:r>
              <a:rPr lang="ru-RU" sz="1200" dirty="0"/>
              <a:t> колодца;</a:t>
            </a:r>
          </a:p>
          <a:p>
            <a:pPr marL="0" indent="0" algn="just">
              <a:buNone/>
            </a:pPr>
            <a:r>
              <a:rPr lang="ru-RU" sz="1200" dirty="0"/>
              <a:t>   - Регулирование подземного стока: откосные дренажи, дрены-осушители, горизонтальные дренажи (траншейные и буровые), вертикальный дренаж, дренажные штольни;</a:t>
            </a:r>
          </a:p>
          <a:p>
            <a:pPr marL="0" indent="0" algn="just">
              <a:buNone/>
            </a:pPr>
            <a:r>
              <a:rPr lang="ru-RU" sz="1200" dirty="0"/>
              <a:t>   - </a:t>
            </a:r>
            <a:r>
              <a:rPr lang="ru-RU" sz="1200" dirty="0" err="1"/>
              <a:t>Агролесомелиорация</a:t>
            </a:r>
            <a:r>
              <a:rPr lang="ru-RU" sz="1200" dirty="0"/>
              <a:t> со специальным подбором комплекса растительности, отвечающего требованиям повышения устойчивости оползневых склонов, устройство противоэрозионных покрытий. (Ведутся лесопосадки в ряде </a:t>
            </a:r>
            <a:r>
              <a:rPr lang="ru-RU" sz="1200" dirty="0" smtClean="0"/>
              <a:t>областей, однако требуется подбор не только деревьев, но и кустарников, трав)</a:t>
            </a:r>
            <a:endParaRPr lang="ru-RU" sz="1200" dirty="0"/>
          </a:p>
          <a:p>
            <a:pPr marL="0" indent="0" algn="just">
              <a:buNone/>
            </a:pPr>
            <a:r>
              <a:rPr lang="ru-RU" sz="1200" dirty="0"/>
              <a:t>   -  Глубинное и поверхностное закрепление грунтов;</a:t>
            </a:r>
          </a:p>
          <a:p>
            <a:pPr marL="0" indent="0" algn="just">
              <a:buNone/>
            </a:pPr>
            <a:r>
              <a:rPr lang="ru-RU" sz="1200" dirty="0"/>
              <a:t>   - Устройство противофильтрационных покрытий на склонах и террасах;</a:t>
            </a:r>
          </a:p>
          <a:p>
            <a:pPr marL="0" indent="0" algn="just">
              <a:buNone/>
            </a:pPr>
            <a:r>
              <a:rPr lang="ru-RU" sz="1200" dirty="0"/>
              <a:t>- Береговые укрепления разных типов, </a:t>
            </a:r>
            <a:r>
              <a:rPr lang="ru-RU" sz="1200" dirty="0" err="1"/>
              <a:t>руслорегулирующие</a:t>
            </a:r>
            <a:r>
              <a:rPr lang="ru-RU" sz="1200" dirty="0"/>
              <a:t> сооружения на оползнях по берегам рек.</a:t>
            </a:r>
          </a:p>
        </p:txBody>
      </p:sp>
      <p:pic>
        <p:nvPicPr>
          <p:cNvPr id="1029" name="Picture 5" descr="G:\защита склона от оползней КР\рис.-лесопосадки прот опол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4320000" cy="29353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88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 sz="quarter"/>
          </p:nvPr>
        </p:nvSpPr>
        <p:spPr>
          <a:xfrm>
            <a:off x="179513" y="116632"/>
            <a:ext cx="8720510" cy="843422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b="1" dirty="0" smtClean="0"/>
              <a:t>Практика предотвращения оползней</a:t>
            </a:r>
            <a:r>
              <a:rPr lang="en-US" sz="2400" b="1" dirty="0" smtClean="0"/>
              <a:t> </a:t>
            </a:r>
            <a:r>
              <a:rPr lang="ru-RU" sz="2400" b="1" dirty="0" smtClean="0"/>
              <a:t>и обвалов в Кыргызстане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1026" name="Picture 2" descr="G:\оползни-фото и рисунки\Опол.Райкомол\оп.Райкомол взрыв 2010\100_109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8229" y="1910361"/>
            <a:ext cx="4104000" cy="197551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защита склона от оползней КР\Чон Ташш-Тюп р-н\опол.трещ Чон-Таш (Тюп р-н)-22.04.2017-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677" y="4581128"/>
            <a:ext cx="4123345" cy="215198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573707"/>
            <a:ext cx="4267063" cy="2312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28753" y="1112042"/>
            <a:ext cx="417127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Неудачное взрывное удаление  неустойчивых масс 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на оползне в селе </a:t>
            </a:r>
            <a:r>
              <a:rPr lang="ru-RU" sz="1200" b="1" dirty="0" err="1" smtClean="0">
                <a:solidFill>
                  <a:prstClr val="black"/>
                </a:solidFill>
              </a:rPr>
              <a:t>Райкомол</a:t>
            </a:r>
            <a:r>
              <a:rPr lang="ru-RU" sz="1200" b="1" dirty="0" smtClean="0">
                <a:solidFill>
                  <a:prstClr val="black"/>
                </a:solidFill>
              </a:rPr>
              <a:t> в 2010 г. 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Проект-АОЗТ «</a:t>
            </a:r>
            <a:r>
              <a:rPr lang="ru-RU" sz="1200" b="1" dirty="0" err="1" smtClean="0">
                <a:solidFill>
                  <a:prstClr val="black"/>
                </a:solidFill>
              </a:rPr>
              <a:t>Алаурум</a:t>
            </a:r>
            <a:r>
              <a:rPr lang="ru-RU" sz="1200" b="1" dirty="0" smtClean="0">
                <a:solidFill>
                  <a:prstClr val="black"/>
                </a:solidFill>
              </a:rPr>
              <a:t>» по заказу МЧС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3196" y="3934797"/>
            <a:ext cx="426238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Лесопосадки </a:t>
            </a:r>
            <a:r>
              <a:rPr lang="ru-RU" sz="1200" b="1" dirty="0" smtClean="0">
                <a:solidFill>
                  <a:prstClr val="black"/>
                </a:solidFill>
              </a:rPr>
              <a:t>(вязы</a:t>
            </a:r>
            <a:r>
              <a:rPr lang="ru-RU" sz="1200" b="1" dirty="0">
                <a:solidFill>
                  <a:prstClr val="black"/>
                </a:solidFill>
              </a:rPr>
              <a:t>, дикие яблоки, грецкие орехи</a:t>
            </a:r>
            <a:r>
              <a:rPr lang="ru-RU" sz="1200" b="1" dirty="0" smtClean="0">
                <a:solidFill>
                  <a:prstClr val="black"/>
                </a:solidFill>
              </a:rPr>
              <a:t>,  </a:t>
            </a:r>
            <a:r>
              <a:rPr lang="ru-RU" sz="1200" b="1" dirty="0">
                <a:solidFill>
                  <a:prstClr val="black"/>
                </a:solidFill>
              </a:rPr>
              <a:t>миндаль </a:t>
            </a:r>
            <a:endParaRPr lang="ru-RU" sz="12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и </a:t>
            </a:r>
            <a:r>
              <a:rPr lang="ru-RU" sz="1200" b="1" dirty="0">
                <a:solidFill>
                  <a:prstClr val="black"/>
                </a:solidFill>
              </a:rPr>
              <a:t>шиповник на </a:t>
            </a:r>
            <a:r>
              <a:rPr lang="ru-RU" sz="1200" b="1" dirty="0" smtClean="0">
                <a:solidFill>
                  <a:prstClr val="black"/>
                </a:solidFill>
              </a:rPr>
              <a:t>склонах в </a:t>
            </a:r>
            <a:r>
              <a:rPr lang="ru-RU" sz="1200" b="1" dirty="0" err="1" smtClean="0">
                <a:solidFill>
                  <a:prstClr val="black"/>
                </a:solidFill>
              </a:rPr>
              <a:t>Сузакском</a:t>
            </a:r>
            <a:r>
              <a:rPr lang="ru-RU" sz="1200" b="1" dirty="0" smtClean="0">
                <a:solidFill>
                  <a:prstClr val="black"/>
                </a:solidFill>
              </a:rPr>
              <a:t> р-не, </a:t>
            </a:r>
            <a:r>
              <a:rPr lang="ru-RU" sz="1200" b="1" dirty="0" err="1" smtClean="0">
                <a:solidFill>
                  <a:prstClr val="black"/>
                </a:solidFill>
              </a:rPr>
              <a:t>Баткенской</a:t>
            </a:r>
            <a:r>
              <a:rPr lang="ru-RU" sz="1200" b="1" dirty="0" smtClean="0">
                <a:solidFill>
                  <a:prstClr val="black"/>
                </a:solidFill>
              </a:rPr>
              <a:t> и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 Иссык-Кульской областей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015" y="4581128"/>
            <a:ext cx="41840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Посадка саженцев-тополей на </a:t>
            </a:r>
            <a:r>
              <a:rPr lang="ru-RU" sz="1200" dirty="0" err="1" smtClean="0">
                <a:solidFill>
                  <a:prstClr val="black"/>
                </a:solidFill>
              </a:rPr>
              <a:t>оползнеопасном</a:t>
            </a:r>
            <a:r>
              <a:rPr lang="ru-RU" sz="1200" dirty="0" smtClean="0">
                <a:solidFill>
                  <a:prstClr val="black"/>
                </a:solidFill>
              </a:rPr>
              <a:t> склоне в селе </a:t>
            </a:r>
            <a:r>
              <a:rPr lang="ru-RU" sz="1200" dirty="0" err="1" smtClean="0">
                <a:solidFill>
                  <a:prstClr val="black"/>
                </a:solidFill>
              </a:rPr>
              <a:t>Чон-Таш</a:t>
            </a:r>
            <a:r>
              <a:rPr lang="ru-RU" sz="1200" dirty="0" smtClean="0">
                <a:solidFill>
                  <a:prstClr val="black"/>
                </a:solidFill>
              </a:rPr>
              <a:t> </a:t>
            </a:r>
            <a:r>
              <a:rPr lang="ru-RU" sz="1200" dirty="0" err="1" smtClean="0">
                <a:solidFill>
                  <a:prstClr val="black"/>
                </a:solidFill>
              </a:rPr>
              <a:t>Тюпского</a:t>
            </a:r>
            <a:r>
              <a:rPr lang="ru-RU" sz="1200" dirty="0" smtClean="0">
                <a:solidFill>
                  <a:prstClr val="black"/>
                </a:solidFill>
              </a:rPr>
              <a:t> р-на, весной 2017 г. производится без ограждения, что чревато уничтожением посадок скотом 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430" y="1121416"/>
            <a:ext cx="440979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/>
              <a:t>Разгрузка (удаление) верхней части оползня Тектоник в городе</a:t>
            </a:r>
          </a:p>
          <a:p>
            <a:pPr algn="ctr"/>
            <a:r>
              <a:rPr lang="ru-RU" sz="1200" b="1" dirty="0" smtClean="0"/>
              <a:t>Майлуу-Суу. Проект Всемирного Банка </a:t>
            </a:r>
            <a:endParaRPr lang="ru-RU" sz="1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4" t="-3136" r="-3704" b="3136"/>
          <a:stretch/>
        </p:blipFill>
        <p:spPr>
          <a:xfrm>
            <a:off x="179512" y="4497071"/>
            <a:ext cx="4267063" cy="2296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430" y="4035406"/>
            <a:ext cx="432214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/>
              <a:t>     </a:t>
            </a:r>
            <a:r>
              <a:rPr lang="ru-RU" sz="1200" b="1" dirty="0" smtClean="0"/>
              <a:t>Сооружение противообвальной стенки на участке автодороги Бишкек-Балыкчи в рамках проекта реабилитации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660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67328" cy="122899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Реализация  любого проекта </a:t>
            </a:r>
            <a:r>
              <a:rPr lang="ru-RU" sz="2000" b="1" dirty="0"/>
              <a:t>противооползневых мероприятий </a:t>
            </a:r>
            <a:r>
              <a:rPr lang="ru-RU" sz="2000" b="1" dirty="0" smtClean="0"/>
              <a:t>должна </a:t>
            </a:r>
            <a:r>
              <a:rPr lang="ru-RU" sz="2000" b="1" dirty="0"/>
              <a:t>опираться на специальные </a:t>
            </a:r>
            <a:r>
              <a:rPr lang="ru-RU" sz="2000" b="1" dirty="0" smtClean="0"/>
              <a:t>изыскания и учитывать менталитет местного населения</a:t>
            </a:r>
            <a:endParaRPr lang="ru-RU" sz="2000" b="1" dirty="0"/>
          </a:p>
        </p:txBody>
      </p:sp>
      <p:sp>
        <p:nvSpPr>
          <p:cNvPr id="15" name="Объект 14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176464" cy="4997151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sz="1600" b="1" dirty="0"/>
              <a:t>Оползень </a:t>
            </a:r>
            <a:r>
              <a:rPr lang="ru-RU" sz="1600" b="1" dirty="0" err="1" smtClean="0"/>
              <a:t>Тосой</a:t>
            </a:r>
            <a:r>
              <a:rPr lang="ru-RU" sz="1600" b="1" dirty="0" smtClean="0"/>
              <a:t> (</a:t>
            </a:r>
            <a:r>
              <a:rPr lang="en-US" sz="1600" b="1" dirty="0" smtClean="0"/>
              <a:t>V</a:t>
            </a:r>
            <a:r>
              <a:rPr lang="ru-RU" sz="1600" b="1" dirty="0" smtClean="0"/>
              <a:t>~2 </a:t>
            </a:r>
            <a:r>
              <a:rPr lang="ru-RU" sz="1600" b="1" dirty="0"/>
              <a:t>млн. </a:t>
            </a:r>
            <a:r>
              <a:rPr lang="ru-RU" sz="1600" b="1" dirty="0" smtClean="0"/>
              <a:t>м3  </a:t>
            </a:r>
            <a:r>
              <a:rPr lang="ru-RU" sz="1600" b="1" dirty="0"/>
              <a:t>на левом склоне долины р. </a:t>
            </a:r>
            <a:r>
              <a:rPr lang="ru-RU" sz="1600" b="1" dirty="0" err="1"/>
              <a:t>Зергер</a:t>
            </a:r>
            <a:r>
              <a:rPr lang="ru-RU" sz="1600" b="1" dirty="0"/>
              <a:t>  </a:t>
            </a:r>
            <a:r>
              <a:rPr lang="ru-RU" sz="1600" b="1" dirty="0" smtClean="0"/>
              <a:t>, 19 марта 1994 г, погибло 50 человек</a:t>
            </a:r>
            <a:r>
              <a:rPr lang="ru-RU" sz="1200" b="1" dirty="0" smtClean="0"/>
              <a:t>.</a:t>
            </a:r>
            <a:endParaRPr lang="ru-RU" sz="1200" b="1" dirty="0"/>
          </a:p>
        </p:txBody>
      </p:sp>
      <p:sp>
        <p:nvSpPr>
          <p:cNvPr id="16" name="Объект 15"/>
          <p:cNvSpPr>
            <a:spLocks noGrp="1"/>
          </p:cNvSpPr>
          <p:nvPr>
            <p:ph sz="quarter" idx="2"/>
          </p:nvPr>
        </p:nvSpPr>
        <p:spPr>
          <a:xfrm>
            <a:off x="4355977" y="1600200"/>
            <a:ext cx="4618855" cy="218598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200" dirty="0"/>
              <a:t>По заключению </a:t>
            </a:r>
            <a:r>
              <a:rPr lang="ru-RU" sz="1200" dirty="0" smtClean="0"/>
              <a:t>инженеров-</a:t>
            </a:r>
            <a:r>
              <a:rPr lang="ru-RU" sz="1200" dirty="0" err="1" smtClean="0"/>
              <a:t>геотехников</a:t>
            </a:r>
            <a:r>
              <a:rPr lang="ru-RU" sz="1200" dirty="0" smtClean="0"/>
              <a:t> </a:t>
            </a:r>
            <a:r>
              <a:rPr lang="ru-RU" sz="1200" dirty="0"/>
              <a:t>причина </a:t>
            </a:r>
            <a:r>
              <a:rPr lang="ru-RU" sz="1200" dirty="0" smtClean="0"/>
              <a:t>оползня- </a:t>
            </a:r>
            <a:r>
              <a:rPr lang="ru-RU" sz="1200" dirty="0"/>
              <a:t>сильное переувлажнение грунтов. Здесь следует отметить, что в 1981 г на этом </a:t>
            </a:r>
            <a:r>
              <a:rPr lang="ru-RU" sz="1200" dirty="0" err="1"/>
              <a:t>оползнеопасном</a:t>
            </a:r>
            <a:r>
              <a:rPr lang="ru-RU" sz="1200" dirty="0"/>
              <a:t> склоне были </a:t>
            </a:r>
            <a:r>
              <a:rPr lang="ru-RU" sz="1200" dirty="0" smtClean="0"/>
              <a:t>заложены лесопосадки без ограждения. </a:t>
            </a:r>
            <a:r>
              <a:rPr lang="ru-RU" sz="1200" dirty="0"/>
              <a:t>Увы, местные  жители, выпасавшие здесь скот и косившие сено, за пару лет уничтожили мешавшие им саженцы, оголили склон, а террасы, способствовали удержанию влаги в теле неустойчивого склона  Более того, выше зоны отрыва проложили бульдозерную тропу для вывоза сена. После этого просадки и трещины активизировались ещё сильнее и </a:t>
            </a:r>
            <a:r>
              <a:rPr lang="ru-RU" sz="1200" dirty="0" smtClean="0"/>
              <a:t>сошёл оползень с катастрофическими последствиями.</a:t>
            </a:r>
          </a:p>
          <a:p>
            <a:pPr marL="0" indent="0" algn="just">
              <a:buNone/>
            </a:pPr>
            <a:r>
              <a:rPr lang="ru-RU" sz="1200" dirty="0" err="1" smtClean="0"/>
              <a:t>Перевыпас</a:t>
            </a:r>
            <a:r>
              <a:rPr lang="ru-RU" sz="1200" dirty="0" smtClean="0"/>
              <a:t> скота на склонах у сёл-также причина  оползней</a:t>
            </a:r>
            <a:endParaRPr lang="ru-RU" sz="1200" dirty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2051" name="Picture 3" descr="G:\оползни-фото и рисунки\Кандава-Комсомол\Тосой\Комсомол -1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3060000" cy="361069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оползни-фото и рисунки\foto\5.jp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/>
          <a:stretch/>
        </p:blipFill>
        <p:spPr bwMode="auto">
          <a:xfrm>
            <a:off x="4355977" y="4771643"/>
            <a:ext cx="4618856" cy="19716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355977" y="3933056"/>
            <a:ext cx="461885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prstClr val="black"/>
                </a:solidFill>
              </a:rPr>
              <a:t>Лесопосадки эффективны только для поверхностных оползней</a:t>
            </a:r>
          </a:p>
          <a:p>
            <a:pPr algn="just"/>
            <a:r>
              <a:rPr lang="ru-RU" sz="1200" dirty="0" smtClean="0">
                <a:solidFill>
                  <a:prstClr val="black"/>
                </a:solidFill>
              </a:rPr>
              <a:t>(мощностью до 1-1.5 м). Глубокий Оползень в окрестностях города</a:t>
            </a:r>
          </a:p>
          <a:p>
            <a:pPr algn="just"/>
            <a:r>
              <a:rPr lang="ru-RU" sz="1200" dirty="0" smtClean="0">
                <a:solidFill>
                  <a:prstClr val="black"/>
                </a:solidFill>
              </a:rPr>
              <a:t>Кок-</a:t>
            </a:r>
            <a:r>
              <a:rPr lang="ru-RU" sz="1200" dirty="0" err="1" smtClean="0">
                <a:solidFill>
                  <a:prstClr val="black"/>
                </a:solidFill>
              </a:rPr>
              <a:t>Янгака</a:t>
            </a:r>
            <a:r>
              <a:rPr lang="ru-RU" sz="1200" dirty="0" smtClean="0">
                <a:solidFill>
                  <a:prstClr val="black"/>
                </a:solidFill>
              </a:rPr>
              <a:t>. На  склоне росли столетние  орехи с мощной </a:t>
            </a:r>
          </a:p>
          <a:p>
            <a:pPr algn="just"/>
            <a:r>
              <a:rPr lang="ru-RU" sz="1200" dirty="0" smtClean="0">
                <a:solidFill>
                  <a:prstClr val="black"/>
                </a:solidFill>
              </a:rPr>
              <a:t>корневой структурой, однако они не удержали склон от оползания.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79208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ru-RU" sz="2000" b="1" dirty="0" smtClean="0"/>
              <a:t>Особенности практики отселения людей, как превентивной меры предотвращения и/или снижения оползневого риска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24744"/>
            <a:ext cx="4388296" cy="5616624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200" b="1" dirty="0" smtClean="0"/>
              <a:t>     Каковы причины нежелания людей переселяться в условно безопасные  районы??</a:t>
            </a:r>
            <a:endParaRPr lang="ru-RU" sz="1200" b="1" dirty="0"/>
          </a:p>
          <a:p>
            <a:pPr marL="0" indent="0" algn="just">
              <a:buNone/>
            </a:pPr>
            <a:r>
              <a:rPr lang="ru-RU" sz="1200" dirty="0" smtClean="0"/>
              <a:t>      Как </a:t>
            </a:r>
            <a:r>
              <a:rPr lang="ru-RU" sz="1200" dirty="0"/>
              <a:t>отмечалось выше, само решение об отселении часто основывается на визуальной оценке степени опасности и риска. Как правило, другие решения по снижению риска, кроме отселения, не рассматриваются, сравнительный экономический анализ альтернативных вариантов не проводится и не практикуется. При этом игнорируется очевидный факт ограниченности природных ресурсов и пригодных территорий  в условиях сложного  горного рельефа, а также не принимается во внимание деградация покинутых участков и районов.     Сотрудники МЧС заставляют людей переехать, но в ряде случаев нет участка </a:t>
            </a:r>
            <a:r>
              <a:rPr lang="ru-RU" sz="1200" dirty="0" smtClean="0"/>
              <a:t>и/или </a:t>
            </a:r>
            <a:r>
              <a:rPr lang="ru-RU" sz="1200" dirty="0"/>
              <a:t>дома, куда можно </a:t>
            </a:r>
            <a:r>
              <a:rPr lang="ru-RU" sz="1200" dirty="0" smtClean="0"/>
              <a:t>переехать.</a:t>
            </a:r>
          </a:p>
          <a:p>
            <a:pPr marL="0" indent="0" algn="just">
              <a:buNone/>
            </a:pPr>
            <a:r>
              <a:rPr lang="ru-RU" sz="1200" dirty="0"/>
              <a:t>   Отселение жителей из опасных горных районов, как правило, осуществляется на </a:t>
            </a:r>
            <a:r>
              <a:rPr lang="ru-RU" sz="1200" dirty="0" smtClean="0"/>
              <a:t>долинные </a:t>
            </a:r>
            <a:r>
              <a:rPr lang="ru-RU" sz="1200" dirty="0"/>
              <a:t>территории, что обуславливает коренную (кардинальную) смену привычного уклада жизни населения, жизнедеятельность которого в горах извечно была связана в основном с </a:t>
            </a:r>
            <a:r>
              <a:rPr lang="ru-RU" sz="1200" dirty="0" smtClean="0"/>
              <a:t>животноводством, собирательством.</a:t>
            </a:r>
          </a:p>
          <a:p>
            <a:pPr marL="0" indent="0" algn="just">
              <a:buNone/>
            </a:pPr>
            <a:r>
              <a:rPr lang="ru-RU" sz="1200" dirty="0"/>
              <a:t>     На новых участках </a:t>
            </a:r>
            <a:r>
              <a:rPr lang="ru-RU" sz="1200" dirty="0" smtClean="0"/>
              <a:t>из-за </a:t>
            </a:r>
            <a:r>
              <a:rPr lang="ru-RU" sz="1200" dirty="0"/>
              <a:t>отсутствия пастбищ, высокой безработицы переселенцы </a:t>
            </a:r>
            <a:r>
              <a:rPr lang="ru-RU" sz="1200" dirty="0" smtClean="0"/>
              <a:t>часто не могут найти средства для существования. На новых землях  </a:t>
            </a:r>
            <a:r>
              <a:rPr lang="ru-RU" sz="1200" dirty="0"/>
              <a:t>остро стоит проблема водоснабжения, в том числе питьевого. Кроме этого, на </a:t>
            </a:r>
            <a:r>
              <a:rPr lang="ru-RU" sz="1200" dirty="0" smtClean="0"/>
              <a:t>этих участках,  </a:t>
            </a:r>
            <a:r>
              <a:rPr lang="ru-RU" sz="1200" dirty="0"/>
              <a:t>как </a:t>
            </a:r>
            <a:r>
              <a:rPr lang="ru-RU" sz="1200" dirty="0" smtClean="0"/>
              <a:t>правило,  </a:t>
            </a:r>
            <a:r>
              <a:rPr lang="ru-RU" sz="1200" dirty="0"/>
              <a:t>отсутствуют  объекты инфраструктуры, образования (школы), здравоохранения (</a:t>
            </a:r>
            <a:r>
              <a:rPr lang="ru-RU" sz="1200" dirty="0" err="1"/>
              <a:t>ФАПы</a:t>
            </a:r>
            <a:r>
              <a:rPr lang="ru-RU" sz="1200" dirty="0" smtClean="0"/>
              <a:t>) и т.д. Всё это обуславливает дальнейшую внутреннюю и внешнюю миграцию., особенно молодёжи. При внутренней миграции в города Ош, Бишкек, Джалал-Абад неизбежно возрастает нагрузка на инфраструктуру этих перенаселённых городов.</a:t>
            </a:r>
            <a:endParaRPr lang="ru-RU" sz="1200" dirty="0"/>
          </a:p>
          <a:p>
            <a:pPr marL="0" indent="0" algn="just">
              <a:buNone/>
            </a:pPr>
            <a:r>
              <a:rPr lang="ru-RU" sz="1200" dirty="0"/>
              <a:t>.</a:t>
            </a:r>
          </a:p>
          <a:p>
            <a:pPr marL="0" indent="0" algn="just">
              <a:buNone/>
            </a:pPr>
            <a:endParaRPr lang="ru-RU" sz="1200" dirty="0"/>
          </a:p>
          <a:p>
            <a:pPr marL="0" indent="0" algn="just">
              <a:buNone/>
            </a:pPr>
            <a:endParaRPr lang="ru-RU" sz="1200" b="1" dirty="0"/>
          </a:p>
          <a:p>
            <a:pPr marL="0" indent="0" algn="just">
              <a:buNone/>
            </a:pPr>
            <a:r>
              <a:rPr lang="ru-RU" sz="1200" dirty="0" smtClean="0"/>
              <a:t>    </a:t>
            </a:r>
            <a:endParaRPr lang="ru-RU" sz="1200" dirty="0"/>
          </a:p>
        </p:txBody>
      </p:sp>
      <p:pic>
        <p:nvPicPr>
          <p:cNvPr id="3075" name="Picture 3" descr="G:\Кырг-н инф-я\фото-Кыргызстан\IMG_814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5"/>
            <a:ext cx="414000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Кырг-н инф-я\2008 энергет кризис-кизячная альтернатива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077073"/>
            <a:ext cx="4104456" cy="25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5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sz="quarter"/>
          </p:nvPr>
        </p:nvSpPr>
        <p:spPr>
          <a:xfrm>
            <a:off x="107504" y="188640"/>
            <a:ext cx="8928992" cy="2160240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algn="just"/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 Ошибки и просчёты </a:t>
            </a:r>
            <a:r>
              <a:rPr lang="ru-RU" sz="2000" b="1" dirty="0"/>
              <a:t>при отселении жителей из опасных </a:t>
            </a:r>
            <a:r>
              <a:rPr lang="ru-RU" sz="2000" b="1" dirty="0" smtClean="0"/>
              <a:t>районов на </a:t>
            </a:r>
            <a:r>
              <a:rPr lang="ru-RU" sz="2000" b="1" dirty="0"/>
              <a:t>новые участки</a:t>
            </a:r>
            <a:r>
              <a:rPr lang="ru-RU" sz="1400" b="1" dirty="0" smtClean="0"/>
              <a:t>: </a:t>
            </a:r>
            <a:r>
              <a:rPr lang="ru-RU" sz="1400" dirty="0" smtClean="0"/>
              <a:t> </a:t>
            </a:r>
            <a:r>
              <a:rPr lang="ru-RU" sz="1400" dirty="0"/>
              <a:t>Громадный оползень (V =5-7 млн. м3) возник 27 апреля 2002 г. на окраине села Гульча после сильного </a:t>
            </a:r>
            <a:r>
              <a:rPr lang="ru-RU" sz="1400" dirty="0" err="1"/>
              <a:t>Гиндукушского</a:t>
            </a:r>
            <a:r>
              <a:rPr lang="ru-RU" sz="1400" dirty="0"/>
              <a:t> землетрясения. В результате движения оползня было разрушено 190 новых, буквально недавно построенных  кирпичных   жилых домов. Причём жители этих разрушенных домов были переселены в  Гульчу из </a:t>
            </a:r>
            <a:r>
              <a:rPr lang="ru-RU" sz="1400" dirty="0" err="1"/>
              <a:t>оползнеопасной</a:t>
            </a:r>
            <a:r>
              <a:rPr lang="ru-RU" sz="1400" dirty="0"/>
              <a:t> зоны села Будалык, расположенного в 30 км от Гульчи.  На этом беды жителей не закончились. После разрушения новых домов им был выделен новый участок для строительства  жилья  на конусе выноса реки </a:t>
            </a:r>
            <a:r>
              <a:rPr lang="ru-RU" sz="1400" dirty="0" err="1"/>
              <a:t>Джилы-Суу</a:t>
            </a:r>
            <a:r>
              <a:rPr lang="ru-RU" sz="1400" dirty="0"/>
              <a:t>. Однако, когда началось строительство, выяснилось, что  указанный участок является селеопасным. Общий прямой ущерб от этого гигантского оползня составил свыше 1,5 млн. </a:t>
            </a:r>
            <a:r>
              <a:rPr lang="en-US" sz="1400" dirty="0" smtClean="0"/>
              <a:t>$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5124" name="Picture 4" descr="G:\оползни-фото и рисунки\Gulcha\Отчет ВБ-оползни Гульчи\f3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73"/>
          <a:stretch/>
        </p:blipFill>
        <p:spPr bwMode="auto">
          <a:xfrm>
            <a:off x="107504" y="2564904"/>
            <a:ext cx="4824000" cy="2047480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81128"/>
            <a:ext cx="3599806" cy="20882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/>
          <a:stretch/>
        </p:blipFill>
        <p:spPr bwMode="auto">
          <a:xfrm>
            <a:off x="5220072" y="2506080"/>
            <a:ext cx="3710715" cy="201481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G:\оползни-фото и рисунки\Gulcha\фото оползня Гульча-2002\Gulcha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4899067" cy="205207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 rot="19237990">
            <a:off x="3036667" y="3105464"/>
            <a:ext cx="865896" cy="829377"/>
          </a:xfrm>
          <a:prstGeom prst="ellipse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83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008112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Негативные экономические и социальные </a:t>
            </a:r>
            <a:r>
              <a:rPr lang="ru-RU" sz="2000" b="1" dirty="0"/>
              <a:t>последствия бедствий, вызываемых </a:t>
            </a:r>
            <a:r>
              <a:rPr lang="ru-RU" sz="2000" b="1" dirty="0" smtClean="0"/>
              <a:t>оползнями, </a:t>
            </a:r>
            <a:r>
              <a:rPr lang="ru-RU" sz="2000" b="1" dirty="0"/>
              <a:t>для </a:t>
            </a:r>
            <a:r>
              <a:rPr lang="ru-RU" sz="2000" b="1" dirty="0" smtClean="0"/>
              <a:t>экономики и населения Кыргызстана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244280" cy="5400600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000" dirty="0" smtClean="0"/>
              <a:t>    -  По данным МЧС КР за период с начала 1990  г. по апрель 2017 г. в Кыргызстане  произошло  652 оползневых ЧС, в которых погибло  275 человек. Общий материальный ущерб от оползневых катастроф за указанный период оценивается  суммой в  37 млн. дол. США., т.е. в среднем  ущерб от одного оползня составляет 57 </a:t>
            </a:r>
            <a:r>
              <a:rPr lang="ru-RU" sz="1000" dirty="0" err="1" smtClean="0"/>
              <a:t>тыс</a:t>
            </a:r>
            <a:r>
              <a:rPr lang="ru-RU" sz="1000" dirty="0" smtClean="0"/>
              <a:t> дол.</a:t>
            </a:r>
          </a:p>
          <a:p>
            <a:pPr marL="0" indent="0" algn="just">
              <a:buNone/>
            </a:pPr>
            <a:r>
              <a:rPr lang="ru-RU" sz="1000" dirty="0" smtClean="0"/>
              <a:t>    - Из-за изменения климата и нарастающего антропогенного прессинга н на горные склоны в последнее десятилетие отмечается  увеличение частоты и масштабов оползневых бедствий и как следствие нарастание  экономического ущерба от ЧС, </a:t>
            </a:r>
            <a:r>
              <a:rPr lang="ru-RU" sz="1000" dirty="0"/>
              <a:t>вызываемых оползнями. В случае, если подобная тенденция </a:t>
            </a:r>
            <a:r>
              <a:rPr lang="ru-RU" sz="1000" dirty="0" smtClean="0"/>
              <a:t>сохранится в перспективе, </a:t>
            </a:r>
            <a:r>
              <a:rPr lang="ru-RU" sz="1000" dirty="0"/>
              <a:t>ущерб от </a:t>
            </a:r>
            <a:r>
              <a:rPr lang="ru-RU" sz="1000" dirty="0" smtClean="0"/>
              <a:t>природных катастроф </a:t>
            </a:r>
            <a:r>
              <a:rPr lang="ru-RU" sz="1000" dirty="0"/>
              <a:t>станет поглощать заметную часть экономического роста и будет непреодолимым барьером на пути устойчивого развития Кыргызстана</a:t>
            </a:r>
            <a:r>
              <a:rPr lang="ru-RU" sz="1000" dirty="0" smtClean="0"/>
              <a:t>.</a:t>
            </a:r>
            <a:r>
              <a:rPr lang="en-US" sz="1000" dirty="0" smtClean="0"/>
              <a:t> </a:t>
            </a:r>
            <a:r>
              <a:rPr lang="ru-RU" sz="1000" dirty="0" smtClean="0"/>
              <a:t>Ввиду </a:t>
            </a:r>
            <a:r>
              <a:rPr lang="ru-RU" sz="1000" dirty="0"/>
              <a:t>увеличения частоты и интенсивности катастрофических событий, </a:t>
            </a:r>
            <a:r>
              <a:rPr lang="ru-RU" sz="1000" dirty="0" smtClean="0"/>
              <a:t>Кыргызстану становится </a:t>
            </a:r>
            <a:r>
              <a:rPr lang="ru-RU" sz="1000" dirty="0"/>
              <a:t>всё труднее возмещать наносимый этими бедствиями экономический ущерб из своего текущего бюджета</a:t>
            </a:r>
            <a:r>
              <a:rPr lang="ru-RU" sz="1000" dirty="0" smtClean="0"/>
              <a:t>.</a:t>
            </a:r>
            <a:endParaRPr lang="ru-RU" sz="1000" dirty="0"/>
          </a:p>
          <a:p>
            <a:pPr marL="0" indent="0" algn="just">
              <a:buNone/>
            </a:pPr>
            <a:r>
              <a:rPr lang="ru-RU" sz="1000" dirty="0" smtClean="0"/>
              <a:t>    - Хотя </a:t>
            </a:r>
            <a:r>
              <a:rPr lang="ru-RU" sz="1000" dirty="0"/>
              <a:t>в Кыргызстане в бюджет ежегодно закладываются ассигнования на расходы, связанные </a:t>
            </a:r>
            <a:r>
              <a:rPr lang="ru-RU" sz="1000" dirty="0" smtClean="0"/>
              <a:t>с ЧС, </a:t>
            </a:r>
            <a:r>
              <a:rPr lang="ru-RU" sz="1000" dirty="0"/>
              <a:t>фактические расходы бюджета на такие события зачастую значительно превышают запланированные. Для покрытия ущерба от крупных бедствий, вызываемых природными угрозами, </a:t>
            </a:r>
            <a:r>
              <a:rPr lang="ru-RU" sz="1000" dirty="0" smtClean="0"/>
              <a:t>правительство</a:t>
            </a:r>
            <a:r>
              <a:rPr lang="en-US" sz="1000" dirty="0" smtClean="0"/>
              <a:t> </a:t>
            </a:r>
            <a:r>
              <a:rPr lang="ru-RU" sz="1000" dirty="0" smtClean="0"/>
              <a:t>в условиях бюджетного дефицита вынуждено выделять </a:t>
            </a:r>
            <a:r>
              <a:rPr lang="ru-RU" sz="1000" dirty="0"/>
              <a:t>дополнительные средства на борьбу с чрезвычайными </a:t>
            </a:r>
            <a:r>
              <a:rPr lang="ru-RU" sz="1000" dirty="0" smtClean="0"/>
              <a:t>ситуациями</a:t>
            </a:r>
            <a:r>
              <a:rPr lang="en-US" sz="1000" dirty="0" smtClean="0"/>
              <a:t>. </a:t>
            </a:r>
            <a:r>
              <a:rPr lang="ru-RU" sz="1000" dirty="0" smtClean="0"/>
              <a:t>Ежегодные </a:t>
            </a:r>
            <a:r>
              <a:rPr lang="ru-RU" sz="1000" dirty="0"/>
              <a:t>ассигнования из государственного бюджета на борьбу </a:t>
            </a:r>
            <a:r>
              <a:rPr lang="ru-RU" sz="1000" dirty="0" smtClean="0"/>
              <a:t>с ЧС, </a:t>
            </a:r>
            <a:r>
              <a:rPr lang="ru-RU" sz="1000" dirty="0"/>
              <a:t>как бы малы они ни были, являются единственным источником средств для ликвидации последствий </a:t>
            </a:r>
            <a:r>
              <a:rPr lang="ru-RU" sz="1000" dirty="0" smtClean="0"/>
              <a:t>природных катастроф.</a:t>
            </a:r>
          </a:p>
          <a:p>
            <a:pPr marL="0" indent="0" algn="just">
              <a:buNone/>
            </a:pPr>
            <a:r>
              <a:rPr lang="ru-RU" sz="1000" dirty="0" smtClean="0"/>
              <a:t>    </a:t>
            </a:r>
            <a:r>
              <a:rPr lang="ru-RU" sz="1000" dirty="0"/>
              <a:t> </a:t>
            </a:r>
            <a:r>
              <a:rPr lang="ru-RU" sz="1000" b="1" dirty="0"/>
              <a:t>- Учитывая низкий уровень доходов и ухудшающиеся перспективы экономического роста из-за мирового экономического кризиса, любого рода восстановление жилья и экономики после стихийных бедствий, при существующем подходе к предотвращению и/или снижению оползневого риска   вероятно, будет длительным и мучительным, особенно для бедных слоёв населения.</a:t>
            </a:r>
            <a:endParaRPr lang="ru-RU" sz="1000" b="1" dirty="0" smtClean="0"/>
          </a:p>
          <a:p>
            <a:pPr marL="0" indent="0" algn="just">
              <a:buNone/>
            </a:pPr>
            <a:endParaRPr lang="ru-RU" sz="1000" dirty="0" smtClean="0"/>
          </a:p>
        </p:txBody>
      </p:sp>
      <p:sp>
        <p:nvSpPr>
          <p:cNvPr id="15" name="Объект 14"/>
          <p:cNvSpPr>
            <a:spLocks noGrp="1"/>
          </p:cNvSpPr>
          <p:nvPr>
            <p:ph sz="quarter" idx="2"/>
          </p:nvPr>
        </p:nvSpPr>
        <p:spPr>
          <a:xfrm>
            <a:off x="4648200" y="1268760"/>
            <a:ext cx="4172272" cy="2517428"/>
          </a:xfrm>
          <a:noFill/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1000" dirty="0"/>
          </a:p>
          <a:p>
            <a:pPr marL="0" indent="0" algn="just">
              <a:buNone/>
            </a:pPr>
            <a:endParaRPr lang="ru-RU" sz="1000" dirty="0"/>
          </a:p>
        </p:txBody>
      </p:sp>
      <p:pic>
        <p:nvPicPr>
          <p:cNvPr id="4100" name="Picture 4" descr="G:\Оползни - ЧС 2013 -2017 гг\ОПОЛЗНИ-2016\оп. Алмалуу-Булак 24-27 апреля 2016\LS A-Bulak-20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7"/>
          <a:stretch/>
        </p:blipFill>
        <p:spPr bwMode="auto">
          <a:xfrm>
            <a:off x="4716016" y="1268760"/>
            <a:ext cx="4103976" cy="248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Авто- железн. дороги-трубопров.  КР\оползни-обвалы\Исфанф-Сулюкту-14 км-1.jp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7"/>
          <a:stretch/>
        </p:blipFill>
        <p:spPr bwMode="auto">
          <a:xfrm>
            <a:off x="4716016" y="4005064"/>
            <a:ext cx="4140000" cy="27064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sz="quarter"/>
          </p:nvPr>
        </p:nvSpPr>
        <p:spPr>
          <a:xfrm>
            <a:off x="179512" y="274638"/>
            <a:ext cx="8712968" cy="850106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ru-RU" sz="2800" b="1" dirty="0" err="1" smtClean="0"/>
              <a:t>Жаткан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жери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жайлоо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болсун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топурагы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торко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болсун</a:t>
            </a:r>
            <a:r>
              <a:rPr lang="ru-RU" sz="2800" b="1" dirty="0" smtClean="0"/>
              <a:t>…</a:t>
            </a:r>
            <a:endParaRPr lang="ru-RU" sz="2800" b="1" dirty="0"/>
          </a:p>
        </p:txBody>
      </p:sp>
      <p:pic>
        <p:nvPicPr>
          <p:cNvPr id="6151" name="Picture 7" descr="G:\Оползни - ЧС 2013 -2017 гг\ОПОЛЗНИ-2017\оп. Аюу-Заргер 29.04.17\Трагедия и траур по жерт. оползн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10445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:\Оползни - ЧС 2013 -2017 гг\ОПОЛЗНИ-2017\оп. Аюу-Заргер 29.04.17\траур-слёзы мужчин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/>
          <a:stretch/>
        </p:blipFill>
        <p:spPr bwMode="auto">
          <a:xfrm>
            <a:off x="4716016" y="4149080"/>
            <a:ext cx="4170972" cy="245732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G:\Оползни - ЧС 2013 -2017 гг\ОПОЛЗНИ-2017\оп. Аюу-Заргер 29.04.17\Аюу-ситуац 01.05.2017-21.jp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/>
          <a:stretch/>
        </p:blipFill>
        <p:spPr bwMode="auto">
          <a:xfrm>
            <a:off x="179512" y="4005064"/>
            <a:ext cx="3960000" cy="272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G:\Оползни - ЧС 2013 -2017 гг\ОПОЛЗНИ-2017\оп. Аюу-Заргер 29.04.17\Аюу-МЧС спас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8" b="11562"/>
          <a:stretch/>
        </p:blipFill>
        <p:spPr bwMode="auto">
          <a:xfrm>
            <a:off x="251520" y="1556792"/>
            <a:ext cx="3852000" cy="2285767"/>
          </a:xfrm>
          <a:prstGeom prst="rect">
            <a:avLst/>
          </a:prstGeom>
          <a:noFill/>
          <a:ln w="127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09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sz="quarter"/>
          </p:nvPr>
        </p:nvSpPr>
        <p:spPr>
          <a:xfrm>
            <a:off x="251520" y="116632"/>
            <a:ext cx="8712968" cy="79208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ru-RU" sz="2000" b="1" dirty="0" smtClean="0"/>
              <a:t>Наши люди и дети, живущие в зонах природного и техногенного риска, ждут от всех нас разумных решений и действий</a:t>
            </a:r>
            <a:endParaRPr lang="ru-RU" sz="2000" b="1" dirty="0"/>
          </a:p>
        </p:txBody>
      </p:sp>
      <p:pic>
        <p:nvPicPr>
          <p:cNvPr id="7170" name="Picture 2" descr="G:\Оползни - ЧС 2013 -2017 гг\ОПОЛЗНИ-2017\оп. Аюу-Заргер 29.04.17\Аюу-ситуац 01.05.2017-22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0"/>
          <a:stretch/>
        </p:blipFill>
        <p:spPr bwMode="auto">
          <a:xfrm>
            <a:off x="179512" y="1124745"/>
            <a:ext cx="4140000" cy="27730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Оползни - ЧС 2013 -2017 гг\ОПОЛЗНИ-2017\оп. Аюу-Заргер 29.04.17\Аюу-ситуац 01.05.2017-15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3"/>
          <a:stretch/>
        </p:blipFill>
        <p:spPr bwMode="auto">
          <a:xfrm>
            <a:off x="4716016" y="1124744"/>
            <a:ext cx="4140000" cy="27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:\Оползни - ЧС 2013 -2017 гг\ОПОЛЗНИ-2017\оп. Кой-Таш-2017\ополз. озеро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4140000" cy="232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G:\оползни-фото и рисунки\Другие опол. Юга КР\оп. 27.04.16-Алмалуу-Булак-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4140000" cy="24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65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1584176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/>
            <a:r>
              <a:rPr lang="ru-RU" sz="2000" dirty="0"/>
              <a:t> </a:t>
            </a:r>
            <a:r>
              <a:rPr lang="ru-RU" sz="2000" dirty="0" smtClean="0"/>
              <a:t>    </a:t>
            </a:r>
            <a:r>
              <a:rPr lang="ru-RU" sz="2000" b="1" dirty="0" err="1" smtClean="0"/>
              <a:t>Кыргызская</a:t>
            </a:r>
            <a:r>
              <a:rPr lang="ru-RU" sz="2000" b="1" dirty="0" smtClean="0"/>
              <a:t> Республика расположена в центре Евразийского континента. Территория Кыргызстана представляет собой купольную, высоко поднятую часть Центральной Азии. Значительную </a:t>
            </a:r>
            <a:r>
              <a:rPr lang="ru-RU" sz="2000" b="1" dirty="0"/>
              <a:t>часть территории </a:t>
            </a:r>
            <a:r>
              <a:rPr lang="ru-RU" sz="2000" b="1" dirty="0" smtClean="0"/>
              <a:t>страны (65 %) </a:t>
            </a:r>
            <a:r>
              <a:rPr lang="ru-RU" sz="2000" b="1" dirty="0"/>
              <a:t>занимают горные хребты, принадлежащие к </a:t>
            </a:r>
            <a:r>
              <a:rPr lang="ru-RU" sz="2000" b="1" dirty="0" err="1" smtClean="0"/>
              <a:t>геодинамически</a:t>
            </a:r>
            <a:r>
              <a:rPr lang="ru-RU" sz="2000" b="1" dirty="0" smtClean="0"/>
              <a:t> активным  горным системам </a:t>
            </a:r>
            <a:r>
              <a:rPr lang="ru-RU" sz="2000" b="1" dirty="0"/>
              <a:t>Тянь-Шаня и северной части </a:t>
            </a:r>
            <a:r>
              <a:rPr lang="ru-RU" sz="2000" b="1" dirty="0" smtClean="0"/>
              <a:t>Памира.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69"/>
          <a:stretch/>
        </p:blipFill>
        <p:spPr bwMode="auto">
          <a:xfrm>
            <a:off x="395536" y="1844824"/>
            <a:ext cx="8208912" cy="4787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78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584176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  </a:t>
            </a:r>
            <a:r>
              <a:rPr lang="ru-RU" sz="2000" b="1" dirty="0" smtClean="0"/>
              <a:t>Кыргызстан-горная страна: более 94% территории Кыргызстана расположено на высотах свыше 1000 м над уровнем моря, причём 41% территории – на высотах свыше 3000 м. Средняя высота территории страны составляет 2650 м, наибольшая - 7439 м      (пик Победы), наименьшая-488 м</a:t>
            </a:r>
            <a:endParaRPr lang="ru-RU" sz="2000" b="1" dirty="0"/>
          </a:p>
        </p:txBody>
      </p:sp>
      <p:pic>
        <p:nvPicPr>
          <p:cNvPr id="4" name="Picture 2" descr="G:\Рисун.,карты\page1-1024px-kyrgyzstan-topography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896083"/>
            <a:ext cx="8640959" cy="465821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144" y="5949280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China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2276872"/>
            <a:ext cx="2044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Kazakhstan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4725144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Fergana valley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2368128" y="4275974"/>
            <a:ext cx="216000" cy="28800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44" y="1428672"/>
            <a:ext cx="280440" cy="323116"/>
          </a:xfrm>
          <a:prstGeom prst="rect">
            <a:avLst/>
          </a:prstGeom>
        </p:spPr>
      </p:pic>
      <p:sp>
        <p:nvSpPr>
          <p:cNvPr id="9" name="Стрелка вверх 8"/>
          <p:cNvSpPr/>
          <p:nvPr/>
        </p:nvSpPr>
        <p:spPr>
          <a:xfrm>
            <a:off x="8302835" y="3429000"/>
            <a:ext cx="216000" cy="288000"/>
          </a:xfrm>
          <a:prstGeom prst="upArrow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099459"/>
            <a:ext cx="29263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48" y="188640"/>
            <a:ext cx="8784976" cy="1800200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/>
            <a:r>
              <a:rPr lang="ru-RU" sz="1800" dirty="0" smtClean="0"/>
              <a:t>В Кыргызстане, как и в других горных регионах мира активно развиваются опасные природные процессы, возникают стихийные бедствия, и жизнедеятельность населения связана с риском.  Наибольшую </a:t>
            </a:r>
            <a:r>
              <a:rPr lang="ru-RU" sz="1800" dirty="0"/>
              <a:t>угрозу в горах представляют опасные геологические </a:t>
            </a:r>
            <a:r>
              <a:rPr lang="ru-RU" sz="1800" dirty="0" smtClean="0"/>
              <a:t>процессы: землетрясения, оползни, обвалы, подвижки ледников, сели, прорывы ледниковых озёр и оползневых дамб. </a:t>
            </a:r>
            <a:r>
              <a:rPr lang="ru-RU" sz="1800" b="1" dirty="0" smtClean="0"/>
              <a:t>Оползни в Кыргызстане происходили в геологическом и историческом прошлом и будут происходить в будущем</a:t>
            </a:r>
            <a:endParaRPr lang="ru-RU" sz="1800" b="1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132856"/>
            <a:ext cx="8424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26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800200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algn="just"/>
            <a:r>
              <a:rPr lang="ru-RU" sz="2000" dirty="0" smtClean="0"/>
              <a:t>    </a:t>
            </a:r>
            <a:r>
              <a:rPr lang="ru-RU" sz="2000" b="1" dirty="0" smtClean="0"/>
              <a:t>Распространение</a:t>
            </a:r>
            <a:r>
              <a:rPr lang="ru-RU" sz="2000" b="1" dirty="0"/>
              <a:t>, повторяемость, наносимый ущерб от опасных геологических процессов на территории Кыргызстана меняется от года к году. Однако на основе статистического анализа многочисленных данных о ЧС установлено, что в многолетнем ракурсе наиболее опасными для населения, объектов экономики и инфраструктуры страны  являются многочисленные оползни различного типа и генезиса.</a:t>
            </a:r>
          </a:p>
        </p:txBody>
      </p:sp>
      <p:pic>
        <p:nvPicPr>
          <p:cNvPr id="4098" name="Picture 2" descr="I:\NOVA-Book\Статистика ЧС-жертвы-ущерб\00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8"/>
          <a:stretch/>
        </p:blipFill>
        <p:spPr bwMode="auto">
          <a:xfrm>
            <a:off x="179511" y="2060849"/>
            <a:ext cx="4104457" cy="3439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quarter" idx="3"/>
          </p:nvPr>
        </p:nvSpPr>
        <p:spPr>
          <a:xfrm>
            <a:off x="4427984" y="4869160"/>
            <a:ext cx="4608512" cy="1800200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600" dirty="0"/>
              <a:t>Анализ статистических данных о </a:t>
            </a:r>
            <a:r>
              <a:rPr lang="ru-RU" sz="1600" dirty="0" smtClean="0"/>
              <a:t>ЧС на </a:t>
            </a:r>
            <a:r>
              <a:rPr lang="ru-RU" sz="1600" dirty="0"/>
              <a:t>территории </a:t>
            </a:r>
            <a:r>
              <a:rPr lang="ru-RU" sz="1600" dirty="0" smtClean="0"/>
              <a:t>страны за </a:t>
            </a:r>
            <a:r>
              <a:rPr lang="ru-RU" sz="1600" dirty="0"/>
              <a:t>период </a:t>
            </a:r>
            <a:r>
              <a:rPr lang="ru-RU" sz="1600" dirty="0" smtClean="0"/>
              <a:t>1988-2017 </a:t>
            </a:r>
            <a:r>
              <a:rPr lang="ru-RU" sz="1600" dirty="0"/>
              <a:t>гг. </a:t>
            </a:r>
            <a:r>
              <a:rPr lang="ru-RU" sz="1600" dirty="0" smtClean="0"/>
              <a:t> </a:t>
            </a:r>
            <a:r>
              <a:rPr lang="ru-RU" sz="1600" dirty="0"/>
              <a:t>свидетельствует о том, что оползни характеризуются самым высоким коэффициентом частоты (0.30 в год), а второе место по этому показателю занимают землетрясения. </a:t>
            </a:r>
            <a:r>
              <a:rPr lang="ru-RU" sz="1600" dirty="0" smtClean="0"/>
              <a:t> Так, только с начала 2017 г. в стране зафиксировано более 120 оползневых ЧС.</a:t>
            </a:r>
            <a:endParaRPr lang="ru-RU" sz="1600" dirty="0"/>
          </a:p>
          <a:p>
            <a:pPr marL="0" indent="0" algn="just">
              <a:buNone/>
            </a:pPr>
            <a:endParaRPr lang="ru-RU" sz="1600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0848"/>
            <a:ext cx="4536504" cy="266429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9513" y="5517232"/>
            <a:ext cx="410445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 долю оползневых ЧС приходится наибольшее количество погибших при катастрофах: </a:t>
            </a:r>
            <a:r>
              <a:rPr lang="ru-RU" b="1" dirty="0" smtClean="0"/>
              <a:t>269 жертв за 1990-2017 годы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80112" y="2276872"/>
            <a:ext cx="2736304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Фактическое количество возникающих </a:t>
            </a:r>
          </a:p>
          <a:p>
            <a:pPr algn="ctr"/>
            <a:r>
              <a:rPr lang="ru-RU" sz="1200" dirty="0"/>
              <a:t>о</a:t>
            </a:r>
            <a:r>
              <a:rPr lang="ru-RU" sz="1200" dirty="0" smtClean="0"/>
              <a:t>ползней значительно превышает </a:t>
            </a:r>
          </a:p>
          <a:p>
            <a:pPr algn="ctr"/>
            <a:r>
              <a:rPr lang="ru-RU" sz="1200" dirty="0"/>
              <a:t>к</a:t>
            </a:r>
            <a:r>
              <a:rPr lang="ru-RU" sz="1200" dirty="0" smtClean="0"/>
              <a:t>оличество оползневых ЧС, фиксируемых МЧС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9063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sz="quarter"/>
          </p:nvPr>
        </p:nvSpPr>
        <p:spPr>
          <a:xfrm>
            <a:off x="107504" y="188640"/>
            <a:ext cx="8856984" cy="1440160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algn="just"/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400" b="1" dirty="0" smtClean="0"/>
              <a:t>Около 15 тыс. км2 </a:t>
            </a:r>
            <a:r>
              <a:rPr lang="ru-RU" sz="2400" b="1" dirty="0"/>
              <a:t>(или 7,5% всей территории страны) находится под потенциальной угрозой схода </a:t>
            </a:r>
            <a:r>
              <a:rPr lang="ru-RU" sz="2400" b="1" dirty="0" smtClean="0"/>
              <a:t>оползней. В оползнеопасных районах проживает 30 тыс. человек. </a:t>
            </a:r>
            <a:r>
              <a:rPr lang="ru-RU" sz="2400" b="1" dirty="0"/>
              <a:t>Оползневому риску подвержено более 300 населенных пунктов юга Кыргызстана</a:t>
            </a:r>
            <a:r>
              <a:rPr lang="ru-RU" sz="2000" dirty="0" smtClean="0"/>
              <a:t>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4499992" y="4437112"/>
            <a:ext cx="4464496" cy="223224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400" dirty="0" smtClean="0"/>
              <a:t>    </a:t>
            </a:r>
            <a:r>
              <a:rPr lang="ru-RU" sz="1400" dirty="0"/>
              <a:t>По данным МЧС на территории Кыргызстана по состоянию на конец 2016 г. насчитывалось 4532 оползневых очага, из которых 90% приходится на южные области страны: пояс предгорий Ферганской долины. </a:t>
            </a:r>
          </a:p>
          <a:p>
            <a:pPr marL="0" indent="0" algn="just"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Районы наиболее активного развития оползневых процессов, особенно в предгорном поясе густонаселённой  Ферганской долины, территориально совпадают  с районами наибольшей плотности населения</a:t>
            </a:r>
            <a:r>
              <a:rPr lang="ru-RU" sz="1400" dirty="0"/>
              <a:t>. </a:t>
            </a:r>
            <a:endParaRPr lang="ru-RU" sz="1400" dirty="0" smtClean="0"/>
          </a:p>
          <a:p>
            <a:pPr marL="0" indent="0" algn="just">
              <a:buNone/>
            </a:pPr>
            <a:endParaRPr lang="ru-RU" sz="1400" dirty="0"/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/>
          <a:stretch/>
        </p:blipFill>
        <p:spPr bwMode="auto">
          <a:xfrm>
            <a:off x="107504" y="4437112"/>
            <a:ext cx="4320000" cy="227607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42849" y="3703723"/>
            <a:ext cx="432000" cy="108012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574849" y="3501008"/>
            <a:ext cx="1854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Районы активного</a:t>
            </a:r>
          </a:p>
          <a:p>
            <a:r>
              <a:rPr lang="ru-RU" sz="1600" dirty="0"/>
              <a:t>р</a:t>
            </a:r>
            <a:r>
              <a:rPr lang="ru-RU" sz="1600" dirty="0" smtClean="0"/>
              <a:t>азвития оползней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619672" y="5877272"/>
            <a:ext cx="2809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Средняя плотность населения </a:t>
            </a:r>
          </a:p>
          <a:p>
            <a:r>
              <a:rPr lang="ru-RU" sz="1200" dirty="0" smtClean="0"/>
              <a:t>в Кыргызстане -26 чел/</a:t>
            </a:r>
            <a:r>
              <a:rPr lang="ru-RU" sz="1200" dirty="0" err="1" smtClean="0"/>
              <a:t>кв.км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В оползнеопасных районах юга страны </a:t>
            </a:r>
          </a:p>
          <a:p>
            <a:r>
              <a:rPr lang="ru-RU" sz="1200" dirty="0"/>
              <a:t>о</a:t>
            </a:r>
            <a:r>
              <a:rPr lang="ru-RU" sz="1200" dirty="0" smtClean="0"/>
              <a:t>на превышает 160 чел/</a:t>
            </a:r>
            <a:r>
              <a:rPr lang="ru-RU" sz="1200" dirty="0" err="1" smtClean="0"/>
              <a:t>кв.км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212775" y="2708920"/>
            <a:ext cx="2686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Оползневой пояс ( кластер) </a:t>
            </a:r>
          </a:p>
          <a:p>
            <a:pPr algn="ctr"/>
            <a:r>
              <a:rPr lang="ru-RU" sz="1600" b="1" dirty="0" smtClean="0"/>
              <a:t>Ферганской долины</a:t>
            </a:r>
            <a:endParaRPr lang="ru-RU" sz="1600" b="1" dirty="0"/>
          </a:p>
        </p:txBody>
      </p:sp>
      <p:sp>
        <p:nvSpPr>
          <p:cNvPr id="7" name="Дуга 6"/>
          <p:cNvSpPr/>
          <p:nvPr/>
        </p:nvSpPr>
        <p:spPr>
          <a:xfrm rot="2557428">
            <a:off x="5951587" y="3128575"/>
            <a:ext cx="914400" cy="914400"/>
          </a:xfrm>
          <a:prstGeom prst="arc">
            <a:avLst>
              <a:gd name="adj1" fmla="val 15961281"/>
              <a:gd name="adj2" fmla="val 0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>
            <a:stCxn id="7" idx="0"/>
          </p:cNvCxnSpPr>
          <p:nvPr/>
        </p:nvCxnSpPr>
        <p:spPr>
          <a:xfrm flipH="1" flipV="1">
            <a:off x="6139722" y="2881649"/>
            <a:ext cx="554584" cy="34704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7" idx="2"/>
          </p:cNvCxnSpPr>
          <p:nvPr/>
        </p:nvCxnSpPr>
        <p:spPr>
          <a:xfrm flipH="1">
            <a:off x="6300192" y="3895382"/>
            <a:ext cx="445010" cy="33641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авая фигурная скобка 15"/>
          <p:cNvSpPr/>
          <p:nvPr/>
        </p:nvSpPr>
        <p:spPr>
          <a:xfrm>
            <a:off x="6156176" y="2939752"/>
            <a:ext cx="762869" cy="14756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>
            <a:off x="5076057" y="3055169"/>
            <a:ext cx="1224136" cy="943452"/>
          </a:xfrm>
          <a:prstGeom prst="arc">
            <a:avLst>
              <a:gd name="adj1" fmla="val 15556850"/>
              <a:gd name="adj2" fmla="val 602706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>
            <a:off x="5762764" y="3585775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5688125" y="3650962"/>
            <a:ext cx="612067" cy="5280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Дуга 30"/>
          <p:cNvSpPr/>
          <p:nvPr/>
        </p:nvSpPr>
        <p:spPr>
          <a:xfrm>
            <a:off x="5688125" y="270892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5" descr="G:\оползни-фото и рисунки\Ополз Вост Ферганы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916833"/>
            <a:ext cx="4399736" cy="24759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TextBox 1030"/>
          <p:cNvSpPr txBox="1"/>
          <p:nvPr/>
        </p:nvSpPr>
        <p:spPr>
          <a:xfrm>
            <a:off x="5292080" y="300130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Оползневой  пояс</a:t>
            </a:r>
          </a:p>
          <a:p>
            <a:pPr algn="ctr"/>
            <a:r>
              <a:rPr lang="ru-RU" sz="1200" b="1" dirty="0" smtClean="0"/>
              <a:t>Ферганы - ареал наибольшей</a:t>
            </a:r>
          </a:p>
          <a:p>
            <a:pPr algn="ctr"/>
            <a:r>
              <a:rPr lang="ru-RU" sz="1200" b="1" dirty="0"/>
              <a:t>п</a:t>
            </a:r>
            <a:r>
              <a:rPr lang="ru-RU" sz="1200" b="1" dirty="0" smtClean="0"/>
              <a:t>лотности населения</a:t>
            </a:r>
            <a:endParaRPr lang="ru-RU" sz="1200" b="1" dirty="0"/>
          </a:p>
        </p:txBody>
      </p:sp>
      <p:pic>
        <p:nvPicPr>
          <p:cNvPr id="1033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16112"/>
            <a:ext cx="4321763" cy="237698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3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 sz="quarter"/>
          </p:nvPr>
        </p:nvSpPr>
        <p:spPr>
          <a:xfrm>
            <a:off x="179512" y="116632"/>
            <a:ext cx="8712968" cy="1296144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txBody>
          <a:bodyPr/>
          <a:lstStyle/>
          <a:p>
            <a:pPr algn="just"/>
            <a:r>
              <a:rPr lang="ru-RU" sz="1800" b="1" dirty="0" smtClean="0"/>
              <a:t>Оползни </a:t>
            </a:r>
            <a:r>
              <a:rPr lang="ru-RU" sz="1800" b="1" dirty="0"/>
              <a:t>в Кыргызстане отличаются от своих равнинных аналогов обширными площадями развития, частой </a:t>
            </a:r>
            <a:r>
              <a:rPr lang="ru-RU" sz="1800" b="1" dirty="0" smtClean="0"/>
              <a:t>повторяемостью, большой дальностью распространения, </a:t>
            </a:r>
            <a:r>
              <a:rPr lang="ru-RU" sz="1800" b="1" dirty="0"/>
              <a:t>а также повышенной степенью опасности и риска из-за сопутствующих каскадных эффектов и синергетического </a:t>
            </a:r>
            <a:r>
              <a:rPr lang="ru-RU" sz="1800" b="1" dirty="0" smtClean="0"/>
              <a:t>усиления.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2"/>
          </p:nvPr>
        </p:nvSpPr>
        <p:spPr>
          <a:xfrm>
            <a:off x="4355976" y="1556792"/>
            <a:ext cx="4536504" cy="259228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200" dirty="0" smtClean="0"/>
              <a:t>   Из-за сложного </a:t>
            </a:r>
            <a:r>
              <a:rPr lang="ru-RU" sz="1200" dirty="0"/>
              <a:t>горного рельефа на территории Кыргызстана при возникновении </a:t>
            </a:r>
            <a:r>
              <a:rPr lang="ru-RU" sz="1200" dirty="0" smtClean="0"/>
              <a:t>оползней могут </a:t>
            </a:r>
            <a:r>
              <a:rPr lang="ru-RU" sz="1200" dirty="0"/>
              <a:t>формироваться синергетические, </a:t>
            </a:r>
            <a:r>
              <a:rPr lang="ru-RU" sz="1200" dirty="0" smtClean="0"/>
              <a:t>многоступенчатые </a:t>
            </a:r>
            <a:r>
              <a:rPr lang="ru-RU" sz="1200" dirty="0"/>
              <a:t>природные </a:t>
            </a:r>
            <a:r>
              <a:rPr lang="ru-RU" sz="1200" dirty="0" smtClean="0"/>
              <a:t>катастрофы</a:t>
            </a:r>
            <a:r>
              <a:rPr lang="ru-RU" sz="1200" dirty="0"/>
              <a:t>. </a:t>
            </a:r>
            <a:endParaRPr lang="ru-RU" sz="1200" dirty="0" smtClean="0"/>
          </a:p>
          <a:p>
            <a:pPr marL="0" indent="0" algn="just">
              <a:buNone/>
            </a:pPr>
            <a:r>
              <a:rPr lang="ru-RU" sz="1200" dirty="0" smtClean="0"/>
              <a:t>   Синергетический </a:t>
            </a:r>
            <a:r>
              <a:rPr lang="ru-RU" sz="1200" dirty="0"/>
              <a:t>характер таких катастроф в горных районах выражается в том, что </a:t>
            </a:r>
            <a:r>
              <a:rPr lang="ru-RU" sz="1200" dirty="0" smtClean="0"/>
              <a:t>оползень и/или обвал </a:t>
            </a:r>
            <a:r>
              <a:rPr lang="ru-RU" sz="1200" dirty="0"/>
              <a:t>вызывает целую цепь других опасных </a:t>
            </a:r>
            <a:r>
              <a:rPr lang="ru-RU" sz="1200" dirty="0" smtClean="0"/>
              <a:t>явлений. </a:t>
            </a:r>
          </a:p>
          <a:p>
            <a:pPr marL="0" indent="0" algn="just">
              <a:buNone/>
            </a:pPr>
            <a:r>
              <a:rPr lang="ru-RU" sz="1200" dirty="0" smtClean="0"/>
              <a:t>    Наибольшую </a:t>
            </a:r>
            <a:r>
              <a:rPr lang="ru-RU" sz="1200" dirty="0"/>
              <a:t>угрозу для жизнедеятельности в горных и долинных районах представляют синергетические катастрофы, формирующиеся по схеме: </a:t>
            </a:r>
            <a:r>
              <a:rPr lang="ru-RU" sz="1200" dirty="0" smtClean="0"/>
              <a:t>оползень </a:t>
            </a:r>
            <a:r>
              <a:rPr lang="ru-RU" sz="1200" dirty="0"/>
              <a:t>(обвал) =&gt; перекрытие русла или =&gt; долины реки =&gt; образование </a:t>
            </a:r>
            <a:r>
              <a:rPr lang="ru-RU" sz="1200" dirty="0" err="1"/>
              <a:t>подпруженного</a:t>
            </a:r>
            <a:r>
              <a:rPr lang="ru-RU" sz="1200" dirty="0"/>
              <a:t> водоема =&gt; затопление долины =&gt; прорыв естественного перекрытия =&gt; паводок или прорывной поток, часто перерастающий в </a:t>
            </a:r>
            <a:r>
              <a:rPr lang="ru-RU" sz="1200" dirty="0" smtClean="0"/>
              <a:t>разрушительный селевой поток.</a:t>
            </a:r>
            <a:endParaRPr lang="ru-RU" sz="1200" dirty="0"/>
          </a:p>
          <a:p>
            <a:pPr marL="0" indent="0" algn="just">
              <a:buNone/>
            </a:pPr>
            <a:endParaRPr lang="ru-RU" sz="1200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960000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Оползни - ЧС 2013 -2017 гг\ОПОЛЗНИ-2017\фото ополз.2017\оп. Курбу-Таш_Жалпак-Таш\оп. Курбу-Таш - дамба.jp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9"/>
          <a:stretch/>
        </p:blipFill>
        <p:spPr bwMode="auto">
          <a:xfrm>
            <a:off x="179512" y="4221088"/>
            <a:ext cx="3960440" cy="244827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Оползни - ЧС 2013 -2017 гг\ОПОЛЗНИ-2017\оп. Кой-Таш-2017\М-Су_Подпруд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93096"/>
            <a:ext cx="4540554" cy="240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908375"/>
            <a:ext cx="3960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Громадный оползень в с. Курбу-</a:t>
            </a:r>
            <a:r>
              <a:rPr lang="ru-RU" sz="1100" b="1" dirty="0" err="1" smtClean="0"/>
              <a:t>Таш</a:t>
            </a:r>
            <a:r>
              <a:rPr lang="ru-RU" sz="1100" b="1" dirty="0" smtClean="0"/>
              <a:t> заблокировал русло р. Шорсу оползневой дамбой, выше которой образовался водоём, прорыв  которого чреват возникновением волны прорыва и/или селя</a:t>
            </a:r>
            <a:endParaRPr lang="ru-RU" sz="11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12625" y="5229200"/>
            <a:ext cx="2454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FF0000"/>
                </a:solidFill>
              </a:rPr>
              <a:t>Подпруженный</a:t>
            </a:r>
            <a:r>
              <a:rPr lang="ru-RU" sz="1200" dirty="0" smtClean="0">
                <a:solidFill>
                  <a:srgbClr val="FF0000"/>
                </a:solidFill>
              </a:rPr>
              <a:t>  оползнем водоём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 на реке Майлы-Суу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1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txBody>
          <a:bodyPr/>
          <a:lstStyle/>
          <a:p>
            <a:r>
              <a:rPr lang="ru-RU" sz="2400" b="1" dirty="0" smtClean="0"/>
              <a:t>Среда обитания и жизнедеятельности жителей в оползнеопасных районах Кыргызстана</a:t>
            </a:r>
            <a:endParaRPr lang="ru-RU" sz="2400" b="1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26632" cy="5400600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400" b="1" dirty="0" smtClean="0"/>
              <a:t>Основной </a:t>
            </a:r>
            <a:r>
              <a:rPr lang="ru-RU" sz="1400" b="1" dirty="0"/>
              <a:t>средой обитания и жизнедеятельности население </a:t>
            </a:r>
            <a:r>
              <a:rPr lang="ru-RU" sz="1400" b="1" dirty="0" smtClean="0"/>
              <a:t>Кыргызстана в </a:t>
            </a:r>
            <a:r>
              <a:rPr lang="ru-RU" sz="1400" b="1" dirty="0"/>
              <a:t>условиях сложного горного рельефа избирает пригодные для проживания и хозяйственной деятельности участки земли в долинах и на террасах рек, </a:t>
            </a:r>
            <a:r>
              <a:rPr lang="ru-RU" sz="1400" b="1" dirty="0" smtClean="0"/>
              <a:t>подошвы </a:t>
            </a:r>
            <a:r>
              <a:rPr lang="ru-RU" sz="1400" b="1" dirty="0"/>
              <a:t>склонов в предгорьях, суходолы или </a:t>
            </a:r>
            <a:r>
              <a:rPr lang="ru-RU" sz="1400" b="1" dirty="0" err="1"/>
              <a:t>саи</a:t>
            </a:r>
            <a:r>
              <a:rPr lang="ru-RU" sz="1400" b="1" dirty="0"/>
              <a:t>, пролювиальные конуса выноса. </a:t>
            </a:r>
            <a:endParaRPr lang="ru-RU" sz="1400" b="1" dirty="0" smtClean="0"/>
          </a:p>
          <a:p>
            <a:pPr marL="0" indent="0" algn="just">
              <a:buNone/>
            </a:pPr>
            <a:endParaRPr lang="ru-RU" sz="1400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b="1" dirty="0" smtClean="0"/>
              <a:t> На </a:t>
            </a:r>
            <a:r>
              <a:rPr lang="ru-RU" sz="1400" b="1" dirty="0"/>
              <a:t>первый взгляд на подобных </a:t>
            </a:r>
            <a:r>
              <a:rPr lang="ru-RU" sz="1400" b="1" dirty="0" smtClean="0"/>
              <a:t>участках и  </a:t>
            </a:r>
            <a:r>
              <a:rPr lang="ru-RU" sz="1400" b="1" dirty="0"/>
              <a:t>территориях </a:t>
            </a:r>
            <a:r>
              <a:rPr lang="ru-RU" sz="1400" b="1" dirty="0" smtClean="0"/>
              <a:t>действительно </a:t>
            </a:r>
            <a:r>
              <a:rPr lang="ru-RU" sz="1400" b="1" dirty="0"/>
              <a:t>наиболее благоприятные условия для </a:t>
            </a:r>
            <a:r>
              <a:rPr lang="ru-RU" sz="1400" b="1" dirty="0" smtClean="0"/>
              <a:t>земледелия и животноводства, </a:t>
            </a:r>
            <a:r>
              <a:rPr lang="ru-RU" sz="1400" b="1" dirty="0"/>
              <a:t>наименее пересечённая и доступная в транспортном отношении местность, хорошие условия для жилищно-коммунального </a:t>
            </a:r>
            <a:r>
              <a:rPr lang="ru-RU" sz="1400" b="1" dirty="0" smtClean="0"/>
              <a:t>строительства</a:t>
            </a:r>
            <a:r>
              <a:rPr lang="ru-RU" sz="1400" b="1" dirty="0"/>
              <a:t>. </a:t>
            </a:r>
            <a:endParaRPr lang="ru-RU" sz="1400" b="1" dirty="0" smtClean="0"/>
          </a:p>
          <a:p>
            <a:pPr marL="0" indent="0" algn="just">
              <a:buNone/>
            </a:pPr>
            <a:endParaRPr lang="ru-RU" sz="1400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b="1" dirty="0" smtClean="0"/>
              <a:t> Однако все </a:t>
            </a:r>
            <a:r>
              <a:rPr lang="ru-RU" sz="1400" b="1" dirty="0"/>
              <a:t>эти интенсивно осваиваемые </a:t>
            </a:r>
            <a:r>
              <a:rPr lang="ru-RU" sz="1400" b="1" dirty="0" smtClean="0"/>
              <a:t>потенциально опасные участки </a:t>
            </a:r>
            <a:r>
              <a:rPr lang="ru-RU" sz="1400" b="1" dirty="0"/>
              <a:t>и территории отличаются от равнинных районов заведомо повышенным риском возникновения опасных природных процессов, связанных с землетрясениями, оползнями и обвалами, </a:t>
            </a:r>
            <a:r>
              <a:rPr lang="ru-RU" sz="1400" b="1" dirty="0" smtClean="0"/>
              <a:t>селями</a:t>
            </a:r>
            <a:r>
              <a:rPr lang="ru-RU" sz="1400" b="1" dirty="0"/>
              <a:t> </a:t>
            </a:r>
            <a:r>
              <a:rPr lang="ru-RU" sz="1400" b="1" dirty="0" smtClean="0"/>
              <a:t>и </a:t>
            </a:r>
            <a:r>
              <a:rPr lang="ru-RU" sz="1400" b="1" dirty="0"/>
              <a:t>паводками 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endParaRPr lang="ru-RU" sz="1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320000" cy="244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49080"/>
            <a:ext cx="4320000" cy="25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7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>
          <a:xfrm>
            <a:off x="179512" y="116632"/>
            <a:ext cx="8796630" cy="1296144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algn="just"/>
            <a:r>
              <a:rPr lang="ru-RU" sz="1400" b="1" dirty="0" smtClean="0"/>
              <a:t>С начала 2017 г. в Кыргызстане было зафиксировано более 135 оползней, под которыми погибло 34 человека, в том числе 13 детей. Увеличение </a:t>
            </a:r>
            <a:r>
              <a:rPr lang="ru-RU" sz="1400" b="1" dirty="0"/>
              <a:t>количества </a:t>
            </a:r>
            <a:r>
              <a:rPr lang="ru-RU" sz="1400" b="1" dirty="0" smtClean="0"/>
              <a:t>оползней в </a:t>
            </a:r>
            <a:r>
              <a:rPr lang="ru-RU" sz="1400" b="1" dirty="0"/>
              <a:t>последние десятилетия связано с изменением климата, интенсивным освоением горных территорий, </a:t>
            </a:r>
            <a:r>
              <a:rPr lang="ru-RU" sz="1400" b="1" dirty="0" smtClean="0"/>
              <a:t>антропогенной деятельностью человека. На долю оползней приходится самый высокий уровень смертности и относительной уязвимости</a:t>
            </a:r>
            <a:r>
              <a:rPr lang="ru-RU" sz="1400" dirty="0" smtClean="0"/>
              <a:t>.</a:t>
            </a:r>
            <a:r>
              <a:rPr lang="ru-RU" sz="1600" dirty="0" smtClean="0"/>
              <a:t>. 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320000" cy="244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3501008"/>
            <a:ext cx="432048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Оползень в селе </a:t>
            </a:r>
            <a:r>
              <a:rPr lang="ru-RU" sz="1200" b="1" dirty="0" err="1" smtClean="0"/>
              <a:t>Аюу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Ошской</a:t>
            </a:r>
            <a:r>
              <a:rPr lang="ru-RU" sz="1200" b="1" dirty="0" smtClean="0"/>
              <a:t> области 29.04.2017: разрушено 11 домов погибло 24 человека, в том числе 9 детей</a:t>
            </a:r>
            <a:endParaRPr lang="ru-RU" sz="1200" b="1" dirty="0"/>
          </a:p>
        </p:txBody>
      </p:sp>
      <p:pic>
        <p:nvPicPr>
          <p:cNvPr id="13315" name="Picture 3" descr="G:\Оползни - ЧС 2013 -2017 гг\ОПОЛЗНИ-2017\оп. Топ-Жангак_Узген\29.03.2017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6" y="4076700"/>
            <a:ext cx="4355738" cy="2447925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512" y="5949280"/>
            <a:ext cx="432048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Оползень в селе Топ-Жангак  29.03.2017 : разрушено 2 дома, </a:t>
            </a:r>
          </a:p>
          <a:p>
            <a:pPr algn="ctr"/>
            <a:r>
              <a:rPr lang="ru-RU" sz="1200" b="1" dirty="0" smtClean="0"/>
              <a:t>погибло 6 человек, в том числе 4 детей, поиск жертв</a:t>
            </a:r>
            <a:endParaRPr lang="ru-RU" sz="1200" b="1" dirty="0"/>
          </a:p>
        </p:txBody>
      </p:sp>
      <p:pic>
        <p:nvPicPr>
          <p:cNvPr id="13318" name="Picture 6" descr="G:\оползни-фото и рисунки\Опол.Кайнама-Будалык\csm_panorama_kainama_GFZ_0a2a2252a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95" y="4149080"/>
            <a:ext cx="3956290" cy="23749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16016" y="5949280"/>
            <a:ext cx="403244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Оползень </a:t>
            </a:r>
            <a:r>
              <a:rPr lang="ru-RU" sz="1200" b="1" dirty="0" err="1" smtClean="0"/>
              <a:t>Кайнама</a:t>
            </a:r>
            <a:r>
              <a:rPr lang="ru-RU" sz="1200" b="1" dirty="0" smtClean="0"/>
              <a:t>, 26.04.2004: разрушено 12 домов погибло 33 человека, в том числе 16 детей</a:t>
            </a:r>
            <a:endParaRPr lang="ru-RU" sz="1200" b="1" dirty="0"/>
          </a:p>
        </p:txBody>
      </p:sp>
      <p:pic>
        <p:nvPicPr>
          <p:cNvPr id="13321" name="Picture 9" descr="G:\оползни-фото и рисунки\Кара-Тарык Сёгёт\фото оползня\04790013.TI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64" y="1484784"/>
            <a:ext cx="3960000" cy="249111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88024" y="3501008"/>
            <a:ext cx="396044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Оползень в селе Кара-</a:t>
            </a:r>
            <a:r>
              <a:rPr lang="ru-RU" sz="1200" b="1" dirty="0" err="1" smtClean="0"/>
              <a:t>Тарык</a:t>
            </a:r>
            <a:r>
              <a:rPr lang="ru-RU" sz="1200" b="1" dirty="0" smtClean="0"/>
              <a:t>  20 апреля 2003: погибло </a:t>
            </a:r>
          </a:p>
          <a:p>
            <a:pPr algn="ctr"/>
            <a:r>
              <a:rPr lang="ru-RU" sz="1200" b="1" dirty="0" smtClean="0"/>
              <a:t>38 человек, в том числе   22 ребёнка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2842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2553</TotalTime>
  <Words>2486</Words>
  <Application>Microsoft Office PowerPoint</Application>
  <PresentationFormat>Экран (4:3)</PresentationFormat>
  <Paragraphs>120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Тема Office</vt:lpstr>
      <vt:lpstr>1_Тема Office</vt:lpstr>
      <vt:lpstr>Проблемы противостояния оползневым угрозам в Кыргызстане: уроки массовой активизации оползней в 2017 году</vt:lpstr>
      <vt:lpstr>     Кыргызская Республика расположена в центре Евразийского континента. Территория Кыргызстана представляет собой купольную, высоко поднятую часть Центральной Азии. Значительную часть территории страны (65 %) занимают горные хребты, принадлежащие к геодинамически активным  горным системам Тянь-Шаня и северной части Памира.</vt:lpstr>
      <vt:lpstr>  Кыргызстан-горная страна: более 94% территории Кыргызстана расположено на высотах свыше 1000 м над уровнем моря, причём 41% территории – на высотах свыше 3000 м. Средняя высота территории страны составляет 2650 м, наибольшая - 7439 м      (пик Победы), наименьшая-488 м</vt:lpstr>
      <vt:lpstr>В Кыргызстане, как и в других горных регионах мира активно развиваются опасные природные процессы, возникают стихийные бедствия, и жизнедеятельность населения связана с риском.  Наибольшую угрозу в горах представляют опасные геологические процессы: землетрясения, оползни, обвалы, подвижки ледников, сели, прорывы ледниковых озёр и оползневых дамб. Оползни в Кыргызстане происходили в геологическом и историческом прошлом и будут происходить в будущем</vt:lpstr>
      <vt:lpstr>    Распространение, повторяемость, наносимый ущерб от опасных геологических процессов на территории Кыргызстана меняется от года к году. Однако на основе статистического анализа многочисленных данных о ЧС установлено, что в многолетнем ракурсе наиболее опасными для населения, объектов экономики и инфраструктуры страны  являются многочисленные оползни различного типа и генезиса.</vt:lpstr>
      <vt:lpstr>  Около 15 тыс. км2 (или 7,5% всей территории страны) находится под потенциальной угрозой схода оползней. В оползнеопасных районах проживает 30 тыс. человек. Оползневому риску подвержено более 300 населенных пунктов юга Кыргызстана.  </vt:lpstr>
      <vt:lpstr>Оползни в Кыргызстане отличаются от своих равнинных аналогов обширными площадями развития, частой повторяемостью, большой дальностью распространения, а также повышенной степенью опасности и риска из-за сопутствующих каскадных эффектов и синергетического усиления. </vt:lpstr>
      <vt:lpstr>Среда обитания и жизнедеятельности жителей в оползнеопасных районах Кыргызстана</vt:lpstr>
      <vt:lpstr>С начала 2017 г. в Кыргызстане было зафиксировано более 135 оползней, под которыми погибло 34 человека, в том числе 13 детей. Увеличение количества оползней в последние десятилетия связано с изменением климата, интенсивным освоением горных территорий, антропогенной деятельностью человека. На долю оползней приходится самый высокий уровень смертности и относительной уязвимости..  </vt:lpstr>
      <vt:lpstr>Основные  компоненты научно-обоснованной стратегии предупреждения  и снижения риска природных  катастроф  и её реализация в Кыргызстане</vt:lpstr>
      <vt:lpstr>2. Состояние мониторинга оползневых процессов и участков</vt:lpstr>
      <vt:lpstr>3. Общепринятые  способы и меры предотвращения оползней </vt:lpstr>
      <vt:lpstr> Практика предотвращения оползней и обвалов в Кыргызстане </vt:lpstr>
      <vt:lpstr> Реализация  любого проекта противооползневых мероприятий должна опираться на специальные изыскания и учитывать менталитет местного населения</vt:lpstr>
      <vt:lpstr>Особенности практики отселения людей, как превентивной меры предотвращения и/или снижения оползневого риска</vt:lpstr>
      <vt:lpstr>  Ошибки и просчёты при отселении жителей из опасных районов на новые участки:  Громадный оползень (V =5-7 млн. м3) возник 27 апреля 2002 г. на окраине села Гульча после сильного Гиндукушского землетрясения. В результате движения оползня было разрушено 190 новых, буквально недавно построенных  кирпичных   жилых домов. Причём жители этих разрушенных домов были переселены в  Гульчу из оползнеопасной зоны села Будалык, расположенного в 30 км от Гульчи.  На этом беды жителей не закончились. После разрушения новых домов им был выделен новый участок для строительства  жилья  на конусе выноса реки Джилы-Суу. Однако, когда началось строительство, выяснилось, что  указанный участок является селеопасным. Общий прямой ущерб от этого гигантского оползня составил свыше 1,5 млн. $ </vt:lpstr>
      <vt:lpstr> Негативные экономические и социальные последствия бедствий, вызываемых оползнями, для экономики и населения Кыргызстана </vt:lpstr>
      <vt:lpstr>Жаткан жери жайлоо болсун, топурагы торко болсун…</vt:lpstr>
      <vt:lpstr>Наши люди и дети, живущие в зонах природного и техногенного риска, ждут от всех нас разумных решений и действий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Forced rural population migration and displacement caused by landslide risk in the Kyrgyz Republic</dc:title>
  <dc:creator>user1</dc:creator>
  <cp:lastModifiedBy>Torgoev</cp:lastModifiedBy>
  <cp:revision>141</cp:revision>
  <dcterms:created xsi:type="dcterms:W3CDTF">2017-04-27T15:11:20Z</dcterms:created>
  <dcterms:modified xsi:type="dcterms:W3CDTF">2017-05-12T10:15:55Z</dcterms:modified>
</cp:coreProperties>
</file>