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5"/>
  </p:notesMasterIdLst>
  <p:sldIdLst>
    <p:sldId id="256" r:id="rId2"/>
    <p:sldId id="257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9" r:id="rId11"/>
    <p:sldId id="270" r:id="rId12"/>
    <p:sldId id="272" r:id="rId13"/>
    <p:sldId id="275" r:id="rId14"/>
    <p:sldId id="276" r:id="rId15"/>
    <p:sldId id="277" r:id="rId16"/>
    <p:sldId id="278" r:id="rId17"/>
    <p:sldId id="280" r:id="rId18"/>
    <p:sldId id="281" r:id="rId19"/>
    <p:sldId id="282" r:id="rId20"/>
    <p:sldId id="283" r:id="rId21"/>
    <p:sldId id="284" r:id="rId22"/>
    <p:sldId id="286" r:id="rId23"/>
    <p:sldId id="287" r:id="rId24"/>
    <p:sldId id="288" r:id="rId25"/>
    <p:sldId id="289" r:id="rId26"/>
    <p:sldId id="290" r:id="rId27"/>
    <p:sldId id="291" r:id="rId28"/>
    <p:sldId id="298" r:id="rId29"/>
    <p:sldId id="300" r:id="rId30"/>
    <p:sldId id="303" r:id="rId31"/>
    <p:sldId id="304" r:id="rId32"/>
    <p:sldId id="305" r:id="rId33"/>
    <p:sldId id="307" r:id="rId34"/>
    <p:sldId id="308" r:id="rId35"/>
    <p:sldId id="309" r:id="rId36"/>
    <p:sldId id="310" r:id="rId37"/>
    <p:sldId id="311" r:id="rId38"/>
    <p:sldId id="314" r:id="rId39"/>
    <p:sldId id="315" r:id="rId40"/>
    <p:sldId id="312" r:id="rId41"/>
    <p:sldId id="313" r:id="rId42"/>
    <p:sldId id="316" r:id="rId43"/>
    <p:sldId id="317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560" y="-1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X\Documents\Armenia%202012\Report\Final%209%20Dec\overall%20results%20pie%20chart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ser>
          <c:idx val="0"/>
          <c:order val="0"/>
          <c:explosion val="13"/>
          <c:dPt>
            <c:idx val="0"/>
            <c:bubble3D val="0"/>
            <c:explosion val="0"/>
            <c:spPr>
              <a:solidFill>
                <a:srgbClr val="E71919"/>
              </a:solidFill>
            </c:spPr>
          </c:dPt>
          <c:dPt>
            <c:idx val="1"/>
            <c:bubble3D val="0"/>
            <c:spPr>
              <a:solidFill>
                <a:srgbClr val="008000"/>
              </a:solidFill>
            </c:spPr>
          </c:dPt>
          <c:val>
            <c:numRef>
              <c:f>Sheet1!$D$4:$D$5</c:f>
              <c:numCache>
                <c:formatCode>General</c:formatCode>
                <c:ptCount val="2"/>
                <c:pt idx="0">
                  <c:v>164</c:v>
                </c:pt>
                <c:pt idx="1">
                  <c:v>405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externalData r:id="rId2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631BA6-775C-48B8-8EE4-115C6F3233DB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B9CA30F-6829-4FF1-8DD8-B25C9832A3C4}">
      <dgm:prSet phldrT="[Текст]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ru-RU" dirty="0" smtClean="0"/>
            <a:t>В 11 точках продажи (10 аптек и 1 фармацевтический склад) в Бишкеке и </a:t>
          </a:r>
          <a:r>
            <a:rPr lang="ru-RU" dirty="0" err="1" smtClean="0"/>
            <a:t>Иссык-Ате</a:t>
          </a:r>
          <a:r>
            <a:rPr lang="ru-RU" dirty="0" smtClean="0"/>
            <a:t>. </a:t>
          </a:r>
          <a:r>
            <a:rPr lang="ru-RU" dirty="0" err="1" smtClean="0"/>
            <a:t>Безртутные</a:t>
          </a:r>
          <a:r>
            <a:rPr lang="ru-RU" dirty="0" smtClean="0"/>
            <a:t> термометры имелись в продаже во многих магазинах (45%). Во всех магазинах (100%) имелись ртутьсодержащие термометры, и ни один магазин не продавал только </a:t>
          </a:r>
          <a:r>
            <a:rPr lang="ru-RU" dirty="0" err="1" smtClean="0"/>
            <a:t>безртутные</a:t>
          </a:r>
          <a:r>
            <a:rPr lang="ru-RU" dirty="0" smtClean="0"/>
            <a:t> термометры. </a:t>
          </a:r>
          <a:endParaRPr lang="ru-RU" dirty="0"/>
        </a:p>
      </dgm:t>
    </dgm:pt>
    <dgm:pt modelId="{D722C3C1-8110-41C6-8A8B-67FCA796909A}" type="parTrans" cxnId="{5F6BCA0B-C0B7-4974-9E80-D5D5E73ECBDA}">
      <dgm:prSet/>
      <dgm:spPr/>
      <dgm:t>
        <a:bodyPr/>
        <a:lstStyle/>
        <a:p>
          <a:endParaRPr lang="ru-RU"/>
        </a:p>
      </dgm:t>
    </dgm:pt>
    <dgm:pt modelId="{B05D90C0-C8B9-410B-8556-8A4DD72BA8EA}" type="sibTrans" cxnId="{5F6BCA0B-C0B7-4974-9E80-D5D5E73ECBDA}">
      <dgm:prSet/>
      <dgm:spPr/>
      <dgm:t>
        <a:bodyPr/>
        <a:lstStyle/>
        <a:p>
          <a:endParaRPr lang="ru-RU"/>
        </a:p>
      </dgm:t>
    </dgm:pt>
    <dgm:pt modelId="{3960CB10-074A-429F-A0B3-B770B8B692BF}">
      <dgm:prSet phldrT="[Текст]" custT="1"/>
      <dgm:spPr>
        <a:solidFill>
          <a:schemeClr val="bg2">
            <a:lumMod val="75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800" dirty="0" smtClean="0"/>
            <a:t>Стоимость </a:t>
          </a:r>
          <a:r>
            <a:rPr lang="ru-RU" sz="1800" dirty="0" err="1" smtClean="0"/>
            <a:t>безртутных</a:t>
          </a:r>
          <a:r>
            <a:rPr lang="ru-RU" sz="1800" dirty="0" smtClean="0"/>
            <a:t> термометров была выше - 200 сом, чем стоимость ртутьсодержащих термометров.  Стоимость ртутьсодержащего термометра варьируется от 15 до 42 сом (средняя цена -35 сом).</a:t>
          </a:r>
          <a:endParaRPr lang="ru-RU" sz="1800" dirty="0"/>
        </a:p>
      </dgm:t>
    </dgm:pt>
    <dgm:pt modelId="{A8925270-4039-4231-94FE-FEC295827AA7}" type="sibTrans" cxnId="{59115C64-3EDE-4FDC-A151-9FBED7C74475}">
      <dgm:prSet/>
      <dgm:spPr/>
      <dgm:t>
        <a:bodyPr/>
        <a:lstStyle/>
        <a:p>
          <a:endParaRPr lang="ru-RU"/>
        </a:p>
      </dgm:t>
    </dgm:pt>
    <dgm:pt modelId="{BD1FF2C7-9E69-4DB4-8817-E483E9EE6409}" type="parTrans" cxnId="{59115C64-3EDE-4FDC-A151-9FBED7C74475}">
      <dgm:prSet/>
      <dgm:spPr/>
      <dgm:t>
        <a:bodyPr/>
        <a:lstStyle/>
        <a:p>
          <a:endParaRPr lang="ru-RU"/>
        </a:p>
      </dgm:t>
    </dgm:pt>
    <dgm:pt modelId="{7FD7AE69-7BBE-4709-95B6-374044FBB289}">
      <dgm:prSet custT="1"/>
      <dgm:spPr>
        <a:solidFill>
          <a:schemeClr val="bg2">
            <a:lumMod val="75000"/>
          </a:schemeClr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dirty="0" smtClean="0"/>
            <a:t>Во всех больницах и медицинских центрах использовались термометры, содержащие ртуть (100%). Ни один из исследованных объектов не использовал </a:t>
          </a:r>
          <a:r>
            <a:rPr lang="ru-RU" sz="1800" dirty="0" err="1" smtClean="0"/>
            <a:t>безртутные</a:t>
          </a:r>
          <a:r>
            <a:rPr lang="ru-RU" sz="1800" dirty="0" smtClean="0"/>
            <a:t> термометры (0%).</a:t>
          </a:r>
        </a:p>
        <a:p>
          <a:pPr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 smtClean="0"/>
        </a:p>
      </dgm:t>
    </dgm:pt>
    <dgm:pt modelId="{1795FC03-D6D8-47D1-916F-CB8E710E3576}" type="parTrans" cxnId="{9DBE6892-CDFC-4E4B-9672-8F425BEA3B4C}">
      <dgm:prSet/>
      <dgm:spPr/>
      <dgm:t>
        <a:bodyPr/>
        <a:lstStyle/>
        <a:p>
          <a:endParaRPr lang="ru-RU"/>
        </a:p>
      </dgm:t>
    </dgm:pt>
    <dgm:pt modelId="{26CD74EA-4A88-4B92-AFE0-6C3155AD89B9}" type="sibTrans" cxnId="{9DBE6892-CDFC-4E4B-9672-8F425BEA3B4C}">
      <dgm:prSet/>
      <dgm:spPr/>
      <dgm:t>
        <a:bodyPr/>
        <a:lstStyle/>
        <a:p>
          <a:endParaRPr lang="ru-RU"/>
        </a:p>
      </dgm:t>
    </dgm:pt>
    <dgm:pt modelId="{9604CE81-4979-4CC6-B66D-427CAB353DBE}" type="pres">
      <dgm:prSet presAssocID="{B0631BA6-775C-48B8-8EE4-115C6F3233DB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A732B18-EA9F-4623-9B06-7877082889DB}" type="pres">
      <dgm:prSet presAssocID="{3960CB10-074A-429F-A0B3-B770B8B692BF}" presName="comp" presStyleCnt="0"/>
      <dgm:spPr/>
    </dgm:pt>
    <dgm:pt modelId="{7EE3EFB2-1DA1-4C01-AE16-B8AC3FAA3CC6}" type="pres">
      <dgm:prSet presAssocID="{3960CB10-074A-429F-A0B3-B770B8B692BF}" presName="box" presStyleLbl="node1" presStyleIdx="0" presStyleCnt="3" custLinFactY="11515" custLinFactNeighborY="100000"/>
      <dgm:spPr/>
      <dgm:t>
        <a:bodyPr/>
        <a:lstStyle/>
        <a:p>
          <a:endParaRPr lang="ru-RU"/>
        </a:p>
      </dgm:t>
    </dgm:pt>
    <dgm:pt modelId="{F5BC8942-CAAD-4088-8622-F90F107C2B93}" type="pres">
      <dgm:prSet presAssocID="{3960CB10-074A-429F-A0B3-B770B8B692BF}" presName="img" presStyleLbl="fgImgPlace1" presStyleIdx="0" presStyleCnt="3" custScaleX="89702" custScaleY="103030" custLinFactX="91165" custLinFactY="100000" custLinFactNeighborX="100000" custLinFactNeighborY="173864"/>
      <dgm:spPr/>
    </dgm:pt>
    <dgm:pt modelId="{E97573D5-84EB-4BBC-84D3-3BEBDA87390A}" type="pres">
      <dgm:prSet presAssocID="{3960CB10-074A-429F-A0B3-B770B8B692BF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2025AC-693A-4398-A732-9F346FCB2B2B}" type="pres">
      <dgm:prSet presAssocID="{A8925270-4039-4231-94FE-FEC295827AA7}" presName="spacer" presStyleCnt="0"/>
      <dgm:spPr/>
    </dgm:pt>
    <dgm:pt modelId="{B001D643-797D-4029-91B1-696080853E12}" type="pres">
      <dgm:prSet presAssocID="{7FD7AE69-7BBE-4709-95B6-374044FBB289}" presName="comp" presStyleCnt="0"/>
      <dgm:spPr/>
    </dgm:pt>
    <dgm:pt modelId="{8285C40F-84E7-461D-BDAA-D6D6EC8B410B}" type="pres">
      <dgm:prSet presAssocID="{7FD7AE69-7BBE-4709-95B6-374044FBB289}" presName="box" presStyleLbl="node1" presStyleIdx="1" presStyleCnt="3" custLinFactY="-10000" custLinFactNeighborX="855" custLinFactNeighborY="-100000"/>
      <dgm:spPr/>
      <dgm:t>
        <a:bodyPr/>
        <a:lstStyle/>
        <a:p>
          <a:endParaRPr lang="ru-RU"/>
        </a:p>
      </dgm:t>
    </dgm:pt>
    <dgm:pt modelId="{60019ABD-A173-407F-95F4-89DD6F2986E0}" type="pres">
      <dgm:prSet presAssocID="{7FD7AE69-7BBE-4709-95B6-374044FBB289}" presName="img" presStyleLbl="fgImgPlace1" presStyleIdx="1" presStyleCnt="3" custLinFactY="-37879" custLinFactNeighborX="-267" custLinFactNeighborY="-10000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969D7DD-D064-44DB-86FA-4A1B42C5B525}" type="pres">
      <dgm:prSet presAssocID="{7FD7AE69-7BBE-4709-95B6-374044FBB289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5CFBB0-EF3E-4B55-88DA-77BD41BD41D9}" type="pres">
      <dgm:prSet presAssocID="{26CD74EA-4A88-4B92-AFE0-6C3155AD89B9}" presName="spacer" presStyleCnt="0"/>
      <dgm:spPr/>
    </dgm:pt>
    <dgm:pt modelId="{7DA7DE5B-759E-4F93-AF1F-877FB3FC8FB6}" type="pres">
      <dgm:prSet presAssocID="{BB9CA30F-6829-4FF1-8DD8-B25C9832A3C4}" presName="comp" presStyleCnt="0"/>
      <dgm:spPr/>
    </dgm:pt>
    <dgm:pt modelId="{3137AE26-5921-449A-B428-371702FEABE2}" type="pres">
      <dgm:prSet presAssocID="{BB9CA30F-6829-4FF1-8DD8-B25C9832A3C4}" presName="box" presStyleLbl="node1" presStyleIdx="2" presStyleCnt="3" custLinFactNeighborX="1709" custLinFactNeighborY="38786"/>
      <dgm:spPr/>
      <dgm:t>
        <a:bodyPr/>
        <a:lstStyle/>
        <a:p>
          <a:endParaRPr lang="ru-RU"/>
        </a:p>
      </dgm:t>
    </dgm:pt>
    <dgm:pt modelId="{311949C2-9491-4716-A29C-8F8DEA488529}" type="pres">
      <dgm:prSet presAssocID="{BB9CA30F-6829-4FF1-8DD8-B25C9832A3C4}" presName="img" presStyleLbl="fgImgPlace1" presStyleIdx="2" presStyleCnt="3" custLinFactNeighborX="-267" custLinFactNeighborY="3409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50C76D2-CFC0-48F4-B0FB-BE0195E62D14}" type="pres">
      <dgm:prSet presAssocID="{BB9CA30F-6829-4FF1-8DD8-B25C9832A3C4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DBE6892-CDFC-4E4B-9672-8F425BEA3B4C}" srcId="{B0631BA6-775C-48B8-8EE4-115C6F3233DB}" destId="{7FD7AE69-7BBE-4709-95B6-374044FBB289}" srcOrd="1" destOrd="0" parTransId="{1795FC03-D6D8-47D1-916F-CB8E710E3576}" sibTransId="{26CD74EA-4A88-4B92-AFE0-6C3155AD89B9}"/>
    <dgm:cxn modelId="{59115C64-3EDE-4FDC-A151-9FBED7C74475}" srcId="{B0631BA6-775C-48B8-8EE4-115C6F3233DB}" destId="{3960CB10-074A-429F-A0B3-B770B8B692BF}" srcOrd="0" destOrd="0" parTransId="{BD1FF2C7-9E69-4DB4-8817-E483E9EE6409}" sibTransId="{A8925270-4039-4231-94FE-FEC295827AA7}"/>
    <dgm:cxn modelId="{5F6BCA0B-C0B7-4974-9E80-D5D5E73ECBDA}" srcId="{B0631BA6-775C-48B8-8EE4-115C6F3233DB}" destId="{BB9CA30F-6829-4FF1-8DD8-B25C9832A3C4}" srcOrd="2" destOrd="0" parTransId="{D722C3C1-8110-41C6-8A8B-67FCA796909A}" sibTransId="{B05D90C0-C8B9-410B-8556-8A4DD72BA8EA}"/>
    <dgm:cxn modelId="{6FF209A1-5F7A-44A7-87A2-A0EA040EAFD4}" type="presOf" srcId="{7FD7AE69-7BBE-4709-95B6-374044FBB289}" destId="{8285C40F-84E7-461D-BDAA-D6D6EC8B410B}" srcOrd="0" destOrd="0" presId="urn:microsoft.com/office/officeart/2005/8/layout/vList4#1"/>
    <dgm:cxn modelId="{BA3B14E1-B4A7-44DD-8AD9-1D34B653EAE0}" type="presOf" srcId="{BB9CA30F-6829-4FF1-8DD8-B25C9832A3C4}" destId="{3137AE26-5921-449A-B428-371702FEABE2}" srcOrd="0" destOrd="0" presId="urn:microsoft.com/office/officeart/2005/8/layout/vList4#1"/>
    <dgm:cxn modelId="{389F351D-4120-443C-8521-273AFB58D3DC}" type="presOf" srcId="{BB9CA30F-6829-4FF1-8DD8-B25C9832A3C4}" destId="{350C76D2-CFC0-48F4-B0FB-BE0195E62D14}" srcOrd="1" destOrd="0" presId="urn:microsoft.com/office/officeart/2005/8/layout/vList4#1"/>
    <dgm:cxn modelId="{0AEA4527-9FD4-4F93-81BC-C45272D99B16}" type="presOf" srcId="{3960CB10-074A-429F-A0B3-B770B8B692BF}" destId="{E97573D5-84EB-4BBC-84D3-3BEBDA87390A}" srcOrd="1" destOrd="0" presId="urn:microsoft.com/office/officeart/2005/8/layout/vList4#1"/>
    <dgm:cxn modelId="{BE22E9F3-3071-48DF-84BC-F12579EEDFF7}" type="presOf" srcId="{B0631BA6-775C-48B8-8EE4-115C6F3233DB}" destId="{9604CE81-4979-4CC6-B66D-427CAB353DBE}" srcOrd="0" destOrd="0" presId="urn:microsoft.com/office/officeart/2005/8/layout/vList4#1"/>
    <dgm:cxn modelId="{7B0C9063-72E2-4D77-89E5-E17888EF7152}" type="presOf" srcId="{7FD7AE69-7BBE-4709-95B6-374044FBB289}" destId="{7969D7DD-D064-44DB-86FA-4A1B42C5B525}" srcOrd="1" destOrd="0" presId="urn:microsoft.com/office/officeart/2005/8/layout/vList4#1"/>
    <dgm:cxn modelId="{C964035A-0AFC-4FAA-A0A3-99B80C716E60}" type="presOf" srcId="{3960CB10-074A-429F-A0B3-B770B8B692BF}" destId="{7EE3EFB2-1DA1-4C01-AE16-B8AC3FAA3CC6}" srcOrd="0" destOrd="0" presId="urn:microsoft.com/office/officeart/2005/8/layout/vList4#1"/>
    <dgm:cxn modelId="{A3446947-BAD6-4943-A2BE-98BE23884423}" type="presParOf" srcId="{9604CE81-4979-4CC6-B66D-427CAB353DBE}" destId="{3A732B18-EA9F-4623-9B06-7877082889DB}" srcOrd="0" destOrd="0" presId="urn:microsoft.com/office/officeart/2005/8/layout/vList4#1"/>
    <dgm:cxn modelId="{9D4E77DF-4B93-4BC0-8243-9AB7FACFD1AC}" type="presParOf" srcId="{3A732B18-EA9F-4623-9B06-7877082889DB}" destId="{7EE3EFB2-1DA1-4C01-AE16-B8AC3FAA3CC6}" srcOrd="0" destOrd="0" presId="urn:microsoft.com/office/officeart/2005/8/layout/vList4#1"/>
    <dgm:cxn modelId="{EFB2EAB6-625A-471F-A21E-33B906DC732D}" type="presParOf" srcId="{3A732B18-EA9F-4623-9B06-7877082889DB}" destId="{F5BC8942-CAAD-4088-8622-F90F107C2B93}" srcOrd="1" destOrd="0" presId="urn:microsoft.com/office/officeart/2005/8/layout/vList4#1"/>
    <dgm:cxn modelId="{684356CC-8B7B-46FD-A907-1E415ED444EF}" type="presParOf" srcId="{3A732B18-EA9F-4623-9B06-7877082889DB}" destId="{E97573D5-84EB-4BBC-84D3-3BEBDA87390A}" srcOrd="2" destOrd="0" presId="urn:microsoft.com/office/officeart/2005/8/layout/vList4#1"/>
    <dgm:cxn modelId="{FDDECA2D-45F0-4829-85F6-EFE3EF56BB69}" type="presParOf" srcId="{9604CE81-4979-4CC6-B66D-427CAB353DBE}" destId="{B32025AC-693A-4398-A732-9F346FCB2B2B}" srcOrd="1" destOrd="0" presId="urn:microsoft.com/office/officeart/2005/8/layout/vList4#1"/>
    <dgm:cxn modelId="{5D631BF2-EC82-4D28-B9C4-9AF9ED573C7C}" type="presParOf" srcId="{9604CE81-4979-4CC6-B66D-427CAB353DBE}" destId="{B001D643-797D-4029-91B1-696080853E12}" srcOrd="2" destOrd="0" presId="urn:microsoft.com/office/officeart/2005/8/layout/vList4#1"/>
    <dgm:cxn modelId="{94566858-9BA7-44F2-A896-2BA758C96E24}" type="presParOf" srcId="{B001D643-797D-4029-91B1-696080853E12}" destId="{8285C40F-84E7-461D-BDAA-D6D6EC8B410B}" srcOrd="0" destOrd="0" presId="urn:microsoft.com/office/officeart/2005/8/layout/vList4#1"/>
    <dgm:cxn modelId="{C7437064-BE7D-411E-8133-391B6E1D6AEC}" type="presParOf" srcId="{B001D643-797D-4029-91B1-696080853E12}" destId="{60019ABD-A173-407F-95F4-89DD6F2986E0}" srcOrd="1" destOrd="0" presId="urn:microsoft.com/office/officeart/2005/8/layout/vList4#1"/>
    <dgm:cxn modelId="{F25B82DC-D9CB-4DC6-B99D-B9A9689CED12}" type="presParOf" srcId="{B001D643-797D-4029-91B1-696080853E12}" destId="{7969D7DD-D064-44DB-86FA-4A1B42C5B525}" srcOrd="2" destOrd="0" presId="urn:microsoft.com/office/officeart/2005/8/layout/vList4#1"/>
    <dgm:cxn modelId="{4C2675AB-6A80-4E24-9C46-236964C4A67F}" type="presParOf" srcId="{9604CE81-4979-4CC6-B66D-427CAB353DBE}" destId="{8B5CFBB0-EF3E-4B55-88DA-77BD41BD41D9}" srcOrd="3" destOrd="0" presId="urn:microsoft.com/office/officeart/2005/8/layout/vList4#1"/>
    <dgm:cxn modelId="{E752FB72-70EE-47BE-8B61-4424CF09D1F1}" type="presParOf" srcId="{9604CE81-4979-4CC6-B66D-427CAB353DBE}" destId="{7DA7DE5B-759E-4F93-AF1F-877FB3FC8FB6}" srcOrd="4" destOrd="0" presId="urn:microsoft.com/office/officeart/2005/8/layout/vList4#1"/>
    <dgm:cxn modelId="{1029AE68-1F67-4A53-854D-3CBEBA544670}" type="presParOf" srcId="{7DA7DE5B-759E-4F93-AF1F-877FB3FC8FB6}" destId="{3137AE26-5921-449A-B428-371702FEABE2}" srcOrd="0" destOrd="0" presId="urn:microsoft.com/office/officeart/2005/8/layout/vList4#1"/>
    <dgm:cxn modelId="{BF7DBD0F-B960-4DB3-8BA0-B03F2CC5DD44}" type="presParOf" srcId="{7DA7DE5B-759E-4F93-AF1F-877FB3FC8FB6}" destId="{311949C2-9491-4716-A29C-8F8DEA488529}" srcOrd="1" destOrd="0" presId="urn:microsoft.com/office/officeart/2005/8/layout/vList4#1"/>
    <dgm:cxn modelId="{0E7A91D5-E6E9-480D-9CAB-DAC8A7B2846E}" type="presParOf" srcId="{7DA7DE5B-759E-4F93-AF1F-877FB3FC8FB6}" destId="{350C76D2-CFC0-48F4-B0FB-BE0195E62D14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7EF2272-03C9-4381-B262-BB9168412B04}" type="doc">
      <dgm:prSet loTypeId="urn:microsoft.com/office/officeart/2005/8/layout/process4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77F15057-4FA8-48B8-B923-2FBE2ED49AC7}">
      <dgm:prSet phldrT="[Текст]" custT="1"/>
      <dgm:spPr>
        <a:solidFill>
          <a:schemeClr val="bg1">
            <a:lumMod val="75000"/>
          </a:schemeClr>
        </a:solidFill>
      </dgm:spPr>
      <dgm:t>
        <a:bodyPr/>
        <a:lstStyle/>
        <a:p>
          <a:pPr algn="l"/>
          <a:r>
            <a:rPr lang="ru-RU" sz="1800" b="0" dirty="0" smtClean="0">
              <a:solidFill>
                <a:schemeClr val="tx1">
                  <a:lumMod val="95000"/>
                  <a:lumOff val="5000"/>
                </a:schemeClr>
              </a:solidFill>
            </a:rPr>
            <a:t>В условиях стандартного закрытого помещения без проветривания в результате повреждения одной лампы кратковременно,  в течение нескольких часов,  возможно достижение концентрации ртути в воздухе до 0,05  и более, что превышает ПДК  более чем </a:t>
          </a:r>
          <a:r>
            <a:rPr lang="ru-RU" sz="1800" b="1" dirty="0" smtClean="0">
              <a:solidFill>
                <a:srgbClr val="C00000"/>
              </a:solidFill>
            </a:rPr>
            <a:t>в 160 раз</a:t>
          </a:r>
          <a:endParaRPr lang="ru-RU" sz="1800" b="1" dirty="0">
            <a:solidFill>
              <a:srgbClr val="C00000"/>
            </a:solidFill>
          </a:endParaRPr>
        </a:p>
      </dgm:t>
    </dgm:pt>
    <dgm:pt modelId="{5DB21EA6-475D-4B51-B308-53FC245F5BA3}" type="parTrans" cxnId="{07F90A2B-2BF9-4D2B-B408-2F96101E17A4}">
      <dgm:prSet/>
      <dgm:spPr/>
      <dgm:t>
        <a:bodyPr/>
        <a:lstStyle/>
        <a:p>
          <a:endParaRPr lang="ru-RU"/>
        </a:p>
      </dgm:t>
    </dgm:pt>
    <dgm:pt modelId="{53BAE110-0D42-40F7-B7CC-76976B5094E2}" type="sibTrans" cxnId="{07F90A2B-2BF9-4D2B-B408-2F96101E17A4}">
      <dgm:prSet/>
      <dgm:spPr/>
      <dgm:t>
        <a:bodyPr/>
        <a:lstStyle/>
        <a:p>
          <a:endParaRPr lang="ru-RU"/>
        </a:p>
      </dgm:t>
    </dgm:pt>
    <dgm:pt modelId="{ED141A7C-9258-4A91-AFA1-CE10C66EBEEF}">
      <dgm:prSet phldrT="[Текст]" custT="1"/>
      <dgm:spPr>
        <a:solidFill>
          <a:schemeClr val="bg1">
            <a:lumMod val="75000"/>
          </a:schemeClr>
        </a:solidFill>
      </dgm:spPr>
      <dgm:t>
        <a:bodyPr/>
        <a:lstStyle/>
        <a:p>
          <a:pPr algn="l"/>
          <a:r>
            <a:rPr lang="ru-RU" sz="1800" b="0" dirty="0" smtClean="0">
              <a:solidFill>
                <a:schemeClr val="tx1">
                  <a:lumMod val="95000"/>
                  <a:lumOff val="5000"/>
                </a:schemeClr>
              </a:solidFill>
            </a:rPr>
            <a:t>Одна разбитая ртутьсодержащая лампа отравляет </a:t>
          </a:r>
          <a:r>
            <a:rPr lang="ru-RU" sz="1800" b="1" dirty="0" smtClean="0">
              <a:solidFill>
                <a:srgbClr val="C00000"/>
              </a:solidFill>
            </a:rPr>
            <a:t>6 м</a:t>
          </a:r>
          <a:r>
            <a:rPr lang="ru-RU" sz="1800" b="1" baseline="30000" dirty="0" smtClean="0">
              <a:solidFill>
                <a:srgbClr val="C00000"/>
              </a:solidFill>
            </a:rPr>
            <a:t>3</a:t>
          </a:r>
          <a:r>
            <a:rPr lang="ru-RU" sz="1800" b="1" dirty="0" smtClean="0">
              <a:solidFill>
                <a:srgbClr val="C00000"/>
              </a:solidFill>
            </a:rPr>
            <a:t> воздуха</a:t>
          </a:r>
          <a:r>
            <a:rPr lang="ru-RU" sz="1800" b="0" dirty="0" smtClean="0">
              <a:solidFill>
                <a:schemeClr val="tx1">
                  <a:lumMod val="95000"/>
                  <a:lumOff val="5000"/>
                </a:schemeClr>
              </a:solidFill>
            </a:rPr>
            <a:t>.</a:t>
          </a:r>
          <a:r>
            <a:rPr lang="ru-RU" sz="1800" dirty="0" smtClean="0">
              <a:solidFill>
                <a:schemeClr val="tx1">
                  <a:lumMod val="95000"/>
                  <a:lumOff val="5000"/>
                </a:schemeClr>
              </a:solidFill>
            </a:rPr>
            <a:t> Даже при двух-, трехкратном превышении ПДК ртути в воздухе помещения у здорового взрослого человека через некоторое время (от нескольких дней до нескольких месяцев) появляются признаки хронического отравления ртутью. </a:t>
          </a:r>
          <a:endParaRPr lang="ru-RU" sz="1800" dirty="0"/>
        </a:p>
      </dgm:t>
    </dgm:pt>
    <dgm:pt modelId="{4AAEC7FC-8D82-4A46-9676-285DEE6E1462}" type="parTrans" cxnId="{FFCBA11E-AA5F-40CB-8060-3290921281ED}">
      <dgm:prSet/>
      <dgm:spPr/>
      <dgm:t>
        <a:bodyPr/>
        <a:lstStyle/>
        <a:p>
          <a:endParaRPr lang="ru-RU"/>
        </a:p>
      </dgm:t>
    </dgm:pt>
    <dgm:pt modelId="{FC26FDC0-9884-4C0A-8CD0-BBA074BA8F73}" type="sibTrans" cxnId="{FFCBA11E-AA5F-40CB-8060-3290921281ED}">
      <dgm:prSet/>
      <dgm:spPr/>
      <dgm:t>
        <a:bodyPr/>
        <a:lstStyle/>
        <a:p>
          <a:endParaRPr lang="ru-RU"/>
        </a:p>
      </dgm:t>
    </dgm:pt>
    <dgm:pt modelId="{C2CBCB63-FA64-436E-9E7F-DFB1CD260085}">
      <dgm:prSet custT="1"/>
      <dgm:spPr>
        <a:solidFill>
          <a:schemeClr val="bg1">
            <a:lumMod val="75000"/>
          </a:schemeClr>
        </a:solidFill>
      </dgm:spPr>
      <dgm:t>
        <a:bodyPr/>
        <a:lstStyle/>
        <a:p>
          <a:pPr algn="l"/>
          <a:r>
            <a:rPr lang="ru-RU" sz="1800" dirty="0" smtClean="0">
              <a:solidFill>
                <a:schemeClr val="tx1">
                  <a:lumMod val="95000"/>
                  <a:lumOff val="5000"/>
                </a:schemeClr>
              </a:solidFill>
            </a:rPr>
            <a:t>Для нарушений здоровья ребенка достаточно и 1,5-кратного превышения ПДК. Интоксикация происходит главным образом через дыхательные пути, порядка </a:t>
          </a:r>
          <a:r>
            <a:rPr lang="ru-RU" sz="1800" b="1" dirty="0" smtClean="0">
              <a:solidFill>
                <a:srgbClr val="C00000"/>
              </a:solidFill>
            </a:rPr>
            <a:t>80% вдыхаемых паров ртути задерживается в организме</a:t>
          </a:r>
          <a:r>
            <a:rPr lang="ru-RU" sz="1800" dirty="0" smtClean="0">
              <a:solidFill>
                <a:schemeClr val="tx1">
                  <a:lumMod val="95000"/>
                  <a:lumOff val="5000"/>
                </a:schemeClr>
              </a:solidFill>
            </a:rPr>
            <a:t>.</a:t>
          </a:r>
          <a:endParaRPr lang="ru-RU" sz="1800" b="0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F4925A0B-D03F-410D-818F-C28175270A5D}" type="parTrans" cxnId="{8ECB86BE-577A-4B31-B0FA-013B53FE061D}">
      <dgm:prSet/>
      <dgm:spPr/>
      <dgm:t>
        <a:bodyPr/>
        <a:lstStyle/>
        <a:p>
          <a:endParaRPr lang="ru-RU"/>
        </a:p>
      </dgm:t>
    </dgm:pt>
    <dgm:pt modelId="{A7BAB16D-980F-48D2-A0E8-34964AFBAE4D}" type="sibTrans" cxnId="{8ECB86BE-577A-4B31-B0FA-013B53FE061D}">
      <dgm:prSet/>
      <dgm:spPr/>
      <dgm:t>
        <a:bodyPr/>
        <a:lstStyle/>
        <a:p>
          <a:endParaRPr lang="ru-RU"/>
        </a:p>
      </dgm:t>
    </dgm:pt>
    <dgm:pt modelId="{27AA32CB-F966-48E7-86BB-7EB21BEDD546}" type="pres">
      <dgm:prSet presAssocID="{97EF2272-03C9-4381-B262-BB9168412B0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F41031A-E9CB-4F80-BBFF-FC44D64372B8}" type="pres">
      <dgm:prSet presAssocID="{C2CBCB63-FA64-436E-9E7F-DFB1CD260085}" presName="boxAndChildren" presStyleCnt="0"/>
      <dgm:spPr/>
    </dgm:pt>
    <dgm:pt modelId="{B829642C-D814-49BC-BFFD-B6236BC3ABEB}" type="pres">
      <dgm:prSet presAssocID="{C2CBCB63-FA64-436E-9E7F-DFB1CD260085}" presName="parentTextBox" presStyleLbl="node1" presStyleIdx="0" presStyleCnt="3"/>
      <dgm:spPr/>
      <dgm:t>
        <a:bodyPr/>
        <a:lstStyle/>
        <a:p>
          <a:endParaRPr lang="ru-RU"/>
        </a:p>
      </dgm:t>
    </dgm:pt>
    <dgm:pt modelId="{8C8B547B-4E23-40E9-877A-7B5ACFEF644B}" type="pres">
      <dgm:prSet presAssocID="{FC26FDC0-9884-4C0A-8CD0-BBA074BA8F73}" presName="sp" presStyleCnt="0"/>
      <dgm:spPr/>
    </dgm:pt>
    <dgm:pt modelId="{402B2FE6-6EEF-4C1B-B8FC-2187B21A2C7A}" type="pres">
      <dgm:prSet presAssocID="{ED141A7C-9258-4A91-AFA1-CE10C66EBEEF}" presName="arrowAndChildren" presStyleCnt="0"/>
      <dgm:spPr/>
    </dgm:pt>
    <dgm:pt modelId="{6DF36933-2C76-4833-9E8B-7CD90248A343}" type="pres">
      <dgm:prSet presAssocID="{ED141A7C-9258-4A91-AFA1-CE10C66EBEEF}" presName="parentTextArrow" presStyleLbl="node1" presStyleIdx="1" presStyleCnt="3" custLinFactNeighborX="3976" custLinFactNeighborY="2173"/>
      <dgm:spPr/>
      <dgm:t>
        <a:bodyPr/>
        <a:lstStyle/>
        <a:p>
          <a:endParaRPr lang="ru-RU"/>
        </a:p>
      </dgm:t>
    </dgm:pt>
    <dgm:pt modelId="{8DEBD160-1D15-41C1-84F5-E60349D13A2C}" type="pres">
      <dgm:prSet presAssocID="{53BAE110-0D42-40F7-B7CC-76976B5094E2}" presName="sp" presStyleCnt="0"/>
      <dgm:spPr/>
    </dgm:pt>
    <dgm:pt modelId="{CD69C8E8-F2A2-4A6C-8ABE-71A0C32B1BA7}" type="pres">
      <dgm:prSet presAssocID="{77F15057-4FA8-48B8-B923-2FBE2ED49AC7}" presName="arrowAndChildren" presStyleCnt="0"/>
      <dgm:spPr/>
    </dgm:pt>
    <dgm:pt modelId="{AA571DAD-BB35-435D-AF61-9A736D55CB7D}" type="pres">
      <dgm:prSet presAssocID="{77F15057-4FA8-48B8-B923-2FBE2ED49AC7}" presName="parentTextArrow" presStyleLbl="node1" presStyleIdx="2" presStyleCnt="3"/>
      <dgm:spPr/>
      <dgm:t>
        <a:bodyPr/>
        <a:lstStyle/>
        <a:p>
          <a:endParaRPr lang="ru-RU"/>
        </a:p>
      </dgm:t>
    </dgm:pt>
  </dgm:ptLst>
  <dgm:cxnLst>
    <dgm:cxn modelId="{1AA42030-3479-4A8B-912F-E996C3B2E48E}" type="presOf" srcId="{ED141A7C-9258-4A91-AFA1-CE10C66EBEEF}" destId="{6DF36933-2C76-4833-9E8B-7CD90248A343}" srcOrd="0" destOrd="0" presId="urn:microsoft.com/office/officeart/2005/8/layout/process4"/>
    <dgm:cxn modelId="{07F90A2B-2BF9-4D2B-B408-2F96101E17A4}" srcId="{97EF2272-03C9-4381-B262-BB9168412B04}" destId="{77F15057-4FA8-48B8-B923-2FBE2ED49AC7}" srcOrd="0" destOrd="0" parTransId="{5DB21EA6-475D-4B51-B308-53FC245F5BA3}" sibTransId="{53BAE110-0D42-40F7-B7CC-76976B5094E2}"/>
    <dgm:cxn modelId="{5A7523D9-EF00-40C1-937D-C9E4AB912806}" type="presOf" srcId="{C2CBCB63-FA64-436E-9E7F-DFB1CD260085}" destId="{B829642C-D814-49BC-BFFD-B6236BC3ABEB}" srcOrd="0" destOrd="0" presId="urn:microsoft.com/office/officeart/2005/8/layout/process4"/>
    <dgm:cxn modelId="{FFCBA11E-AA5F-40CB-8060-3290921281ED}" srcId="{97EF2272-03C9-4381-B262-BB9168412B04}" destId="{ED141A7C-9258-4A91-AFA1-CE10C66EBEEF}" srcOrd="1" destOrd="0" parTransId="{4AAEC7FC-8D82-4A46-9676-285DEE6E1462}" sibTransId="{FC26FDC0-9884-4C0A-8CD0-BBA074BA8F73}"/>
    <dgm:cxn modelId="{8ECB86BE-577A-4B31-B0FA-013B53FE061D}" srcId="{97EF2272-03C9-4381-B262-BB9168412B04}" destId="{C2CBCB63-FA64-436E-9E7F-DFB1CD260085}" srcOrd="2" destOrd="0" parTransId="{F4925A0B-D03F-410D-818F-C28175270A5D}" sibTransId="{A7BAB16D-980F-48D2-A0E8-34964AFBAE4D}"/>
    <dgm:cxn modelId="{3B77D9CE-8F8A-4182-B75E-1FB04E6E6B4F}" type="presOf" srcId="{97EF2272-03C9-4381-B262-BB9168412B04}" destId="{27AA32CB-F966-48E7-86BB-7EB21BEDD546}" srcOrd="0" destOrd="0" presId="urn:microsoft.com/office/officeart/2005/8/layout/process4"/>
    <dgm:cxn modelId="{7D49C039-5B46-48F8-9A8B-FF340AEF297E}" type="presOf" srcId="{77F15057-4FA8-48B8-B923-2FBE2ED49AC7}" destId="{AA571DAD-BB35-435D-AF61-9A736D55CB7D}" srcOrd="0" destOrd="0" presId="urn:microsoft.com/office/officeart/2005/8/layout/process4"/>
    <dgm:cxn modelId="{3A9DD8A0-5BC8-42D8-9FA9-D9D81D1470BD}" type="presParOf" srcId="{27AA32CB-F966-48E7-86BB-7EB21BEDD546}" destId="{5F41031A-E9CB-4F80-BBFF-FC44D64372B8}" srcOrd="0" destOrd="0" presId="urn:microsoft.com/office/officeart/2005/8/layout/process4"/>
    <dgm:cxn modelId="{9F25C74D-68A0-492E-AE58-56648125811E}" type="presParOf" srcId="{5F41031A-E9CB-4F80-BBFF-FC44D64372B8}" destId="{B829642C-D814-49BC-BFFD-B6236BC3ABEB}" srcOrd="0" destOrd="0" presId="urn:microsoft.com/office/officeart/2005/8/layout/process4"/>
    <dgm:cxn modelId="{CDECF648-EDF7-4443-82DD-8E1AEF9AB4E6}" type="presParOf" srcId="{27AA32CB-F966-48E7-86BB-7EB21BEDD546}" destId="{8C8B547B-4E23-40E9-877A-7B5ACFEF644B}" srcOrd="1" destOrd="0" presId="urn:microsoft.com/office/officeart/2005/8/layout/process4"/>
    <dgm:cxn modelId="{DD57FE6E-8FAD-456F-A707-F45D3564CC6A}" type="presParOf" srcId="{27AA32CB-F966-48E7-86BB-7EB21BEDD546}" destId="{402B2FE6-6EEF-4C1B-B8FC-2187B21A2C7A}" srcOrd="2" destOrd="0" presId="urn:microsoft.com/office/officeart/2005/8/layout/process4"/>
    <dgm:cxn modelId="{11C050D2-1583-4D3E-903A-09239055CE68}" type="presParOf" srcId="{402B2FE6-6EEF-4C1B-B8FC-2187B21A2C7A}" destId="{6DF36933-2C76-4833-9E8B-7CD90248A343}" srcOrd="0" destOrd="0" presId="urn:microsoft.com/office/officeart/2005/8/layout/process4"/>
    <dgm:cxn modelId="{C26ED436-6ED1-4292-B1F1-0CB7F52C7C7F}" type="presParOf" srcId="{27AA32CB-F966-48E7-86BB-7EB21BEDD546}" destId="{8DEBD160-1D15-41C1-84F5-E60349D13A2C}" srcOrd="3" destOrd="0" presId="urn:microsoft.com/office/officeart/2005/8/layout/process4"/>
    <dgm:cxn modelId="{0B2B452B-8898-4307-B3E2-645F2B21A3B0}" type="presParOf" srcId="{27AA32CB-F966-48E7-86BB-7EB21BEDD546}" destId="{CD69C8E8-F2A2-4A6C-8ABE-71A0C32B1BA7}" srcOrd="4" destOrd="0" presId="urn:microsoft.com/office/officeart/2005/8/layout/process4"/>
    <dgm:cxn modelId="{18D0956F-C88C-4272-8236-11505A08B559}" type="presParOf" srcId="{CD69C8E8-F2A2-4A6C-8ABE-71A0C32B1BA7}" destId="{AA571DAD-BB35-435D-AF61-9A736D55CB7D}" srcOrd="0" destOrd="0" presId="urn:microsoft.com/office/officeart/2005/8/layout/process4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DAB2C4B-2596-4F02-B094-67BDDCAE1B41}" type="doc">
      <dgm:prSet loTypeId="urn:microsoft.com/office/officeart/2005/8/layout/hProcess4" loCatId="process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DF3B1388-6286-4662-80B7-EC339F0A3600}">
      <dgm:prSet phldrT="[Текст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ru-RU" sz="2000" b="1" dirty="0" smtClean="0"/>
            <a:t> 1 120 тысяч</a:t>
          </a:r>
          <a:endParaRPr lang="ru-RU" sz="2000" b="1" dirty="0"/>
        </a:p>
      </dgm:t>
    </dgm:pt>
    <dgm:pt modelId="{A31BF6CA-4AC6-456B-A382-193334C60088}" type="parTrans" cxnId="{82F68693-6856-417D-87EF-D9514B4893D2}">
      <dgm:prSet/>
      <dgm:spPr/>
      <dgm:t>
        <a:bodyPr/>
        <a:lstStyle/>
        <a:p>
          <a:endParaRPr lang="ru-RU"/>
        </a:p>
      </dgm:t>
    </dgm:pt>
    <dgm:pt modelId="{347C72DF-7B5E-4C71-813A-E9EEE5052D00}" type="sibTrans" cxnId="{82F68693-6856-417D-87EF-D9514B4893D2}">
      <dgm:prSet/>
      <dgm:spPr>
        <a:solidFill>
          <a:schemeClr val="bg2">
            <a:lumMod val="50000"/>
          </a:schemeClr>
        </a:solidFill>
      </dgm:spPr>
      <dgm:t>
        <a:bodyPr/>
        <a:lstStyle/>
        <a:p>
          <a:endParaRPr lang="ru-RU"/>
        </a:p>
      </dgm:t>
    </dgm:pt>
    <dgm:pt modelId="{DCB32E71-294D-4BB4-9AD8-6580CB405B84}">
      <dgm:prSet phldrT="[Текст]" custT="1"/>
      <dgm:spPr/>
      <dgm:t>
        <a:bodyPr/>
        <a:lstStyle/>
        <a:p>
          <a:r>
            <a:rPr lang="ru-RU" sz="1800" dirty="0" smtClean="0"/>
            <a:t>По данным Министерства энергетики общее количество абонентов  в Кыргызстане составляет </a:t>
          </a:r>
          <a:endParaRPr lang="ru-RU" sz="1800" dirty="0"/>
        </a:p>
      </dgm:t>
    </dgm:pt>
    <dgm:pt modelId="{6258BD11-D85B-47D9-AEFC-30C77926DB1D}" type="parTrans" cxnId="{A5F48379-27AC-4325-B64B-37F0090C3C65}">
      <dgm:prSet/>
      <dgm:spPr/>
      <dgm:t>
        <a:bodyPr/>
        <a:lstStyle/>
        <a:p>
          <a:endParaRPr lang="ru-RU"/>
        </a:p>
      </dgm:t>
    </dgm:pt>
    <dgm:pt modelId="{790D2ECB-FFF8-499E-B51E-6C3A5ABE2269}" type="sibTrans" cxnId="{A5F48379-27AC-4325-B64B-37F0090C3C65}">
      <dgm:prSet/>
      <dgm:spPr/>
      <dgm:t>
        <a:bodyPr/>
        <a:lstStyle/>
        <a:p>
          <a:endParaRPr lang="ru-RU"/>
        </a:p>
      </dgm:t>
    </dgm:pt>
    <dgm:pt modelId="{8F2A4DF6-D2E5-46DD-B648-38F8BDE6F78E}">
      <dgm:prSet phldrT="[Текст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ru-RU" sz="2000" b="1" dirty="0" smtClean="0"/>
            <a:t>7</a:t>
          </a:r>
          <a:r>
            <a:rPr lang="ru-RU" sz="1500" dirty="0" smtClean="0"/>
            <a:t> </a:t>
          </a:r>
          <a:r>
            <a:rPr lang="ru-RU" sz="2000" b="1" dirty="0" err="1" smtClean="0"/>
            <a:t>светоточек</a:t>
          </a:r>
          <a:endParaRPr lang="ru-RU" sz="2000" b="1" dirty="0"/>
        </a:p>
      </dgm:t>
    </dgm:pt>
    <dgm:pt modelId="{F0FA3680-9DE3-4300-8657-D4B1FCEA1AA1}" type="parTrans" cxnId="{AE8BDAFA-6E5D-4B2D-A7F6-089AC1300645}">
      <dgm:prSet/>
      <dgm:spPr/>
      <dgm:t>
        <a:bodyPr/>
        <a:lstStyle/>
        <a:p>
          <a:endParaRPr lang="ru-RU"/>
        </a:p>
      </dgm:t>
    </dgm:pt>
    <dgm:pt modelId="{DD5ED842-4981-4BC1-A230-D60D67B2C4E0}" type="sibTrans" cxnId="{AE8BDAFA-6E5D-4B2D-A7F6-089AC1300645}">
      <dgm:prSet/>
      <dgm:spPr>
        <a:solidFill>
          <a:schemeClr val="bg2">
            <a:lumMod val="50000"/>
          </a:schemeClr>
        </a:solidFill>
      </dgm:spPr>
      <dgm:t>
        <a:bodyPr/>
        <a:lstStyle/>
        <a:p>
          <a:endParaRPr lang="ru-RU"/>
        </a:p>
      </dgm:t>
    </dgm:pt>
    <dgm:pt modelId="{6C07F3B6-321F-4817-BE9A-94AC39DA6256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dirty="0" smtClean="0"/>
            <a:t>приходится</a:t>
          </a:r>
        </a:p>
        <a:p>
          <a:pPr marL="114300" indent="0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2000" dirty="0" smtClean="0"/>
            <a:t>в среднем на одного абонента</a:t>
          </a:r>
          <a:endParaRPr lang="ru-RU" sz="2000" dirty="0"/>
        </a:p>
      </dgm:t>
    </dgm:pt>
    <dgm:pt modelId="{6A0C1548-60AC-4483-9D86-621FC9F7E589}" type="parTrans" cxnId="{BBACE70A-6199-4F50-91E9-5DB6B7EDB220}">
      <dgm:prSet/>
      <dgm:spPr/>
      <dgm:t>
        <a:bodyPr/>
        <a:lstStyle/>
        <a:p>
          <a:endParaRPr lang="ru-RU"/>
        </a:p>
      </dgm:t>
    </dgm:pt>
    <dgm:pt modelId="{1CF66A33-FC5C-402C-B87D-74C128A17EEB}" type="sibTrans" cxnId="{BBACE70A-6199-4F50-91E9-5DB6B7EDB220}">
      <dgm:prSet/>
      <dgm:spPr/>
      <dgm:t>
        <a:bodyPr/>
        <a:lstStyle/>
        <a:p>
          <a:endParaRPr lang="ru-RU"/>
        </a:p>
      </dgm:t>
    </dgm:pt>
    <dgm:pt modelId="{4ED629BF-1D52-4401-834A-8D2CBD6AE0FD}">
      <dgm:prSet phldrT="[Текст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bg1"/>
              </a:solidFill>
            </a:rPr>
            <a:t>47 кг ртути </a:t>
          </a:r>
          <a:r>
            <a:rPr lang="ru-RU" b="1" dirty="0" smtClean="0"/>
            <a:t>в отработанных лампах</a:t>
          </a:r>
          <a:endParaRPr lang="ru-RU" b="1" dirty="0"/>
        </a:p>
      </dgm:t>
    </dgm:pt>
    <dgm:pt modelId="{FEDA8ECD-345D-41B5-9DC4-7D497419FD0E}" type="parTrans" cxnId="{5DB173D1-4F20-49F1-9E7E-C034E075FCD7}">
      <dgm:prSet/>
      <dgm:spPr/>
      <dgm:t>
        <a:bodyPr/>
        <a:lstStyle/>
        <a:p>
          <a:endParaRPr lang="ru-RU"/>
        </a:p>
      </dgm:t>
    </dgm:pt>
    <dgm:pt modelId="{FBA8EBEA-C90C-45E7-ADBE-18FF00B38156}" type="sibTrans" cxnId="{5DB173D1-4F20-49F1-9E7E-C034E075FCD7}">
      <dgm:prSet/>
      <dgm:spPr/>
      <dgm:t>
        <a:bodyPr/>
        <a:lstStyle/>
        <a:p>
          <a:endParaRPr lang="ru-RU"/>
        </a:p>
      </dgm:t>
    </dgm:pt>
    <dgm:pt modelId="{88961FC3-B0A1-43FC-8802-09687A369A29}">
      <dgm:prSet phldrT="[Текст]"/>
      <dgm:spPr/>
      <dgm:t>
        <a:bodyPr/>
        <a:lstStyle/>
        <a:p>
          <a:r>
            <a:rPr lang="ru-RU" dirty="0" smtClean="0"/>
            <a:t>если в каждой энергосберегающей лампе будет минимальное количество паров ртути равной </a:t>
          </a:r>
          <a:r>
            <a:rPr lang="ru-RU" b="1" dirty="0" smtClean="0"/>
            <a:t>5 мг., </a:t>
          </a:r>
          <a:r>
            <a:rPr lang="ru-RU" dirty="0" smtClean="0"/>
            <a:t>то получим минимум </a:t>
          </a:r>
          <a:endParaRPr lang="ru-RU" dirty="0"/>
        </a:p>
      </dgm:t>
    </dgm:pt>
    <dgm:pt modelId="{86506BED-DD6E-4262-90F6-322BAD9F7704}" type="parTrans" cxnId="{DEB120E4-7903-427F-9889-7A36456D2D38}">
      <dgm:prSet/>
      <dgm:spPr/>
      <dgm:t>
        <a:bodyPr/>
        <a:lstStyle/>
        <a:p>
          <a:endParaRPr lang="ru-RU"/>
        </a:p>
      </dgm:t>
    </dgm:pt>
    <dgm:pt modelId="{E1A137F8-C15E-4490-BAD6-D693E7B5B620}" type="sibTrans" cxnId="{DEB120E4-7903-427F-9889-7A36456D2D38}">
      <dgm:prSet/>
      <dgm:spPr/>
      <dgm:t>
        <a:bodyPr/>
        <a:lstStyle/>
        <a:p>
          <a:endParaRPr lang="ru-RU"/>
        </a:p>
      </dgm:t>
    </dgm:pt>
    <dgm:pt modelId="{B6AEC836-AB2D-4311-9C0D-842196E45008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2000" dirty="0"/>
        </a:p>
      </dgm:t>
    </dgm:pt>
    <dgm:pt modelId="{D93A7DA0-8C56-4885-935C-3FEF02B70C68}" type="parTrans" cxnId="{BD06DAA9-D5E5-4BB6-A035-1F3326A9F991}">
      <dgm:prSet/>
      <dgm:spPr/>
      <dgm:t>
        <a:bodyPr/>
        <a:lstStyle/>
        <a:p>
          <a:endParaRPr lang="ru-RU"/>
        </a:p>
      </dgm:t>
    </dgm:pt>
    <dgm:pt modelId="{433A0DFE-71E6-4FA7-A3C3-F9CD4C08CF3C}" type="sibTrans" cxnId="{BD06DAA9-D5E5-4BB6-A035-1F3326A9F991}">
      <dgm:prSet/>
      <dgm:spPr/>
      <dgm:t>
        <a:bodyPr/>
        <a:lstStyle/>
        <a:p>
          <a:endParaRPr lang="ru-RU"/>
        </a:p>
      </dgm:t>
    </dgm:pt>
    <dgm:pt modelId="{8827FD27-7955-4489-823B-9A748AC5BFDF}" type="pres">
      <dgm:prSet presAssocID="{BDAB2C4B-2596-4F02-B094-67BDDCAE1B4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D75F035-1D7B-4C24-ABDC-3F80AD56FBDC}" type="pres">
      <dgm:prSet presAssocID="{BDAB2C4B-2596-4F02-B094-67BDDCAE1B41}" presName="tSp" presStyleCnt="0"/>
      <dgm:spPr/>
    </dgm:pt>
    <dgm:pt modelId="{0D6B3E3F-1618-4929-8EFC-3E79A3D459E0}" type="pres">
      <dgm:prSet presAssocID="{BDAB2C4B-2596-4F02-B094-67BDDCAE1B41}" presName="bSp" presStyleCnt="0"/>
      <dgm:spPr/>
    </dgm:pt>
    <dgm:pt modelId="{7E36ADAA-487C-4127-BD95-F334716E9269}" type="pres">
      <dgm:prSet presAssocID="{BDAB2C4B-2596-4F02-B094-67BDDCAE1B41}" presName="process" presStyleCnt="0"/>
      <dgm:spPr/>
    </dgm:pt>
    <dgm:pt modelId="{88532850-F494-4EB9-8044-D32843A8768A}" type="pres">
      <dgm:prSet presAssocID="{DF3B1388-6286-4662-80B7-EC339F0A3600}" presName="composite1" presStyleCnt="0"/>
      <dgm:spPr/>
    </dgm:pt>
    <dgm:pt modelId="{69940B81-52A0-46AC-BDF2-64405CD0B33F}" type="pres">
      <dgm:prSet presAssocID="{DF3B1388-6286-4662-80B7-EC339F0A3600}" presName="dummyNode1" presStyleLbl="node1" presStyleIdx="0" presStyleCnt="3"/>
      <dgm:spPr/>
    </dgm:pt>
    <dgm:pt modelId="{E489A402-3826-4ED1-90F4-C77F06FE3C5A}" type="pres">
      <dgm:prSet presAssocID="{DF3B1388-6286-4662-80B7-EC339F0A3600}" presName="childNode1" presStyleLbl="bgAcc1" presStyleIdx="0" presStyleCnt="3" custScaleY="1365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B41121-2D45-4F62-9F5F-D2DB1896D788}" type="pres">
      <dgm:prSet presAssocID="{DF3B1388-6286-4662-80B7-EC339F0A3600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155D97-9471-493B-B7AF-CDCAA21FF1E7}" type="pres">
      <dgm:prSet presAssocID="{DF3B1388-6286-4662-80B7-EC339F0A3600}" presName="parentNode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783BE8-FE58-41E5-87A5-B489E1F0DC94}" type="pres">
      <dgm:prSet presAssocID="{DF3B1388-6286-4662-80B7-EC339F0A3600}" presName="connSite1" presStyleCnt="0"/>
      <dgm:spPr/>
    </dgm:pt>
    <dgm:pt modelId="{CFDE5F39-098B-4F22-AECD-5E9ED6DBC4FC}" type="pres">
      <dgm:prSet presAssocID="{347C72DF-7B5E-4C71-813A-E9EEE5052D00}" presName="Name9" presStyleLbl="sibTrans2D1" presStyleIdx="0" presStyleCnt="2"/>
      <dgm:spPr/>
      <dgm:t>
        <a:bodyPr/>
        <a:lstStyle/>
        <a:p>
          <a:endParaRPr lang="ru-RU"/>
        </a:p>
      </dgm:t>
    </dgm:pt>
    <dgm:pt modelId="{E5C50A21-72BC-410B-8FEB-F71430A72EFF}" type="pres">
      <dgm:prSet presAssocID="{8F2A4DF6-D2E5-46DD-B648-38F8BDE6F78E}" presName="composite2" presStyleCnt="0"/>
      <dgm:spPr/>
    </dgm:pt>
    <dgm:pt modelId="{9B00B50F-A5AC-4438-984E-417E9872D38E}" type="pres">
      <dgm:prSet presAssocID="{8F2A4DF6-D2E5-46DD-B648-38F8BDE6F78E}" presName="dummyNode2" presStyleLbl="node1" presStyleIdx="0" presStyleCnt="3"/>
      <dgm:spPr/>
    </dgm:pt>
    <dgm:pt modelId="{044A6B3F-2112-4550-9EB4-57CF18F20F37}" type="pres">
      <dgm:prSet presAssocID="{8F2A4DF6-D2E5-46DD-B648-38F8BDE6F78E}" presName="childNode2" presStyleLbl="bgAcc1" presStyleIdx="1" presStyleCnt="3" custLinFactNeighborX="1187" custLinFactNeighborY="-34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B8F5AD-B24D-4C31-8E3D-9FBA070AF52B}" type="pres">
      <dgm:prSet presAssocID="{8F2A4DF6-D2E5-46DD-B648-38F8BDE6F78E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1768F4-7315-4C2C-BFB6-A8354F771C33}" type="pres">
      <dgm:prSet presAssocID="{8F2A4DF6-D2E5-46DD-B648-38F8BDE6F78E}" presName="parentNode2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CA2CE7-15D6-43B4-80E5-053A8509EACD}" type="pres">
      <dgm:prSet presAssocID="{8F2A4DF6-D2E5-46DD-B648-38F8BDE6F78E}" presName="connSite2" presStyleCnt="0"/>
      <dgm:spPr/>
    </dgm:pt>
    <dgm:pt modelId="{270F0501-1E50-4E5A-8FA3-D70612D0BF6D}" type="pres">
      <dgm:prSet presAssocID="{DD5ED842-4981-4BC1-A230-D60D67B2C4E0}" presName="Name18" presStyleLbl="sibTrans2D1" presStyleIdx="1" presStyleCnt="2"/>
      <dgm:spPr/>
      <dgm:t>
        <a:bodyPr/>
        <a:lstStyle/>
        <a:p>
          <a:endParaRPr lang="ru-RU"/>
        </a:p>
      </dgm:t>
    </dgm:pt>
    <dgm:pt modelId="{8F0417A2-409F-47BA-AEA0-03EC356690CC}" type="pres">
      <dgm:prSet presAssocID="{4ED629BF-1D52-4401-834A-8D2CBD6AE0FD}" presName="composite1" presStyleCnt="0"/>
      <dgm:spPr/>
    </dgm:pt>
    <dgm:pt modelId="{61038F3C-9D19-473E-A0E0-2CBD6DEAF703}" type="pres">
      <dgm:prSet presAssocID="{4ED629BF-1D52-4401-834A-8D2CBD6AE0FD}" presName="dummyNode1" presStyleLbl="node1" presStyleIdx="1" presStyleCnt="3"/>
      <dgm:spPr/>
    </dgm:pt>
    <dgm:pt modelId="{2F66B329-21E5-4763-94DE-ACAFD7850395}" type="pres">
      <dgm:prSet presAssocID="{4ED629BF-1D52-4401-834A-8D2CBD6AE0FD}" presName="childNode1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E17E2A-2432-4B8E-8B9E-F5D678172A2F}" type="pres">
      <dgm:prSet presAssocID="{4ED629BF-1D52-4401-834A-8D2CBD6AE0FD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726B16-E02F-43BF-B432-D30B5EDA49CB}" type="pres">
      <dgm:prSet presAssocID="{4ED629BF-1D52-4401-834A-8D2CBD6AE0FD}" presName="parentNode1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58A3D2-E282-4875-9CA9-ED7DBD4C8CC1}" type="pres">
      <dgm:prSet presAssocID="{4ED629BF-1D52-4401-834A-8D2CBD6AE0FD}" presName="connSite1" presStyleCnt="0"/>
      <dgm:spPr/>
    </dgm:pt>
  </dgm:ptLst>
  <dgm:cxnLst>
    <dgm:cxn modelId="{DDF2CF2C-65CA-47B1-A133-C8683426F417}" type="presOf" srcId="{BDAB2C4B-2596-4F02-B094-67BDDCAE1B41}" destId="{8827FD27-7955-4489-823B-9A748AC5BFDF}" srcOrd="0" destOrd="0" presId="urn:microsoft.com/office/officeart/2005/8/layout/hProcess4"/>
    <dgm:cxn modelId="{43631172-8D62-4328-83A4-AEAA14FD23B1}" type="presOf" srcId="{DCB32E71-294D-4BB4-9AD8-6580CB405B84}" destId="{E489A402-3826-4ED1-90F4-C77F06FE3C5A}" srcOrd="0" destOrd="0" presId="urn:microsoft.com/office/officeart/2005/8/layout/hProcess4"/>
    <dgm:cxn modelId="{DEB120E4-7903-427F-9889-7A36456D2D38}" srcId="{4ED629BF-1D52-4401-834A-8D2CBD6AE0FD}" destId="{88961FC3-B0A1-43FC-8802-09687A369A29}" srcOrd="0" destOrd="0" parTransId="{86506BED-DD6E-4262-90F6-322BAD9F7704}" sibTransId="{E1A137F8-C15E-4490-BAD6-D693E7B5B620}"/>
    <dgm:cxn modelId="{77FDF9FC-A323-4AF9-B3FE-880EC24AE949}" type="presOf" srcId="{6C07F3B6-321F-4817-BE9A-94AC39DA6256}" destId="{044A6B3F-2112-4550-9EB4-57CF18F20F37}" srcOrd="0" destOrd="1" presId="urn:microsoft.com/office/officeart/2005/8/layout/hProcess4"/>
    <dgm:cxn modelId="{82F68693-6856-417D-87EF-D9514B4893D2}" srcId="{BDAB2C4B-2596-4F02-B094-67BDDCAE1B41}" destId="{DF3B1388-6286-4662-80B7-EC339F0A3600}" srcOrd="0" destOrd="0" parTransId="{A31BF6CA-4AC6-456B-A382-193334C60088}" sibTransId="{347C72DF-7B5E-4C71-813A-E9EEE5052D00}"/>
    <dgm:cxn modelId="{E5BDBABC-2873-4392-93E1-4A7F95A19090}" type="presOf" srcId="{DF3B1388-6286-4662-80B7-EC339F0A3600}" destId="{E7155D97-9471-493B-B7AF-CDCAA21FF1E7}" srcOrd="0" destOrd="0" presId="urn:microsoft.com/office/officeart/2005/8/layout/hProcess4"/>
    <dgm:cxn modelId="{84AA10E6-79D4-408D-8770-8A5AEB8F6C5D}" type="presOf" srcId="{347C72DF-7B5E-4C71-813A-E9EEE5052D00}" destId="{CFDE5F39-098B-4F22-AECD-5E9ED6DBC4FC}" srcOrd="0" destOrd="0" presId="urn:microsoft.com/office/officeart/2005/8/layout/hProcess4"/>
    <dgm:cxn modelId="{AACDC021-B24A-498A-B5D7-9B0156A1403A}" type="presOf" srcId="{DD5ED842-4981-4BC1-A230-D60D67B2C4E0}" destId="{270F0501-1E50-4E5A-8FA3-D70612D0BF6D}" srcOrd="0" destOrd="0" presId="urn:microsoft.com/office/officeart/2005/8/layout/hProcess4"/>
    <dgm:cxn modelId="{ABDDE70B-B26D-4030-B51C-7EDBAE4ACAB0}" type="presOf" srcId="{DCB32E71-294D-4BB4-9AD8-6580CB405B84}" destId="{E3B41121-2D45-4F62-9F5F-D2DB1896D788}" srcOrd="1" destOrd="0" presId="urn:microsoft.com/office/officeart/2005/8/layout/hProcess4"/>
    <dgm:cxn modelId="{FE569DCD-E026-4737-9F96-64A2BC7B0FF9}" type="presOf" srcId="{8F2A4DF6-D2E5-46DD-B648-38F8BDE6F78E}" destId="{961768F4-7315-4C2C-BFB6-A8354F771C33}" srcOrd="0" destOrd="0" presId="urn:microsoft.com/office/officeart/2005/8/layout/hProcess4"/>
    <dgm:cxn modelId="{BD06DAA9-D5E5-4BB6-A035-1F3326A9F991}" srcId="{8F2A4DF6-D2E5-46DD-B648-38F8BDE6F78E}" destId="{B6AEC836-AB2D-4311-9C0D-842196E45008}" srcOrd="0" destOrd="0" parTransId="{D93A7DA0-8C56-4885-935C-3FEF02B70C68}" sibTransId="{433A0DFE-71E6-4FA7-A3C3-F9CD4C08CF3C}"/>
    <dgm:cxn modelId="{BBACE70A-6199-4F50-91E9-5DB6B7EDB220}" srcId="{8F2A4DF6-D2E5-46DD-B648-38F8BDE6F78E}" destId="{6C07F3B6-321F-4817-BE9A-94AC39DA6256}" srcOrd="1" destOrd="0" parTransId="{6A0C1548-60AC-4483-9D86-621FC9F7E589}" sibTransId="{1CF66A33-FC5C-402C-B87D-74C128A17EEB}"/>
    <dgm:cxn modelId="{40ADA935-B9BF-461F-A482-77D36B0FD0F9}" type="presOf" srcId="{6C07F3B6-321F-4817-BE9A-94AC39DA6256}" destId="{EEB8F5AD-B24D-4C31-8E3D-9FBA070AF52B}" srcOrd="1" destOrd="1" presId="urn:microsoft.com/office/officeart/2005/8/layout/hProcess4"/>
    <dgm:cxn modelId="{5DB173D1-4F20-49F1-9E7E-C034E075FCD7}" srcId="{BDAB2C4B-2596-4F02-B094-67BDDCAE1B41}" destId="{4ED629BF-1D52-4401-834A-8D2CBD6AE0FD}" srcOrd="2" destOrd="0" parTransId="{FEDA8ECD-345D-41B5-9DC4-7D497419FD0E}" sibTransId="{FBA8EBEA-C90C-45E7-ADBE-18FF00B38156}"/>
    <dgm:cxn modelId="{B22723CE-E375-496D-ABC7-50F4007EF4E6}" type="presOf" srcId="{4ED629BF-1D52-4401-834A-8D2CBD6AE0FD}" destId="{51726B16-E02F-43BF-B432-D30B5EDA49CB}" srcOrd="0" destOrd="0" presId="urn:microsoft.com/office/officeart/2005/8/layout/hProcess4"/>
    <dgm:cxn modelId="{74DF2920-B289-483D-AE7D-918A868D6EBA}" type="presOf" srcId="{88961FC3-B0A1-43FC-8802-09687A369A29}" destId="{57E17E2A-2432-4B8E-8B9E-F5D678172A2F}" srcOrd="1" destOrd="0" presId="urn:microsoft.com/office/officeart/2005/8/layout/hProcess4"/>
    <dgm:cxn modelId="{439B72E6-7C14-4C4D-9FBC-738ED815C09F}" type="presOf" srcId="{B6AEC836-AB2D-4311-9C0D-842196E45008}" destId="{044A6B3F-2112-4550-9EB4-57CF18F20F37}" srcOrd="0" destOrd="0" presId="urn:microsoft.com/office/officeart/2005/8/layout/hProcess4"/>
    <dgm:cxn modelId="{CEEA8952-19B3-4254-ACD6-1689AD136257}" type="presOf" srcId="{B6AEC836-AB2D-4311-9C0D-842196E45008}" destId="{EEB8F5AD-B24D-4C31-8E3D-9FBA070AF52B}" srcOrd="1" destOrd="0" presId="urn:microsoft.com/office/officeart/2005/8/layout/hProcess4"/>
    <dgm:cxn modelId="{A5F48379-27AC-4325-B64B-37F0090C3C65}" srcId="{DF3B1388-6286-4662-80B7-EC339F0A3600}" destId="{DCB32E71-294D-4BB4-9AD8-6580CB405B84}" srcOrd="0" destOrd="0" parTransId="{6258BD11-D85B-47D9-AEFC-30C77926DB1D}" sibTransId="{790D2ECB-FFF8-499E-B51E-6C3A5ABE2269}"/>
    <dgm:cxn modelId="{AE8BDAFA-6E5D-4B2D-A7F6-089AC1300645}" srcId="{BDAB2C4B-2596-4F02-B094-67BDDCAE1B41}" destId="{8F2A4DF6-D2E5-46DD-B648-38F8BDE6F78E}" srcOrd="1" destOrd="0" parTransId="{F0FA3680-9DE3-4300-8657-D4B1FCEA1AA1}" sibTransId="{DD5ED842-4981-4BC1-A230-D60D67B2C4E0}"/>
    <dgm:cxn modelId="{C470DE76-253F-46E4-9B9F-E2E84AF98C09}" type="presOf" srcId="{88961FC3-B0A1-43FC-8802-09687A369A29}" destId="{2F66B329-21E5-4763-94DE-ACAFD7850395}" srcOrd="0" destOrd="0" presId="urn:microsoft.com/office/officeart/2005/8/layout/hProcess4"/>
    <dgm:cxn modelId="{8BCBBE10-D527-41D5-B204-34027C1152C4}" type="presParOf" srcId="{8827FD27-7955-4489-823B-9A748AC5BFDF}" destId="{4D75F035-1D7B-4C24-ABDC-3F80AD56FBDC}" srcOrd="0" destOrd="0" presId="urn:microsoft.com/office/officeart/2005/8/layout/hProcess4"/>
    <dgm:cxn modelId="{6CD891E8-32C4-4E2F-8767-5C56F85411DD}" type="presParOf" srcId="{8827FD27-7955-4489-823B-9A748AC5BFDF}" destId="{0D6B3E3F-1618-4929-8EFC-3E79A3D459E0}" srcOrd="1" destOrd="0" presId="urn:microsoft.com/office/officeart/2005/8/layout/hProcess4"/>
    <dgm:cxn modelId="{5EB1C0B9-0B06-4DBB-844B-89B93961DE30}" type="presParOf" srcId="{8827FD27-7955-4489-823B-9A748AC5BFDF}" destId="{7E36ADAA-487C-4127-BD95-F334716E9269}" srcOrd="2" destOrd="0" presId="urn:microsoft.com/office/officeart/2005/8/layout/hProcess4"/>
    <dgm:cxn modelId="{A48A7FCF-AABF-4966-B94C-2B30D53CE2F0}" type="presParOf" srcId="{7E36ADAA-487C-4127-BD95-F334716E9269}" destId="{88532850-F494-4EB9-8044-D32843A8768A}" srcOrd="0" destOrd="0" presId="urn:microsoft.com/office/officeart/2005/8/layout/hProcess4"/>
    <dgm:cxn modelId="{2DCF1BE3-4D33-4AC2-B5D3-92F72CCA1B89}" type="presParOf" srcId="{88532850-F494-4EB9-8044-D32843A8768A}" destId="{69940B81-52A0-46AC-BDF2-64405CD0B33F}" srcOrd="0" destOrd="0" presId="urn:microsoft.com/office/officeart/2005/8/layout/hProcess4"/>
    <dgm:cxn modelId="{74F523E4-0136-4766-B707-B214F7E3A376}" type="presParOf" srcId="{88532850-F494-4EB9-8044-D32843A8768A}" destId="{E489A402-3826-4ED1-90F4-C77F06FE3C5A}" srcOrd="1" destOrd="0" presId="urn:microsoft.com/office/officeart/2005/8/layout/hProcess4"/>
    <dgm:cxn modelId="{227A0407-394B-479F-B53C-2ACDACBC294F}" type="presParOf" srcId="{88532850-F494-4EB9-8044-D32843A8768A}" destId="{E3B41121-2D45-4F62-9F5F-D2DB1896D788}" srcOrd="2" destOrd="0" presId="urn:microsoft.com/office/officeart/2005/8/layout/hProcess4"/>
    <dgm:cxn modelId="{D54306FA-A466-4D8E-92C2-CA61F56AD922}" type="presParOf" srcId="{88532850-F494-4EB9-8044-D32843A8768A}" destId="{E7155D97-9471-493B-B7AF-CDCAA21FF1E7}" srcOrd="3" destOrd="0" presId="urn:microsoft.com/office/officeart/2005/8/layout/hProcess4"/>
    <dgm:cxn modelId="{8419014E-3CD8-4892-B7D5-2A07BE26BA49}" type="presParOf" srcId="{88532850-F494-4EB9-8044-D32843A8768A}" destId="{4B783BE8-FE58-41E5-87A5-B489E1F0DC94}" srcOrd="4" destOrd="0" presId="urn:microsoft.com/office/officeart/2005/8/layout/hProcess4"/>
    <dgm:cxn modelId="{8ABFF3B2-6BC4-4329-AEB8-788862B468A8}" type="presParOf" srcId="{7E36ADAA-487C-4127-BD95-F334716E9269}" destId="{CFDE5F39-098B-4F22-AECD-5E9ED6DBC4FC}" srcOrd="1" destOrd="0" presId="urn:microsoft.com/office/officeart/2005/8/layout/hProcess4"/>
    <dgm:cxn modelId="{DB9CE77A-D4E2-4857-83EF-C4F0A829971C}" type="presParOf" srcId="{7E36ADAA-487C-4127-BD95-F334716E9269}" destId="{E5C50A21-72BC-410B-8FEB-F71430A72EFF}" srcOrd="2" destOrd="0" presId="urn:microsoft.com/office/officeart/2005/8/layout/hProcess4"/>
    <dgm:cxn modelId="{16984BBF-8C64-4D38-93AD-D42D9AC0740E}" type="presParOf" srcId="{E5C50A21-72BC-410B-8FEB-F71430A72EFF}" destId="{9B00B50F-A5AC-4438-984E-417E9872D38E}" srcOrd="0" destOrd="0" presId="urn:microsoft.com/office/officeart/2005/8/layout/hProcess4"/>
    <dgm:cxn modelId="{3D8D1CFC-2183-491E-B7BD-74500E313865}" type="presParOf" srcId="{E5C50A21-72BC-410B-8FEB-F71430A72EFF}" destId="{044A6B3F-2112-4550-9EB4-57CF18F20F37}" srcOrd="1" destOrd="0" presId="urn:microsoft.com/office/officeart/2005/8/layout/hProcess4"/>
    <dgm:cxn modelId="{C4448252-FC5F-4684-B724-6DC9709A7D01}" type="presParOf" srcId="{E5C50A21-72BC-410B-8FEB-F71430A72EFF}" destId="{EEB8F5AD-B24D-4C31-8E3D-9FBA070AF52B}" srcOrd="2" destOrd="0" presId="urn:microsoft.com/office/officeart/2005/8/layout/hProcess4"/>
    <dgm:cxn modelId="{3D16AB93-F22A-4C93-A156-A93151738AA8}" type="presParOf" srcId="{E5C50A21-72BC-410B-8FEB-F71430A72EFF}" destId="{961768F4-7315-4C2C-BFB6-A8354F771C33}" srcOrd="3" destOrd="0" presId="urn:microsoft.com/office/officeart/2005/8/layout/hProcess4"/>
    <dgm:cxn modelId="{A0D80FC3-A624-4443-8184-A67533F4FC57}" type="presParOf" srcId="{E5C50A21-72BC-410B-8FEB-F71430A72EFF}" destId="{01CA2CE7-15D6-43B4-80E5-053A8509EACD}" srcOrd="4" destOrd="0" presId="urn:microsoft.com/office/officeart/2005/8/layout/hProcess4"/>
    <dgm:cxn modelId="{7588DFB4-D0F9-4436-B015-A72CBD68FFDA}" type="presParOf" srcId="{7E36ADAA-487C-4127-BD95-F334716E9269}" destId="{270F0501-1E50-4E5A-8FA3-D70612D0BF6D}" srcOrd="3" destOrd="0" presId="urn:microsoft.com/office/officeart/2005/8/layout/hProcess4"/>
    <dgm:cxn modelId="{A27AB1FD-BF86-4D17-B4B2-1E1F41956E57}" type="presParOf" srcId="{7E36ADAA-487C-4127-BD95-F334716E9269}" destId="{8F0417A2-409F-47BA-AEA0-03EC356690CC}" srcOrd="4" destOrd="0" presId="urn:microsoft.com/office/officeart/2005/8/layout/hProcess4"/>
    <dgm:cxn modelId="{3B5B00F1-E704-4DB9-8D71-B98CBBD7A4F0}" type="presParOf" srcId="{8F0417A2-409F-47BA-AEA0-03EC356690CC}" destId="{61038F3C-9D19-473E-A0E0-2CBD6DEAF703}" srcOrd="0" destOrd="0" presId="urn:microsoft.com/office/officeart/2005/8/layout/hProcess4"/>
    <dgm:cxn modelId="{CC0BB210-F3D8-4067-838C-49798805BC3F}" type="presParOf" srcId="{8F0417A2-409F-47BA-AEA0-03EC356690CC}" destId="{2F66B329-21E5-4763-94DE-ACAFD7850395}" srcOrd="1" destOrd="0" presId="urn:microsoft.com/office/officeart/2005/8/layout/hProcess4"/>
    <dgm:cxn modelId="{F1EC30C4-EDB4-49B2-9CC6-9AC4F24A419F}" type="presParOf" srcId="{8F0417A2-409F-47BA-AEA0-03EC356690CC}" destId="{57E17E2A-2432-4B8E-8B9E-F5D678172A2F}" srcOrd="2" destOrd="0" presId="urn:microsoft.com/office/officeart/2005/8/layout/hProcess4"/>
    <dgm:cxn modelId="{DA45B949-AB08-4E2E-BA25-C6237082ED83}" type="presParOf" srcId="{8F0417A2-409F-47BA-AEA0-03EC356690CC}" destId="{51726B16-E02F-43BF-B432-D30B5EDA49CB}" srcOrd="3" destOrd="0" presId="urn:microsoft.com/office/officeart/2005/8/layout/hProcess4"/>
    <dgm:cxn modelId="{93691CFD-AE88-4E14-B5B3-DE9B9836623D}" type="presParOf" srcId="{8F0417A2-409F-47BA-AEA0-03EC356690CC}" destId="{5158A3D2-E282-4875-9CA9-ED7DBD4C8CC1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9C426D3-D230-48B1-B09D-829A20EBC9EA}" type="doc">
      <dgm:prSet loTypeId="urn:microsoft.com/office/officeart/2005/8/layout/vProcess5" loCatId="process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AA154D22-1E03-4EFD-8D08-58E9AD05344F}">
      <dgm:prSet phldrT="[Текст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ru-RU" sz="1800" b="0" dirty="0" smtClean="0">
              <a:solidFill>
                <a:schemeClr val="tx1"/>
              </a:solidFill>
            </a:rPr>
            <a:t>В  республике  практически  отсутствуют  данные  о количестве  и качестве используемых   ртутьсодержащих товаров</a:t>
          </a:r>
          <a:endParaRPr lang="ru-RU" sz="1800" b="0" dirty="0">
            <a:solidFill>
              <a:schemeClr val="tx1"/>
            </a:solidFill>
          </a:endParaRPr>
        </a:p>
      </dgm:t>
    </dgm:pt>
    <dgm:pt modelId="{19EAD771-4687-46C3-9C86-7D1942045185}" type="parTrans" cxnId="{A818F525-1A0F-4614-96D0-7A51FF6C21CD}">
      <dgm:prSet/>
      <dgm:spPr/>
      <dgm:t>
        <a:bodyPr/>
        <a:lstStyle/>
        <a:p>
          <a:endParaRPr lang="ru-RU"/>
        </a:p>
      </dgm:t>
    </dgm:pt>
    <dgm:pt modelId="{3BFEF512-45D6-4188-98B3-2490070BA6FF}" type="sibTrans" cxnId="{A818F525-1A0F-4614-96D0-7A51FF6C21CD}">
      <dgm:prSet/>
      <dgm:spPr>
        <a:solidFill>
          <a:schemeClr val="bg2">
            <a:lumMod val="75000"/>
            <a:alpha val="90000"/>
          </a:schemeClr>
        </a:solidFill>
      </dgm:spPr>
      <dgm:t>
        <a:bodyPr/>
        <a:lstStyle/>
        <a:p>
          <a:endParaRPr lang="ru-RU"/>
        </a:p>
      </dgm:t>
    </dgm:pt>
    <dgm:pt modelId="{A0573694-CA2A-4986-B2C0-C86DEE69D9BB}">
      <dgm:prSet phldrT="[Текст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ru-RU" sz="1500" b="0" dirty="0" smtClean="0">
              <a:solidFill>
                <a:schemeClr val="tx1"/>
              </a:solidFill>
            </a:rPr>
            <a:t>неразвита  национальная  система  мониторинга окружающей  среды  и  система  социально-гигиенического  мониторинга,  в  связи  с  чем,  отсутствуют данные  наблюдений,  которые должны стать основой  разработки  долгосрочных  программ  действий. </a:t>
          </a:r>
          <a:endParaRPr lang="ru-RU" sz="1500" b="0" dirty="0">
            <a:solidFill>
              <a:schemeClr val="tx1"/>
            </a:solidFill>
          </a:endParaRPr>
        </a:p>
      </dgm:t>
    </dgm:pt>
    <dgm:pt modelId="{C6DB0435-6DFB-41AE-8C3B-E03B3A3B31AD}" type="parTrans" cxnId="{B8BE0434-9170-460A-AFC5-6E057FD6CFE1}">
      <dgm:prSet/>
      <dgm:spPr/>
      <dgm:t>
        <a:bodyPr/>
        <a:lstStyle/>
        <a:p>
          <a:endParaRPr lang="ru-RU"/>
        </a:p>
      </dgm:t>
    </dgm:pt>
    <dgm:pt modelId="{0E4B57A1-9A4A-47B9-89E5-1BBE5A58BB0E}" type="sibTrans" cxnId="{B8BE0434-9170-460A-AFC5-6E057FD6CFE1}">
      <dgm:prSet/>
      <dgm:spPr>
        <a:solidFill>
          <a:schemeClr val="bg2">
            <a:lumMod val="75000"/>
            <a:alpha val="90000"/>
          </a:schemeClr>
        </a:solidFill>
      </dgm:spPr>
      <dgm:t>
        <a:bodyPr/>
        <a:lstStyle/>
        <a:p>
          <a:endParaRPr lang="ru-RU"/>
        </a:p>
      </dgm:t>
    </dgm:pt>
    <dgm:pt modelId="{C6059A8D-FC5D-4582-8674-D010DB0277C3}">
      <dgm:prSet phldrT="[Текст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ru-RU" sz="1600" b="0" dirty="0" smtClean="0">
              <a:solidFill>
                <a:schemeClr val="tx1"/>
              </a:solidFill>
            </a:rPr>
            <a:t>Очень скудно представлена информация   по регистрации отравлений ртутью,  являющейся  причиной  утраты  здоровья.</a:t>
          </a:r>
          <a:endParaRPr lang="ru-RU" sz="1600" b="0" dirty="0">
            <a:solidFill>
              <a:schemeClr val="tx1"/>
            </a:solidFill>
          </a:endParaRPr>
        </a:p>
      </dgm:t>
    </dgm:pt>
    <dgm:pt modelId="{24A0347E-CF57-42C6-B5EE-EF45177301AC}" type="parTrans" cxnId="{F186C847-843B-4AE6-8F16-665A6B8806EE}">
      <dgm:prSet/>
      <dgm:spPr/>
      <dgm:t>
        <a:bodyPr/>
        <a:lstStyle/>
        <a:p>
          <a:endParaRPr lang="ru-RU"/>
        </a:p>
      </dgm:t>
    </dgm:pt>
    <dgm:pt modelId="{4BD130F9-3B27-4CBE-AF49-2E3A1E0B086E}" type="sibTrans" cxnId="{F186C847-843B-4AE6-8F16-665A6B8806EE}">
      <dgm:prSet/>
      <dgm:spPr>
        <a:solidFill>
          <a:schemeClr val="bg2">
            <a:lumMod val="75000"/>
            <a:alpha val="90000"/>
          </a:schemeClr>
        </a:solidFill>
      </dgm:spPr>
      <dgm:t>
        <a:bodyPr/>
        <a:lstStyle/>
        <a:p>
          <a:endParaRPr lang="ru-RU"/>
        </a:p>
      </dgm:t>
    </dgm:pt>
    <dgm:pt modelId="{E80F7252-C3AB-43B3-9718-C707C070E093}">
      <dgm:prSet phldrT="[Текст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ru-RU" sz="1500" dirty="0" smtClean="0">
              <a:solidFill>
                <a:schemeClr val="tx1"/>
              </a:solidFill>
            </a:rPr>
            <a:t>Это  определяет  необходимость   создания </a:t>
          </a:r>
          <a:r>
            <a:rPr lang="ru-RU" sz="1500" b="1" dirty="0" smtClean="0">
              <a:solidFill>
                <a:schemeClr val="tx1"/>
              </a:solidFill>
            </a:rPr>
            <a:t>системы  регистрации данных </a:t>
          </a:r>
          <a:r>
            <a:rPr lang="ru-RU" sz="1500" dirty="0" smtClean="0">
              <a:solidFill>
                <a:schemeClr val="tx1"/>
              </a:solidFill>
            </a:rPr>
            <a:t>для получения более полной информации  об  использовании,  количестве,  результатах  воздействия  ртути и ртутьсодержащих веществ на  здоровье  человека и  окружающую среду, в дальнейшем, для  установления  </a:t>
          </a:r>
          <a:r>
            <a:rPr lang="ru-RU" sz="1500" b="1" dirty="0" smtClean="0">
              <a:solidFill>
                <a:schemeClr val="tx1"/>
              </a:solidFill>
            </a:rPr>
            <a:t>приоритетов  в области охраны здоровья и окружающей среды на государственном уровне.</a:t>
          </a:r>
          <a:endParaRPr lang="ru-RU" sz="1500" b="1" dirty="0">
            <a:solidFill>
              <a:schemeClr val="tx1"/>
            </a:solidFill>
          </a:endParaRPr>
        </a:p>
      </dgm:t>
    </dgm:pt>
    <dgm:pt modelId="{BFBDCDA0-20B7-4D24-95C5-CAC4DEC42294}" type="parTrans" cxnId="{92F60B1C-8AAE-4635-AC82-20FA18EA7602}">
      <dgm:prSet/>
      <dgm:spPr/>
      <dgm:t>
        <a:bodyPr/>
        <a:lstStyle/>
        <a:p>
          <a:endParaRPr lang="ru-RU"/>
        </a:p>
      </dgm:t>
    </dgm:pt>
    <dgm:pt modelId="{110C9B79-CD44-4A4A-BE30-124F58EA0153}" type="sibTrans" cxnId="{92F60B1C-8AAE-4635-AC82-20FA18EA7602}">
      <dgm:prSet/>
      <dgm:spPr/>
      <dgm:t>
        <a:bodyPr/>
        <a:lstStyle/>
        <a:p>
          <a:endParaRPr lang="ru-RU"/>
        </a:p>
      </dgm:t>
    </dgm:pt>
    <dgm:pt modelId="{F424CF03-7DC3-4427-8C11-2E0AC1070AE0}" type="pres">
      <dgm:prSet presAssocID="{F9C426D3-D230-48B1-B09D-829A20EBC9EA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A5D6D90-0E09-493B-9208-3B9BD1C90937}" type="pres">
      <dgm:prSet presAssocID="{F9C426D3-D230-48B1-B09D-829A20EBC9EA}" presName="dummyMaxCanvas" presStyleCnt="0">
        <dgm:presLayoutVars/>
      </dgm:prSet>
      <dgm:spPr/>
    </dgm:pt>
    <dgm:pt modelId="{C6C08DCC-EE77-4810-B032-8A432AB9CDBD}" type="pres">
      <dgm:prSet presAssocID="{F9C426D3-D230-48B1-B09D-829A20EBC9EA}" presName="FourNodes_1" presStyleLbl="node1" presStyleIdx="0" presStyleCnt="4" custLinFactNeighborX="1670" custLinFactNeighborY="-232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92A9DE-952C-4DB8-B42B-CE1D0105DA73}" type="pres">
      <dgm:prSet presAssocID="{F9C426D3-D230-48B1-B09D-829A20EBC9EA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8D2DD4-01D2-4E18-BD39-709235957CE6}" type="pres">
      <dgm:prSet presAssocID="{F9C426D3-D230-48B1-B09D-829A20EBC9EA}" presName="FourNodes_3" presStyleLbl="node1" presStyleIdx="2" presStyleCnt="4" custLinFactNeighborX="-1900" custLinFactNeighborY="-88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6A4870-D581-4B06-B8B0-8A2FB05A1BF1}" type="pres">
      <dgm:prSet presAssocID="{F9C426D3-D230-48B1-B09D-829A20EBC9EA}" presName="FourNodes_4" presStyleLbl="node1" presStyleIdx="3" presStyleCnt="4" custScaleX="103416" custScaleY="1343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D79BF3-91DB-49F8-81D0-0F4BBD688136}" type="pres">
      <dgm:prSet presAssocID="{F9C426D3-D230-48B1-B09D-829A20EBC9EA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30DB7A-2486-4DB4-8050-093BB4E96C75}" type="pres">
      <dgm:prSet presAssocID="{F9C426D3-D230-48B1-B09D-829A20EBC9EA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284648-A8F8-4946-BB39-1CAAB44BB7C5}" type="pres">
      <dgm:prSet presAssocID="{F9C426D3-D230-48B1-B09D-829A20EBC9EA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6753C9-6E22-4C37-897D-62E357BC33E7}" type="pres">
      <dgm:prSet presAssocID="{F9C426D3-D230-48B1-B09D-829A20EBC9EA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84110B-AB94-4A6A-819C-E18E6DA618C6}" type="pres">
      <dgm:prSet presAssocID="{F9C426D3-D230-48B1-B09D-829A20EBC9EA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1ED633-19E3-45A0-BE11-E5DAB0729FA0}" type="pres">
      <dgm:prSet presAssocID="{F9C426D3-D230-48B1-B09D-829A20EBC9EA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C90DE4-C302-4175-A51D-750C3B4D21F6}" type="pres">
      <dgm:prSet presAssocID="{F9C426D3-D230-48B1-B09D-829A20EBC9EA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5656D1E-A5D9-4444-9BD0-BB3BFBBA6CB6}" type="presOf" srcId="{AA154D22-1E03-4EFD-8D08-58E9AD05344F}" destId="{C6C08DCC-EE77-4810-B032-8A432AB9CDBD}" srcOrd="0" destOrd="0" presId="urn:microsoft.com/office/officeart/2005/8/layout/vProcess5"/>
    <dgm:cxn modelId="{8A5E12A7-341A-41E8-A04D-BBE4600C1E77}" type="presOf" srcId="{A0573694-CA2A-4986-B2C0-C86DEE69D9BB}" destId="{4D84110B-AB94-4A6A-819C-E18E6DA618C6}" srcOrd="1" destOrd="0" presId="urn:microsoft.com/office/officeart/2005/8/layout/vProcess5"/>
    <dgm:cxn modelId="{9C960AF8-7501-4286-93EB-D24212D56047}" type="presOf" srcId="{4BD130F9-3B27-4CBE-AF49-2E3A1E0B086E}" destId="{65284648-A8F8-4946-BB39-1CAAB44BB7C5}" srcOrd="0" destOrd="0" presId="urn:microsoft.com/office/officeart/2005/8/layout/vProcess5"/>
    <dgm:cxn modelId="{5DB17DD3-2C2A-4623-814B-3AEA0830C17D}" type="presOf" srcId="{E80F7252-C3AB-43B3-9718-C707C070E093}" destId="{E0C90DE4-C302-4175-A51D-750C3B4D21F6}" srcOrd="1" destOrd="0" presId="urn:microsoft.com/office/officeart/2005/8/layout/vProcess5"/>
    <dgm:cxn modelId="{A818F525-1A0F-4614-96D0-7A51FF6C21CD}" srcId="{F9C426D3-D230-48B1-B09D-829A20EBC9EA}" destId="{AA154D22-1E03-4EFD-8D08-58E9AD05344F}" srcOrd="0" destOrd="0" parTransId="{19EAD771-4687-46C3-9C86-7D1942045185}" sibTransId="{3BFEF512-45D6-4188-98B3-2490070BA6FF}"/>
    <dgm:cxn modelId="{5499D246-6929-4B65-B950-DB9B27FE8FAB}" type="presOf" srcId="{F9C426D3-D230-48B1-B09D-829A20EBC9EA}" destId="{F424CF03-7DC3-4427-8C11-2E0AC1070AE0}" srcOrd="0" destOrd="0" presId="urn:microsoft.com/office/officeart/2005/8/layout/vProcess5"/>
    <dgm:cxn modelId="{B8BE0434-9170-460A-AFC5-6E057FD6CFE1}" srcId="{F9C426D3-D230-48B1-B09D-829A20EBC9EA}" destId="{A0573694-CA2A-4986-B2C0-C86DEE69D9BB}" srcOrd="1" destOrd="0" parTransId="{C6DB0435-6DFB-41AE-8C3B-E03B3A3B31AD}" sibTransId="{0E4B57A1-9A4A-47B9-89E5-1BBE5A58BB0E}"/>
    <dgm:cxn modelId="{C1A95DD6-EAC4-4923-BA43-AD88B3C13659}" type="presOf" srcId="{E80F7252-C3AB-43B3-9718-C707C070E093}" destId="{E36A4870-D581-4B06-B8B0-8A2FB05A1BF1}" srcOrd="0" destOrd="0" presId="urn:microsoft.com/office/officeart/2005/8/layout/vProcess5"/>
    <dgm:cxn modelId="{23EBF4C3-C0C8-499A-B8C1-FBA37EDC2627}" type="presOf" srcId="{0E4B57A1-9A4A-47B9-89E5-1BBE5A58BB0E}" destId="{0130DB7A-2486-4DB4-8050-093BB4E96C75}" srcOrd="0" destOrd="0" presId="urn:microsoft.com/office/officeart/2005/8/layout/vProcess5"/>
    <dgm:cxn modelId="{8A540F0A-08C5-4F7E-813F-71B2645157A5}" type="presOf" srcId="{C6059A8D-FC5D-4582-8674-D010DB0277C3}" destId="{0A8D2DD4-01D2-4E18-BD39-709235957CE6}" srcOrd="0" destOrd="0" presId="urn:microsoft.com/office/officeart/2005/8/layout/vProcess5"/>
    <dgm:cxn modelId="{1D9BB98C-C2AA-47F9-B8A9-3A46B9118D12}" type="presOf" srcId="{3BFEF512-45D6-4188-98B3-2490070BA6FF}" destId="{28D79BF3-91DB-49F8-81D0-0F4BBD688136}" srcOrd="0" destOrd="0" presId="urn:microsoft.com/office/officeart/2005/8/layout/vProcess5"/>
    <dgm:cxn modelId="{03DAA8FC-7568-4ACF-8BCD-0B5417257B5C}" type="presOf" srcId="{C6059A8D-FC5D-4582-8674-D010DB0277C3}" destId="{891ED633-19E3-45A0-BE11-E5DAB0729FA0}" srcOrd="1" destOrd="0" presId="urn:microsoft.com/office/officeart/2005/8/layout/vProcess5"/>
    <dgm:cxn modelId="{50C8870E-B39B-46AE-83CB-A6876D1D597B}" type="presOf" srcId="{A0573694-CA2A-4986-B2C0-C86DEE69D9BB}" destId="{F892A9DE-952C-4DB8-B42B-CE1D0105DA73}" srcOrd="0" destOrd="0" presId="urn:microsoft.com/office/officeart/2005/8/layout/vProcess5"/>
    <dgm:cxn modelId="{D56DFAD3-4E4A-4CDC-AF7C-BFEBDC417231}" type="presOf" srcId="{AA154D22-1E03-4EFD-8D08-58E9AD05344F}" destId="{866753C9-6E22-4C37-897D-62E357BC33E7}" srcOrd="1" destOrd="0" presId="urn:microsoft.com/office/officeart/2005/8/layout/vProcess5"/>
    <dgm:cxn modelId="{92F60B1C-8AAE-4635-AC82-20FA18EA7602}" srcId="{F9C426D3-D230-48B1-B09D-829A20EBC9EA}" destId="{E80F7252-C3AB-43B3-9718-C707C070E093}" srcOrd="3" destOrd="0" parTransId="{BFBDCDA0-20B7-4D24-95C5-CAC4DEC42294}" sibTransId="{110C9B79-CD44-4A4A-BE30-124F58EA0153}"/>
    <dgm:cxn modelId="{F186C847-843B-4AE6-8F16-665A6B8806EE}" srcId="{F9C426D3-D230-48B1-B09D-829A20EBC9EA}" destId="{C6059A8D-FC5D-4582-8674-D010DB0277C3}" srcOrd="2" destOrd="0" parTransId="{24A0347E-CF57-42C6-B5EE-EF45177301AC}" sibTransId="{4BD130F9-3B27-4CBE-AF49-2E3A1E0B086E}"/>
    <dgm:cxn modelId="{59C533B9-4BB0-4BE2-9794-2F9EB38D53EB}" type="presParOf" srcId="{F424CF03-7DC3-4427-8C11-2E0AC1070AE0}" destId="{AA5D6D90-0E09-493B-9208-3B9BD1C90937}" srcOrd="0" destOrd="0" presId="urn:microsoft.com/office/officeart/2005/8/layout/vProcess5"/>
    <dgm:cxn modelId="{7E99F3E5-CF63-45CE-9CE9-937B9428190B}" type="presParOf" srcId="{F424CF03-7DC3-4427-8C11-2E0AC1070AE0}" destId="{C6C08DCC-EE77-4810-B032-8A432AB9CDBD}" srcOrd="1" destOrd="0" presId="urn:microsoft.com/office/officeart/2005/8/layout/vProcess5"/>
    <dgm:cxn modelId="{BF590DCB-BF0B-46CA-B5F0-14D3A157D3AE}" type="presParOf" srcId="{F424CF03-7DC3-4427-8C11-2E0AC1070AE0}" destId="{F892A9DE-952C-4DB8-B42B-CE1D0105DA73}" srcOrd="2" destOrd="0" presId="urn:microsoft.com/office/officeart/2005/8/layout/vProcess5"/>
    <dgm:cxn modelId="{D0404817-74EF-4F21-B604-F2B917F2A755}" type="presParOf" srcId="{F424CF03-7DC3-4427-8C11-2E0AC1070AE0}" destId="{0A8D2DD4-01D2-4E18-BD39-709235957CE6}" srcOrd="3" destOrd="0" presId="urn:microsoft.com/office/officeart/2005/8/layout/vProcess5"/>
    <dgm:cxn modelId="{D8EB3FFE-FE9C-41FC-A2D3-99373BC0C63B}" type="presParOf" srcId="{F424CF03-7DC3-4427-8C11-2E0AC1070AE0}" destId="{E36A4870-D581-4B06-B8B0-8A2FB05A1BF1}" srcOrd="4" destOrd="0" presId="urn:microsoft.com/office/officeart/2005/8/layout/vProcess5"/>
    <dgm:cxn modelId="{35E88F9E-8EF1-43B4-AD4B-EF09EE22A2E4}" type="presParOf" srcId="{F424CF03-7DC3-4427-8C11-2E0AC1070AE0}" destId="{28D79BF3-91DB-49F8-81D0-0F4BBD688136}" srcOrd="5" destOrd="0" presId="urn:microsoft.com/office/officeart/2005/8/layout/vProcess5"/>
    <dgm:cxn modelId="{8CC7EA7D-3F29-4B57-91C0-4DD62D50FA80}" type="presParOf" srcId="{F424CF03-7DC3-4427-8C11-2E0AC1070AE0}" destId="{0130DB7A-2486-4DB4-8050-093BB4E96C75}" srcOrd="6" destOrd="0" presId="urn:microsoft.com/office/officeart/2005/8/layout/vProcess5"/>
    <dgm:cxn modelId="{2B739F9B-5360-4038-96AF-6444EB87CCAE}" type="presParOf" srcId="{F424CF03-7DC3-4427-8C11-2E0AC1070AE0}" destId="{65284648-A8F8-4946-BB39-1CAAB44BB7C5}" srcOrd="7" destOrd="0" presId="urn:microsoft.com/office/officeart/2005/8/layout/vProcess5"/>
    <dgm:cxn modelId="{40C18B8E-852A-41B3-8317-4FE09A886B10}" type="presParOf" srcId="{F424CF03-7DC3-4427-8C11-2E0AC1070AE0}" destId="{866753C9-6E22-4C37-897D-62E357BC33E7}" srcOrd="8" destOrd="0" presId="urn:microsoft.com/office/officeart/2005/8/layout/vProcess5"/>
    <dgm:cxn modelId="{F2F3CB78-75C3-4C43-A5D1-391D57BF634F}" type="presParOf" srcId="{F424CF03-7DC3-4427-8C11-2E0AC1070AE0}" destId="{4D84110B-AB94-4A6A-819C-E18E6DA618C6}" srcOrd="9" destOrd="0" presId="urn:microsoft.com/office/officeart/2005/8/layout/vProcess5"/>
    <dgm:cxn modelId="{8F00A164-24E6-4C21-9E94-91BEC15DA378}" type="presParOf" srcId="{F424CF03-7DC3-4427-8C11-2E0AC1070AE0}" destId="{891ED633-19E3-45A0-BE11-E5DAB0729FA0}" srcOrd="10" destOrd="0" presId="urn:microsoft.com/office/officeart/2005/8/layout/vProcess5"/>
    <dgm:cxn modelId="{5D740467-E291-4BCC-95F8-151377641A93}" type="presParOf" srcId="{F424CF03-7DC3-4427-8C11-2E0AC1070AE0}" destId="{E0C90DE4-C302-4175-A51D-750C3B4D21F6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036F6A2-83B0-4B9D-8039-CC2775538279}" type="doc">
      <dgm:prSet loTypeId="urn:microsoft.com/office/officeart/2005/8/layout/vList4#2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07D2345F-6D47-4ADF-BE2A-3F84B1600EE0}">
      <dgm:prSet phldrT="[Текст]" custT="1"/>
      <dgm:spPr>
        <a:solidFill>
          <a:schemeClr val="bg2">
            <a:lumMod val="75000"/>
          </a:schemeClr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dirty="0" smtClean="0"/>
            <a:t>Медицинские работники не могли сравнить эффективность </a:t>
          </a:r>
          <a:r>
            <a:rPr lang="ru-RU" sz="1400" dirty="0" err="1" smtClean="0"/>
            <a:t>безртутных</a:t>
          </a:r>
          <a:r>
            <a:rPr lang="ru-RU" sz="1400" dirty="0" smtClean="0"/>
            <a:t> термометров в связи с отсутствием опыта их использования для измерения температуры тела пациентов. Ранее электронные </a:t>
          </a:r>
          <a:r>
            <a:rPr lang="ru-RU" sz="1400" dirty="0" err="1" smtClean="0"/>
            <a:t>безртутные</a:t>
          </a:r>
          <a:r>
            <a:rPr lang="ru-RU" sz="1400" dirty="0" smtClean="0"/>
            <a:t> термометры использовались только в одном медицинском центре. Эти термометры были более безопасны в использовании, однако, спустя некоторое время (примерно 8 месяцев), их данные становились неточными.</a:t>
          </a:r>
        </a:p>
        <a:p>
          <a:pPr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dirty="0"/>
        </a:p>
      </dgm:t>
    </dgm:pt>
    <dgm:pt modelId="{3587275B-D75F-4889-AB12-A9D17FBF83D4}" type="parTrans" cxnId="{E60CA0B5-779B-453D-B0DD-0BB094CC8734}">
      <dgm:prSet/>
      <dgm:spPr/>
      <dgm:t>
        <a:bodyPr/>
        <a:lstStyle/>
        <a:p>
          <a:endParaRPr lang="ru-RU"/>
        </a:p>
      </dgm:t>
    </dgm:pt>
    <dgm:pt modelId="{F1F1A9DF-6CBA-43DD-9406-227C3190E253}" type="sibTrans" cxnId="{E60CA0B5-779B-453D-B0DD-0BB094CC8734}">
      <dgm:prSet/>
      <dgm:spPr/>
      <dgm:t>
        <a:bodyPr/>
        <a:lstStyle/>
        <a:p>
          <a:endParaRPr lang="ru-RU"/>
        </a:p>
      </dgm:t>
    </dgm:pt>
    <dgm:pt modelId="{8DA1AD4B-08B9-4589-990E-D54DA51ECEC7}">
      <dgm:prSet phldrT="[Текст]"/>
      <dgm:spPr>
        <a:solidFill>
          <a:schemeClr val="bg2">
            <a:lumMod val="75000"/>
          </a:schemeClr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/>
            <a:t>В исследованных пяти (5) больницах имеются в использовании 1546 ртутьсодержащих термометров. В трех (3) медицинских центрах используется шестьдесят (60) термометров. Персонал одной из больниц сообщил, что каждый год приходится заменять 100-200 ртутьсодержащих термометров из-за их поломок.</a:t>
          </a:r>
        </a:p>
        <a:p>
          <a:pPr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33D6996E-0D7A-4F4A-8EFB-50F6C295E2F4}" type="parTrans" cxnId="{4AB9D7F2-CEE3-4503-921A-065CEFA3A855}">
      <dgm:prSet/>
      <dgm:spPr/>
      <dgm:t>
        <a:bodyPr/>
        <a:lstStyle/>
        <a:p>
          <a:endParaRPr lang="ru-RU"/>
        </a:p>
      </dgm:t>
    </dgm:pt>
    <dgm:pt modelId="{5C80F107-D8F4-42E2-AF1F-86B634C1E9FC}" type="sibTrans" cxnId="{4AB9D7F2-CEE3-4503-921A-065CEFA3A855}">
      <dgm:prSet/>
      <dgm:spPr/>
      <dgm:t>
        <a:bodyPr/>
        <a:lstStyle/>
        <a:p>
          <a:endParaRPr lang="ru-RU"/>
        </a:p>
      </dgm:t>
    </dgm:pt>
    <dgm:pt modelId="{523ABA2A-0C57-4214-BFB2-E0BF62BA3DA7}">
      <dgm:prSet phldrT="[Текст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ru-RU" sz="1800" dirty="0" smtClean="0"/>
            <a:t>Самая большая проблема, связанная с использованием ртутьсодержащих термометров, – </a:t>
          </a:r>
          <a:r>
            <a:rPr lang="ru-RU" sz="1800" b="1" dirty="0" smtClean="0">
              <a:solidFill>
                <a:srgbClr val="C00000"/>
              </a:solidFill>
            </a:rPr>
            <a:t>это утилизация сломанных термометров</a:t>
          </a:r>
          <a:r>
            <a:rPr lang="ru-RU" sz="1800" dirty="0" smtClean="0"/>
            <a:t>, которые часто выбрасываются с медицинскими отходами или даже в обычные мусорные баки.</a:t>
          </a:r>
          <a:endParaRPr lang="ru-RU" sz="1800" dirty="0"/>
        </a:p>
      </dgm:t>
    </dgm:pt>
    <dgm:pt modelId="{0A708185-DF95-4F0C-B470-FA7B2A9CEB5B}" type="parTrans" cxnId="{580AF203-F827-45A2-B798-494B2F467308}">
      <dgm:prSet/>
      <dgm:spPr/>
      <dgm:t>
        <a:bodyPr/>
        <a:lstStyle/>
        <a:p>
          <a:endParaRPr lang="ru-RU"/>
        </a:p>
      </dgm:t>
    </dgm:pt>
    <dgm:pt modelId="{EDAC0F5C-1FD3-41EB-B75F-43FBB8999326}" type="sibTrans" cxnId="{580AF203-F827-45A2-B798-494B2F467308}">
      <dgm:prSet/>
      <dgm:spPr/>
      <dgm:t>
        <a:bodyPr/>
        <a:lstStyle/>
        <a:p>
          <a:endParaRPr lang="ru-RU"/>
        </a:p>
      </dgm:t>
    </dgm:pt>
    <dgm:pt modelId="{98488412-96A0-4AEE-B968-D5D2CF44DCF2}" type="pres">
      <dgm:prSet presAssocID="{5036F6A2-83B0-4B9D-8039-CC2775538279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E02BACB-0759-44BF-BB96-BB9CC0522875}" type="pres">
      <dgm:prSet presAssocID="{07D2345F-6D47-4ADF-BE2A-3F84B1600EE0}" presName="comp" presStyleCnt="0"/>
      <dgm:spPr/>
    </dgm:pt>
    <dgm:pt modelId="{4B88B97C-E92B-482E-B72F-2E0FB95D7954}" type="pres">
      <dgm:prSet presAssocID="{07D2345F-6D47-4ADF-BE2A-3F84B1600EE0}" presName="box" presStyleLbl="node1" presStyleIdx="0" presStyleCnt="3" custLinFactNeighborX="-1563" custLinFactNeighborY="2499"/>
      <dgm:spPr/>
      <dgm:t>
        <a:bodyPr/>
        <a:lstStyle/>
        <a:p>
          <a:endParaRPr lang="ru-RU"/>
        </a:p>
      </dgm:t>
    </dgm:pt>
    <dgm:pt modelId="{267F0001-4BA1-4E78-B20B-D251744FFDE8}" type="pres">
      <dgm:prSet presAssocID="{07D2345F-6D47-4ADF-BE2A-3F84B1600EE0}" presName="img" presStyleLbl="fgImgPlace1" presStyleIdx="0" presStyleCnt="3" custFlipVert="1" custFlipHor="1" custScaleX="92708" custScaleY="108846" custLinFactNeighborX="-8266" custLinFactNeighborY="404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F7B4FB6-E027-41E4-BE51-5259873AF379}" type="pres">
      <dgm:prSet presAssocID="{07D2345F-6D47-4ADF-BE2A-3F84B1600EE0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38D211-2B22-464E-AF1D-09F2B00CD2D0}" type="pres">
      <dgm:prSet presAssocID="{F1F1A9DF-6CBA-43DD-9406-227C3190E253}" presName="spacer" presStyleCnt="0"/>
      <dgm:spPr/>
    </dgm:pt>
    <dgm:pt modelId="{5B18423F-E634-4197-8439-1057B9B363FF}" type="pres">
      <dgm:prSet presAssocID="{8DA1AD4B-08B9-4589-990E-D54DA51ECEC7}" presName="comp" presStyleCnt="0"/>
      <dgm:spPr/>
    </dgm:pt>
    <dgm:pt modelId="{574D2DFA-5B57-4902-B7C5-2FF4637C5F7C}" type="pres">
      <dgm:prSet presAssocID="{8DA1AD4B-08B9-4589-990E-D54DA51ECEC7}" presName="box" presStyleLbl="node1" presStyleIdx="1" presStyleCnt="3"/>
      <dgm:spPr/>
      <dgm:t>
        <a:bodyPr/>
        <a:lstStyle/>
        <a:p>
          <a:endParaRPr lang="ru-RU"/>
        </a:p>
      </dgm:t>
    </dgm:pt>
    <dgm:pt modelId="{4E4EDF3D-DF73-492B-8F34-E7290C1D22EB}" type="pres">
      <dgm:prSet presAssocID="{8DA1AD4B-08B9-4589-990E-D54DA51ECEC7}" presName="img" presStyleLbl="fgImgPlace1" presStyleIdx="1" presStyleCnt="3" custLinFactNeighborX="-4620" custLinFactNeighborY="151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96CA8E9-FABC-4494-AC54-2A6EBA3A6CBA}" type="pres">
      <dgm:prSet presAssocID="{8DA1AD4B-08B9-4589-990E-D54DA51ECEC7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066ACD-58A8-4250-8A74-345A929A1EFD}" type="pres">
      <dgm:prSet presAssocID="{5C80F107-D8F4-42E2-AF1F-86B634C1E9FC}" presName="spacer" presStyleCnt="0"/>
      <dgm:spPr/>
    </dgm:pt>
    <dgm:pt modelId="{535B34A6-A1D1-4B57-B3AB-E395BDBB3D52}" type="pres">
      <dgm:prSet presAssocID="{523ABA2A-0C57-4214-BFB2-E0BF62BA3DA7}" presName="comp" presStyleCnt="0"/>
      <dgm:spPr/>
    </dgm:pt>
    <dgm:pt modelId="{56F659B2-265D-4540-B6C1-BE19AC6A6541}" type="pres">
      <dgm:prSet presAssocID="{523ABA2A-0C57-4214-BFB2-E0BF62BA3DA7}" presName="box" presStyleLbl="node1" presStyleIdx="2" presStyleCnt="3"/>
      <dgm:spPr/>
      <dgm:t>
        <a:bodyPr/>
        <a:lstStyle/>
        <a:p>
          <a:endParaRPr lang="ru-RU"/>
        </a:p>
      </dgm:t>
    </dgm:pt>
    <dgm:pt modelId="{64AE4E97-AC6B-4E4B-8E48-31498A695E5B}" type="pres">
      <dgm:prSet presAssocID="{523ABA2A-0C57-4214-BFB2-E0BF62BA3DA7}" presName="img" presStyleLbl="fgImgPlace1" presStyleIdx="2" presStyleCnt="3" custFlipVert="1" custFlipHor="1" custScaleX="4348" custScaleY="3879" custLinFactY="-100000" custLinFactNeighborX="-13315" custLinFactNeighborY="-108712"/>
      <dgm:spPr/>
    </dgm:pt>
    <dgm:pt modelId="{6D6751DF-ADF9-4156-8A3A-647CED58E3FB}" type="pres">
      <dgm:prSet presAssocID="{523ABA2A-0C57-4214-BFB2-E0BF62BA3DA7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AB9D7F2-CEE3-4503-921A-065CEFA3A855}" srcId="{5036F6A2-83B0-4B9D-8039-CC2775538279}" destId="{8DA1AD4B-08B9-4589-990E-D54DA51ECEC7}" srcOrd="1" destOrd="0" parTransId="{33D6996E-0D7A-4F4A-8EFB-50F6C295E2F4}" sibTransId="{5C80F107-D8F4-42E2-AF1F-86B634C1E9FC}"/>
    <dgm:cxn modelId="{E60CA0B5-779B-453D-B0DD-0BB094CC8734}" srcId="{5036F6A2-83B0-4B9D-8039-CC2775538279}" destId="{07D2345F-6D47-4ADF-BE2A-3F84B1600EE0}" srcOrd="0" destOrd="0" parTransId="{3587275B-D75F-4889-AB12-A9D17FBF83D4}" sibTransId="{F1F1A9DF-6CBA-43DD-9406-227C3190E253}"/>
    <dgm:cxn modelId="{15FDDE7A-ACD3-43B4-B34A-3095FA9A6F8E}" type="presOf" srcId="{8DA1AD4B-08B9-4589-990E-D54DA51ECEC7}" destId="{574D2DFA-5B57-4902-B7C5-2FF4637C5F7C}" srcOrd="0" destOrd="0" presId="urn:microsoft.com/office/officeart/2005/8/layout/vList4#2"/>
    <dgm:cxn modelId="{036D240B-00EF-48F6-8FE9-7CB85B445D97}" type="presOf" srcId="{523ABA2A-0C57-4214-BFB2-E0BF62BA3DA7}" destId="{56F659B2-265D-4540-B6C1-BE19AC6A6541}" srcOrd="0" destOrd="0" presId="urn:microsoft.com/office/officeart/2005/8/layout/vList4#2"/>
    <dgm:cxn modelId="{BD33B32C-332B-43F4-9E33-478F157E714B}" type="presOf" srcId="{5036F6A2-83B0-4B9D-8039-CC2775538279}" destId="{98488412-96A0-4AEE-B968-D5D2CF44DCF2}" srcOrd="0" destOrd="0" presId="urn:microsoft.com/office/officeart/2005/8/layout/vList4#2"/>
    <dgm:cxn modelId="{580AF203-F827-45A2-B798-494B2F467308}" srcId="{5036F6A2-83B0-4B9D-8039-CC2775538279}" destId="{523ABA2A-0C57-4214-BFB2-E0BF62BA3DA7}" srcOrd="2" destOrd="0" parTransId="{0A708185-DF95-4F0C-B470-FA7B2A9CEB5B}" sibTransId="{EDAC0F5C-1FD3-41EB-B75F-43FBB8999326}"/>
    <dgm:cxn modelId="{488597F5-2837-49AE-B08A-180851B950F1}" type="presOf" srcId="{07D2345F-6D47-4ADF-BE2A-3F84B1600EE0}" destId="{4B88B97C-E92B-482E-B72F-2E0FB95D7954}" srcOrd="0" destOrd="0" presId="urn:microsoft.com/office/officeart/2005/8/layout/vList4#2"/>
    <dgm:cxn modelId="{221472EE-999A-4BAA-8974-E0507D54FC6E}" type="presOf" srcId="{523ABA2A-0C57-4214-BFB2-E0BF62BA3DA7}" destId="{6D6751DF-ADF9-4156-8A3A-647CED58E3FB}" srcOrd="1" destOrd="0" presId="urn:microsoft.com/office/officeart/2005/8/layout/vList4#2"/>
    <dgm:cxn modelId="{725EFF5C-DA18-4631-9D60-85A75F2C1372}" type="presOf" srcId="{8DA1AD4B-08B9-4589-990E-D54DA51ECEC7}" destId="{996CA8E9-FABC-4494-AC54-2A6EBA3A6CBA}" srcOrd="1" destOrd="0" presId="urn:microsoft.com/office/officeart/2005/8/layout/vList4#2"/>
    <dgm:cxn modelId="{CC17B32D-3B29-4A68-9682-5E00A69D0DD4}" type="presOf" srcId="{07D2345F-6D47-4ADF-BE2A-3F84B1600EE0}" destId="{DF7B4FB6-E027-41E4-BE51-5259873AF379}" srcOrd="1" destOrd="0" presId="urn:microsoft.com/office/officeart/2005/8/layout/vList4#2"/>
    <dgm:cxn modelId="{811EA41D-9F5C-49FB-A441-8723A477F762}" type="presParOf" srcId="{98488412-96A0-4AEE-B968-D5D2CF44DCF2}" destId="{7E02BACB-0759-44BF-BB96-BB9CC0522875}" srcOrd="0" destOrd="0" presId="urn:microsoft.com/office/officeart/2005/8/layout/vList4#2"/>
    <dgm:cxn modelId="{495E834D-6603-4EC9-B562-3C2814EA5E51}" type="presParOf" srcId="{7E02BACB-0759-44BF-BB96-BB9CC0522875}" destId="{4B88B97C-E92B-482E-B72F-2E0FB95D7954}" srcOrd="0" destOrd="0" presId="urn:microsoft.com/office/officeart/2005/8/layout/vList4#2"/>
    <dgm:cxn modelId="{4CD8ECC4-9B5B-4711-8753-9BC691702DEA}" type="presParOf" srcId="{7E02BACB-0759-44BF-BB96-BB9CC0522875}" destId="{267F0001-4BA1-4E78-B20B-D251744FFDE8}" srcOrd="1" destOrd="0" presId="urn:microsoft.com/office/officeart/2005/8/layout/vList4#2"/>
    <dgm:cxn modelId="{805F6973-E1C8-4488-B038-963A7D7F66E8}" type="presParOf" srcId="{7E02BACB-0759-44BF-BB96-BB9CC0522875}" destId="{DF7B4FB6-E027-41E4-BE51-5259873AF379}" srcOrd="2" destOrd="0" presId="urn:microsoft.com/office/officeart/2005/8/layout/vList4#2"/>
    <dgm:cxn modelId="{F0D08ACA-3FE9-4559-91BA-AF142D33FA21}" type="presParOf" srcId="{98488412-96A0-4AEE-B968-D5D2CF44DCF2}" destId="{1C38D211-2B22-464E-AF1D-09F2B00CD2D0}" srcOrd="1" destOrd="0" presId="urn:microsoft.com/office/officeart/2005/8/layout/vList4#2"/>
    <dgm:cxn modelId="{261BF1AC-6D33-4952-8429-D3AF33286D13}" type="presParOf" srcId="{98488412-96A0-4AEE-B968-D5D2CF44DCF2}" destId="{5B18423F-E634-4197-8439-1057B9B363FF}" srcOrd="2" destOrd="0" presId="urn:microsoft.com/office/officeart/2005/8/layout/vList4#2"/>
    <dgm:cxn modelId="{923956FE-9F0D-4DBC-A9DD-FBA16BA18AF2}" type="presParOf" srcId="{5B18423F-E634-4197-8439-1057B9B363FF}" destId="{574D2DFA-5B57-4902-B7C5-2FF4637C5F7C}" srcOrd="0" destOrd="0" presId="urn:microsoft.com/office/officeart/2005/8/layout/vList4#2"/>
    <dgm:cxn modelId="{F5B1A3F9-9B9A-4144-A300-C4C165548CAF}" type="presParOf" srcId="{5B18423F-E634-4197-8439-1057B9B363FF}" destId="{4E4EDF3D-DF73-492B-8F34-E7290C1D22EB}" srcOrd="1" destOrd="0" presId="urn:microsoft.com/office/officeart/2005/8/layout/vList4#2"/>
    <dgm:cxn modelId="{23AC0FF7-864B-40FC-BEE9-80BC2647DBBA}" type="presParOf" srcId="{5B18423F-E634-4197-8439-1057B9B363FF}" destId="{996CA8E9-FABC-4494-AC54-2A6EBA3A6CBA}" srcOrd="2" destOrd="0" presId="urn:microsoft.com/office/officeart/2005/8/layout/vList4#2"/>
    <dgm:cxn modelId="{A19F472B-5E6D-4FDD-9CBD-CEE36DE06D68}" type="presParOf" srcId="{98488412-96A0-4AEE-B968-D5D2CF44DCF2}" destId="{48066ACD-58A8-4250-8A74-345A929A1EFD}" srcOrd="3" destOrd="0" presId="urn:microsoft.com/office/officeart/2005/8/layout/vList4#2"/>
    <dgm:cxn modelId="{3E9D688A-9C0E-4817-8364-E3A4092EF80B}" type="presParOf" srcId="{98488412-96A0-4AEE-B968-D5D2CF44DCF2}" destId="{535B34A6-A1D1-4B57-B3AB-E395BDBB3D52}" srcOrd="4" destOrd="0" presId="urn:microsoft.com/office/officeart/2005/8/layout/vList4#2"/>
    <dgm:cxn modelId="{F6956A5D-B08A-4AB0-96F7-917E8928AB4B}" type="presParOf" srcId="{535B34A6-A1D1-4B57-B3AB-E395BDBB3D52}" destId="{56F659B2-265D-4540-B6C1-BE19AC6A6541}" srcOrd="0" destOrd="0" presId="urn:microsoft.com/office/officeart/2005/8/layout/vList4#2"/>
    <dgm:cxn modelId="{28F7EF65-F2E6-4964-98C4-B5F20992E789}" type="presParOf" srcId="{535B34A6-A1D1-4B57-B3AB-E395BDBB3D52}" destId="{64AE4E97-AC6B-4E4B-8E48-31498A695E5B}" srcOrd="1" destOrd="0" presId="urn:microsoft.com/office/officeart/2005/8/layout/vList4#2"/>
    <dgm:cxn modelId="{900CB10E-BC07-4AE7-916B-5B90A384743A}" type="presParOf" srcId="{535B34A6-A1D1-4B57-B3AB-E395BDBB3D52}" destId="{6D6751DF-ADF9-4156-8A3A-647CED58E3FB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4B832D3-5350-4205-84D0-DE1F4F83D3B7}" type="doc">
      <dgm:prSet loTypeId="urn:microsoft.com/office/officeart/2005/8/layout/vProcess5" loCatId="process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701DA3BB-1E0E-4AD7-AD8D-B4B1BD3159D6}">
      <dgm:prSet phldrT="[Текст]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ru-RU" dirty="0" smtClean="0"/>
            <a:t>Исследование проводилось в пяти (5) больницах и пяти (5) медицинских центрах  Бишкека и </a:t>
          </a:r>
          <a:r>
            <a:rPr lang="ru-RU" dirty="0" err="1" smtClean="0"/>
            <a:t>Иссык-Аты</a:t>
          </a:r>
          <a:r>
            <a:rPr lang="ru-RU" dirty="0" smtClean="0"/>
            <a:t>.</a:t>
          </a:r>
          <a:endParaRPr lang="ru-RU" dirty="0"/>
        </a:p>
      </dgm:t>
    </dgm:pt>
    <dgm:pt modelId="{E8C23232-1A65-431F-99C6-5CE2095F6560}" type="parTrans" cxnId="{6A8E0E9A-B48C-4F8A-BE76-66E2FF50855D}">
      <dgm:prSet/>
      <dgm:spPr/>
      <dgm:t>
        <a:bodyPr/>
        <a:lstStyle/>
        <a:p>
          <a:endParaRPr lang="ru-RU"/>
        </a:p>
      </dgm:t>
    </dgm:pt>
    <dgm:pt modelId="{85A1DFEA-574E-4064-9BED-1C8B9D187823}" type="sibTrans" cxnId="{6A8E0E9A-B48C-4F8A-BE76-66E2FF50855D}">
      <dgm:prSet/>
      <dgm:spPr/>
      <dgm:t>
        <a:bodyPr/>
        <a:lstStyle/>
        <a:p>
          <a:endParaRPr lang="ru-RU"/>
        </a:p>
      </dgm:t>
    </dgm:pt>
    <dgm:pt modelId="{D6B2B5ED-6101-4504-92EF-1736C8782E39}">
      <dgm:prSet phldrT="[Текст]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ru-RU" dirty="0" smtClean="0"/>
            <a:t>Все (100%) больницы и медицинские центры (n=10) использовали только </a:t>
          </a:r>
          <a:r>
            <a:rPr lang="ru-RU" dirty="0" err="1" smtClean="0"/>
            <a:t>безртутные</a:t>
          </a:r>
          <a:r>
            <a:rPr lang="ru-RU" dirty="0" smtClean="0"/>
            <a:t> приборы уже в течение последних 10 лет согласно данным исследователя.</a:t>
          </a:r>
          <a:endParaRPr lang="ru-RU" dirty="0"/>
        </a:p>
      </dgm:t>
    </dgm:pt>
    <dgm:pt modelId="{83DDFFCF-7C5F-4C94-89C9-0C0419630BE2}" type="parTrans" cxnId="{DBB6E1A3-B9FB-47CF-B18B-FA3943A3A034}">
      <dgm:prSet/>
      <dgm:spPr/>
      <dgm:t>
        <a:bodyPr/>
        <a:lstStyle/>
        <a:p>
          <a:endParaRPr lang="ru-RU"/>
        </a:p>
      </dgm:t>
    </dgm:pt>
    <dgm:pt modelId="{DE58E99E-58D3-497B-9582-99F2E89A11A3}" type="sibTrans" cxnId="{DBB6E1A3-B9FB-47CF-B18B-FA3943A3A034}">
      <dgm:prSet/>
      <dgm:spPr/>
      <dgm:t>
        <a:bodyPr/>
        <a:lstStyle/>
        <a:p>
          <a:endParaRPr lang="ru-RU"/>
        </a:p>
      </dgm:t>
    </dgm:pt>
    <dgm:pt modelId="{C56B20CC-D085-4F4A-8165-38FCF0293B7B}">
      <dgm:prSet phldrT="[Текст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ru-RU" sz="2000" dirty="0" smtClean="0"/>
            <a:t>В исследованных больницах использовались шестьдесят (60) медицинских приборов без содержания ртути, а в четырех (4) медицинских центрах использовались 193 </a:t>
          </a:r>
          <a:r>
            <a:rPr lang="ru-RU" sz="2000" dirty="0" err="1" smtClean="0"/>
            <a:t>безртутных</a:t>
          </a:r>
          <a:r>
            <a:rPr lang="ru-RU" sz="2000" dirty="0" smtClean="0"/>
            <a:t> прибора.</a:t>
          </a:r>
          <a:endParaRPr lang="ru-RU" sz="2000" dirty="0"/>
        </a:p>
      </dgm:t>
    </dgm:pt>
    <dgm:pt modelId="{D3B263C2-AF54-4F21-9936-9664A1F54632}" type="parTrans" cxnId="{D206EE51-4259-4C23-BF04-66F38A723CED}">
      <dgm:prSet/>
      <dgm:spPr/>
      <dgm:t>
        <a:bodyPr/>
        <a:lstStyle/>
        <a:p>
          <a:endParaRPr lang="ru-RU"/>
        </a:p>
      </dgm:t>
    </dgm:pt>
    <dgm:pt modelId="{38D1DD1C-47D7-4A8E-B8DB-CB86A85C0530}" type="sibTrans" cxnId="{D206EE51-4259-4C23-BF04-66F38A723CED}">
      <dgm:prSet/>
      <dgm:spPr/>
      <dgm:t>
        <a:bodyPr/>
        <a:lstStyle/>
        <a:p>
          <a:endParaRPr lang="ru-RU"/>
        </a:p>
      </dgm:t>
    </dgm:pt>
    <dgm:pt modelId="{DD474744-0DD4-4556-9212-F10989F283D1}" type="pres">
      <dgm:prSet presAssocID="{64B832D3-5350-4205-84D0-DE1F4F83D3B7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EC61F4D-6232-42D8-8E47-88F1F7A04062}" type="pres">
      <dgm:prSet presAssocID="{64B832D3-5350-4205-84D0-DE1F4F83D3B7}" presName="dummyMaxCanvas" presStyleCnt="0">
        <dgm:presLayoutVars/>
      </dgm:prSet>
      <dgm:spPr/>
    </dgm:pt>
    <dgm:pt modelId="{EAA37C44-764F-4C94-8EF4-ACD59ED4B000}" type="pres">
      <dgm:prSet presAssocID="{64B832D3-5350-4205-84D0-DE1F4F83D3B7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D2BBD5-6F73-4C5F-B609-0279DD98A842}" type="pres">
      <dgm:prSet presAssocID="{64B832D3-5350-4205-84D0-DE1F4F83D3B7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AC447F-FA40-4604-A0E2-7584F061806C}" type="pres">
      <dgm:prSet presAssocID="{64B832D3-5350-4205-84D0-DE1F4F83D3B7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7554AD-7B40-4F69-9AF3-74D7353C3ED9}" type="pres">
      <dgm:prSet presAssocID="{64B832D3-5350-4205-84D0-DE1F4F83D3B7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594C58-ECA2-4155-BB9C-50EFC3A95B98}" type="pres">
      <dgm:prSet presAssocID="{64B832D3-5350-4205-84D0-DE1F4F83D3B7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F2A975-1FEC-4215-8173-5030DFED4A8B}" type="pres">
      <dgm:prSet presAssocID="{64B832D3-5350-4205-84D0-DE1F4F83D3B7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CE4074-72E4-4267-A329-67054770375B}" type="pres">
      <dgm:prSet presAssocID="{64B832D3-5350-4205-84D0-DE1F4F83D3B7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AD31FE-FB57-47CE-9B1C-A2EF831BDBA0}" type="pres">
      <dgm:prSet presAssocID="{64B832D3-5350-4205-84D0-DE1F4F83D3B7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1F2D5EA-BC0F-4F9A-A131-CFC1A63E13B3}" type="presOf" srcId="{D6B2B5ED-6101-4504-92EF-1736C8782E39}" destId="{9ECE4074-72E4-4267-A329-67054770375B}" srcOrd="1" destOrd="0" presId="urn:microsoft.com/office/officeart/2005/8/layout/vProcess5"/>
    <dgm:cxn modelId="{D08A5E39-AE2E-4BCE-821B-1192F77DFB2B}" type="presOf" srcId="{64B832D3-5350-4205-84D0-DE1F4F83D3B7}" destId="{DD474744-0DD4-4556-9212-F10989F283D1}" srcOrd="0" destOrd="0" presId="urn:microsoft.com/office/officeart/2005/8/layout/vProcess5"/>
    <dgm:cxn modelId="{2AC83FB8-192C-4CEF-850B-0D1F51222A9C}" type="presOf" srcId="{701DA3BB-1E0E-4AD7-AD8D-B4B1BD3159D6}" destId="{42F2A975-1FEC-4215-8173-5030DFED4A8B}" srcOrd="1" destOrd="0" presId="urn:microsoft.com/office/officeart/2005/8/layout/vProcess5"/>
    <dgm:cxn modelId="{BB470673-44AC-4880-8B03-C08D8D72E510}" type="presOf" srcId="{C56B20CC-D085-4F4A-8165-38FCF0293B7B}" destId="{59AD31FE-FB57-47CE-9B1C-A2EF831BDBA0}" srcOrd="1" destOrd="0" presId="urn:microsoft.com/office/officeart/2005/8/layout/vProcess5"/>
    <dgm:cxn modelId="{3F768508-BABE-4DDF-BC1F-633D72F138B8}" type="presOf" srcId="{C56B20CC-D085-4F4A-8165-38FCF0293B7B}" destId="{3DAC447F-FA40-4604-A0E2-7584F061806C}" srcOrd="0" destOrd="0" presId="urn:microsoft.com/office/officeart/2005/8/layout/vProcess5"/>
    <dgm:cxn modelId="{D206EE51-4259-4C23-BF04-66F38A723CED}" srcId="{64B832D3-5350-4205-84D0-DE1F4F83D3B7}" destId="{C56B20CC-D085-4F4A-8165-38FCF0293B7B}" srcOrd="2" destOrd="0" parTransId="{D3B263C2-AF54-4F21-9936-9664A1F54632}" sibTransId="{38D1DD1C-47D7-4A8E-B8DB-CB86A85C0530}"/>
    <dgm:cxn modelId="{6EE23D9E-99DF-4A89-A167-46B2D6680C37}" type="presOf" srcId="{D6B2B5ED-6101-4504-92EF-1736C8782E39}" destId="{93D2BBD5-6F73-4C5F-B609-0279DD98A842}" srcOrd="0" destOrd="0" presId="urn:microsoft.com/office/officeart/2005/8/layout/vProcess5"/>
    <dgm:cxn modelId="{6A8E0E9A-B48C-4F8A-BE76-66E2FF50855D}" srcId="{64B832D3-5350-4205-84D0-DE1F4F83D3B7}" destId="{701DA3BB-1E0E-4AD7-AD8D-B4B1BD3159D6}" srcOrd="0" destOrd="0" parTransId="{E8C23232-1A65-431F-99C6-5CE2095F6560}" sibTransId="{85A1DFEA-574E-4064-9BED-1C8B9D187823}"/>
    <dgm:cxn modelId="{253ACF6D-E07A-4856-B59D-B85EC20788B5}" type="presOf" srcId="{85A1DFEA-574E-4064-9BED-1C8B9D187823}" destId="{A57554AD-7B40-4F69-9AF3-74D7353C3ED9}" srcOrd="0" destOrd="0" presId="urn:microsoft.com/office/officeart/2005/8/layout/vProcess5"/>
    <dgm:cxn modelId="{2FA5417D-2FED-4E4A-95FA-4DFBBA33AE5F}" type="presOf" srcId="{DE58E99E-58D3-497B-9582-99F2E89A11A3}" destId="{E0594C58-ECA2-4155-BB9C-50EFC3A95B98}" srcOrd="0" destOrd="0" presId="urn:microsoft.com/office/officeart/2005/8/layout/vProcess5"/>
    <dgm:cxn modelId="{DBB6E1A3-B9FB-47CF-B18B-FA3943A3A034}" srcId="{64B832D3-5350-4205-84D0-DE1F4F83D3B7}" destId="{D6B2B5ED-6101-4504-92EF-1736C8782E39}" srcOrd="1" destOrd="0" parTransId="{83DDFFCF-7C5F-4C94-89C9-0C0419630BE2}" sibTransId="{DE58E99E-58D3-497B-9582-99F2E89A11A3}"/>
    <dgm:cxn modelId="{2D57D7D3-E666-47B3-A7B6-FAB423390E66}" type="presOf" srcId="{701DA3BB-1E0E-4AD7-AD8D-B4B1BD3159D6}" destId="{EAA37C44-764F-4C94-8EF4-ACD59ED4B000}" srcOrd="0" destOrd="0" presId="urn:microsoft.com/office/officeart/2005/8/layout/vProcess5"/>
    <dgm:cxn modelId="{57B64DD2-8D55-433A-90E1-BC4026920F34}" type="presParOf" srcId="{DD474744-0DD4-4556-9212-F10989F283D1}" destId="{8EC61F4D-6232-42D8-8E47-88F1F7A04062}" srcOrd="0" destOrd="0" presId="urn:microsoft.com/office/officeart/2005/8/layout/vProcess5"/>
    <dgm:cxn modelId="{00C8AD53-1784-4935-ABDA-4862FED763FC}" type="presParOf" srcId="{DD474744-0DD4-4556-9212-F10989F283D1}" destId="{EAA37C44-764F-4C94-8EF4-ACD59ED4B000}" srcOrd="1" destOrd="0" presId="urn:microsoft.com/office/officeart/2005/8/layout/vProcess5"/>
    <dgm:cxn modelId="{8F901E07-06A0-4D19-BADE-4A88CB342C6E}" type="presParOf" srcId="{DD474744-0DD4-4556-9212-F10989F283D1}" destId="{93D2BBD5-6F73-4C5F-B609-0279DD98A842}" srcOrd="2" destOrd="0" presId="urn:microsoft.com/office/officeart/2005/8/layout/vProcess5"/>
    <dgm:cxn modelId="{486CF79F-388F-4A45-874A-9F47FEA9390F}" type="presParOf" srcId="{DD474744-0DD4-4556-9212-F10989F283D1}" destId="{3DAC447F-FA40-4604-A0E2-7584F061806C}" srcOrd="3" destOrd="0" presId="urn:microsoft.com/office/officeart/2005/8/layout/vProcess5"/>
    <dgm:cxn modelId="{D38E2FF3-FD8C-4446-BBA9-574E7058E20D}" type="presParOf" srcId="{DD474744-0DD4-4556-9212-F10989F283D1}" destId="{A57554AD-7B40-4F69-9AF3-74D7353C3ED9}" srcOrd="4" destOrd="0" presId="urn:microsoft.com/office/officeart/2005/8/layout/vProcess5"/>
    <dgm:cxn modelId="{B472F96C-976C-46CF-8B9C-B76694CE6552}" type="presParOf" srcId="{DD474744-0DD4-4556-9212-F10989F283D1}" destId="{E0594C58-ECA2-4155-BB9C-50EFC3A95B98}" srcOrd="5" destOrd="0" presId="urn:microsoft.com/office/officeart/2005/8/layout/vProcess5"/>
    <dgm:cxn modelId="{6EA0A46C-8675-4B91-98C5-396706D858DE}" type="presParOf" srcId="{DD474744-0DD4-4556-9212-F10989F283D1}" destId="{42F2A975-1FEC-4215-8173-5030DFED4A8B}" srcOrd="6" destOrd="0" presId="urn:microsoft.com/office/officeart/2005/8/layout/vProcess5"/>
    <dgm:cxn modelId="{57A208AE-F61B-421B-8502-7C553B100CD9}" type="presParOf" srcId="{DD474744-0DD4-4556-9212-F10989F283D1}" destId="{9ECE4074-72E4-4267-A329-67054770375B}" srcOrd="7" destOrd="0" presId="urn:microsoft.com/office/officeart/2005/8/layout/vProcess5"/>
    <dgm:cxn modelId="{392EEA26-BD1B-40FC-8B45-640AFDE37A33}" type="presParOf" srcId="{DD474744-0DD4-4556-9212-F10989F283D1}" destId="{59AD31FE-FB57-47CE-9B1C-A2EF831BDBA0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1054D7E-A9D2-48CA-835F-5FEE1EDE346C}" type="doc">
      <dgm:prSet loTypeId="urn:microsoft.com/office/officeart/2005/8/layout/vProcess5" loCatId="process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D392C505-1825-4AD2-86A1-AC89AEE3D7EB}">
      <dgm:prSet phldrT="[Текст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ru-RU" sz="1600" dirty="0" err="1" smtClean="0"/>
            <a:t>Безртутные</a:t>
          </a:r>
          <a:r>
            <a:rPr lang="ru-RU" sz="1600" dirty="0" smtClean="0"/>
            <a:t> приборы для измерения давления имеются в наличии и доступны по цене, однако их выбор не велик. Стоимость механического прибора для измерения давления в зависимости от производителя варьировалась от 338 до 653 сом (в комплекте с фонендоскопом – 1100 сом), электронный прибор стоил от 1500 до 6000 сом. </a:t>
          </a:r>
          <a:endParaRPr lang="ru-RU" sz="1600" dirty="0"/>
        </a:p>
      </dgm:t>
    </dgm:pt>
    <dgm:pt modelId="{76DC43F6-A566-41CA-B9C3-52E81F69E62E}" type="parTrans" cxnId="{EF3BBE36-FBF1-49F7-B287-7C78AB6AE048}">
      <dgm:prSet/>
      <dgm:spPr/>
      <dgm:t>
        <a:bodyPr/>
        <a:lstStyle/>
        <a:p>
          <a:endParaRPr lang="ru-RU"/>
        </a:p>
      </dgm:t>
    </dgm:pt>
    <dgm:pt modelId="{9B0CD58D-0898-4097-82A1-E330E8824C14}" type="sibTrans" cxnId="{EF3BBE36-FBF1-49F7-B287-7C78AB6AE048}">
      <dgm:prSet/>
      <dgm:spPr/>
      <dgm:t>
        <a:bodyPr/>
        <a:lstStyle/>
        <a:p>
          <a:endParaRPr lang="ru-RU"/>
        </a:p>
      </dgm:t>
    </dgm:pt>
    <dgm:pt modelId="{B86A720C-297D-4FD9-B734-4453F0D73FD1}">
      <dgm:prSet phldrT="[Текст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ru-RU" sz="1800" dirty="0" smtClean="0"/>
            <a:t>Медицинский персонал не испытывал никаких трудностей при использовании приборов различных видов (механические и электронные), по их мнению они легки в использовании и безопасны для пациентов и персонала. </a:t>
          </a:r>
          <a:endParaRPr lang="ru-RU" sz="1800" dirty="0"/>
        </a:p>
      </dgm:t>
    </dgm:pt>
    <dgm:pt modelId="{8F673F8A-4F5E-4B2B-826A-36134487C03D}" type="parTrans" cxnId="{8C9F747F-1D76-4824-985D-5F82B6A8FE2B}">
      <dgm:prSet/>
      <dgm:spPr/>
      <dgm:t>
        <a:bodyPr/>
        <a:lstStyle/>
        <a:p>
          <a:endParaRPr lang="ru-RU"/>
        </a:p>
      </dgm:t>
    </dgm:pt>
    <dgm:pt modelId="{4799BAB7-A729-4D55-8B03-919663788115}" type="sibTrans" cxnId="{8C9F747F-1D76-4824-985D-5F82B6A8FE2B}">
      <dgm:prSet/>
      <dgm:spPr/>
      <dgm:t>
        <a:bodyPr/>
        <a:lstStyle/>
        <a:p>
          <a:endParaRPr lang="ru-RU"/>
        </a:p>
      </dgm:t>
    </dgm:pt>
    <dgm:pt modelId="{A6FDB04A-B1C8-4F3B-85D1-4DB199F48115}">
      <dgm:prSet phldrT="[Текст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ru-RU" sz="1800" dirty="0" smtClean="0"/>
            <a:t>Механические приборы для измерения давления с пластиковым корпусом легко повреждаются и не могут быть отремонтированы. Согласно респондентам, примерный срок службы таких приборов варьируется от 6 месяцев до 2,5 лет.</a:t>
          </a:r>
          <a:endParaRPr lang="ru-RU" sz="1800" dirty="0"/>
        </a:p>
      </dgm:t>
    </dgm:pt>
    <dgm:pt modelId="{AC212491-BBC3-4741-817C-7A311DC5CC0F}" type="parTrans" cxnId="{34C2BA19-07B4-4451-B1F0-DE6BE8C6B13F}">
      <dgm:prSet/>
      <dgm:spPr/>
      <dgm:t>
        <a:bodyPr/>
        <a:lstStyle/>
        <a:p>
          <a:endParaRPr lang="ru-RU"/>
        </a:p>
      </dgm:t>
    </dgm:pt>
    <dgm:pt modelId="{B7542FC2-B963-4BDB-854A-81F6FD91D553}" type="sibTrans" cxnId="{34C2BA19-07B4-4451-B1F0-DE6BE8C6B13F}">
      <dgm:prSet/>
      <dgm:spPr/>
      <dgm:t>
        <a:bodyPr/>
        <a:lstStyle/>
        <a:p>
          <a:endParaRPr lang="ru-RU"/>
        </a:p>
      </dgm:t>
    </dgm:pt>
    <dgm:pt modelId="{7EEC70AF-5318-464C-87F7-DFB20275FE15}" type="pres">
      <dgm:prSet presAssocID="{71054D7E-A9D2-48CA-835F-5FEE1EDE346C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1565182-083C-4BFF-BB96-F904ABCBAAF1}" type="pres">
      <dgm:prSet presAssocID="{71054D7E-A9D2-48CA-835F-5FEE1EDE346C}" presName="dummyMaxCanvas" presStyleCnt="0">
        <dgm:presLayoutVars/>
      </dgm:prSet>
      <dgm:spPr/>
    </dgm:pt>
    <dgm:pt modelId="{BD0C3796-2A7E-4090-A67F-5C270B2157FA}" type="pres">
      <dgm:prSet presAssocID="{71054D7E-A9D2-48CA-835F-5FEE1EDE346C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78A84A-7D5D-44ED-98E4-FF1613AE12D9}" type="pres">
      <dgm:prSet presAssocID="{71054D7E-A9D2-48CA-835F-5FEE1EDE346C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292720-6EA4-4EC8-B39F-7518010182EB}" type="pres">
      <dgm:prSet presAssocID="{71054D7E-A9D2-48CA-835F-5FEE1EDE346C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951817-C4EB-491F-8242-74C2BD7A2CA6}" type="pres">
      <dgm:prSet presAssocID="{71054D7E-A9D2-48CA-835F-5FEE1EDE346C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2775CB-ADF0-4B72-80CB-D7B1183FF6C3}" type="pres">
      <dgm:prSet presAssocID="{71054D7E-A9D2-48CA-835F-5FEE1EDE346C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EE3ABC-5578-4F8B-A859-EE5236EC13B8}" type="pres">
      <dgm:prSet presAssocID="{71054D7E-A9D2-48CA-835F-5FEE1EDE346C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03569C-7092-45B5-BBC7-9E9EA7B4FA3D}" type="pres">
      <dgm:prSet presAssocID="{71054D7E-A9D2-48CA-835F-5FEE1EDE346C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C4F077-32E1-4C8A-B996-A14D51E3317A}" type="pres">
      <dgm:prSet presAssocID="{71054D7E-A9D2-48CA-835F-5FEE1EDE346C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1841DEB-EF3F-41BD-BA73-450BCED88C93}" type="presOf" srcId="{B86A720C-297D-4FD9-B734-4453F0D73FD1}" destId="{AC78A84A-7D5D-44ED-98E4-FF1613AE12D9}" srcOrd="0" destOrd="0" presId="urn:microsoft.com/office/officeart/2005/8/layout/vProcess5"/>
    <dgm:cxn modelId="{274A390B-91F4-4E0F-BEED-51E16BF6D82C}" type="presOf" srcId="{A6FDB04A-B1C8-4F3B-85D1-4DB199F48115}" destId="{C9C4F077-32E1-4C8A-B996-A14D51E3317A}" srcOrd="1" destOrd="0" presId="urn:microsoft.com/office/officeart/2005/8/layout/vProcess5"/>
    <dgm:cxn modelId="{8C9F747F-1D76-4824-985D-5F82B6A8FE2B}" srcId="{71054D7E-A9D2-48CA-835F-5FEE1EDE346C}" destId="{B86A720C-297D-4FD9-B734-4453F0D73FD1}" srcOrd="1" destOrd="0" parTransId="{8F673F8A-4F5E-4B2B-826A-36134487C03D}" sibTransId="{4799BAB7-A729-4D55-8B03-919663788115}"/>
    <dgm:cxn modelId="{34C2BA19-07B4-4451-B1F0-DE6BE8C6B13F}" srcId="{71054D7E-A9D2-48CA-835F-5FEE1EDE346C}" destId="{A6FDB04A-B1C8-4F3B-85D1-4DB199F48115}" srcOrd="2" destOrd="0" parTransId="{AC212491-BBC3-4741-817C-7A311DC5CC0F}" sibTransId="{B7542FC2-B963-4BDB-854A-81F6FD91D553}"/>
    <dgm:cxn modelId="{AD708511-6C9B-4096-A918-3EFB3970D943}" type="presOf" srcId="{4799BAB7-A729-4D55-8B03-919663788115}" destId="{7A2775CB-ADF0-4B72-80CB-D7B1183FF6C3}" srcOrd="0" destOrd="0" presId="urn:microsoft.com/office/officeart/2005/8/layout/vProcess5"/>
    <dgm:cxn modelId="{EF3BBE36-FBF1-49F7-B287-7C78AB6AE048}" srcId="{71054D7E-A9D2-48CA-835F-5FEE1EDE346C}" destId="{D392C505-1825-4AD2-86A1-AC89AEE3D7EB}" srcOrd="0" destOrd="0" parTransId="{76DC43F6-A566-41CA-B9C3-52E81F69E62E}" sibTransId="{9B0CD58D-0898-4097-82A1-E330E8824C14}"/>
    <dgm:cxn modelId="{1BA22080-DF76-482C-B640-367186E8ABC3}" type="presOf" srcId="{9B0CD58D-0898-4097-82A1-E330E8824C14}" destId="{CE951817-C4EB-491F-8242-74C2BD7A2CA6}" srcOrd="0" destOrd="0" presId="urn:microsoft.com/office/officeart/2005/8/layout/vProcess5"/>
    <dgm:cxn modelId="{0764F960-4499-4721-B792-43581CE978DA}" type="presOf" srcId="{B86A720C-297D-4FD9-B734-4453F0D73FD1}" destId="{5703569C-7092-45B5-BBC7-9E9EA7B4FA3D}" srcOrd="1" destOrd="0" presId="urn:microsoft.com/office/officeart/2005/8/layout/vProcess5"/>
    <dgm:cxn modelId="{B6DF9420-0B80-4807-BAEC-1DA6A0147F46}" type="presOf" srcId="{71054D7E-A9D2-48CA-835F-5FEE1EDE346C}" destId="{7EEC70AF-5318-464C-87F7-DFB20275FE15}" srcOrd="0" destOrd="0" presId="urn:microsoft.com/office/officeart/2005/8/layout/vProcess5"/>
    <dgm:cxn modelId="{026F3CF1-0D03-48DD-B720-9EB3D4B33085}" type="presOf" srcId="{D392C505-1825-4AD2-86A1-AC89AEE3D7EB}" destId="{BD0C3796-2A7E-4090-A67F-5C270B2157FA}" srcOrd="0" destOrd="0" presId="urn:microsoft.com/office/officeart/2005/8/layout/vProcess5"/>
    <dgm:cxn modelId="{D28A229E-9EFF-4CAE-9DDA-E7A45351B5DB}" type="presOf" srcId="{D392C505-1825-4AD2-86A1-AC89AEE3D7EB}" destId="{83EE3ABC-5578-4F8B-A859-EE5236EC13B8}" srcOrd="1" destOrd="0" presId="urn:microsoft.com/office/officeart/2005/8/layout/vProcess5"/>
    <dgm:cxn modelId="{A95A5628-191F-4287-8BDC-E6DC497F7104}" type="presOf" srcId="{A6FDB04A-B1C8-4F3B-85D1-4DB199F48115}" destId="{2A292720-6EA4-4EC8-B39F-7518010182EB}" srcOrd="0" destOrd="0" presId="urn:microsoft.com/office/officeart/2005/8/layout/vProcess5"/>
    <dgm:cxn modelId="{7972D844-8D7B-4A57-B3D9-52071220011E}" type="presParOf" srcId="{7EEC70AF-5318-464C-87F7-DFB20275FE15}" destId="{F1565182-083C-4BFF-BB96-F904ABCBAAF1}" srcOrd="0" destOrd="0" presId="urn:microsoft.com/office/officeart/2005/8/layout/vProcess5"/>
    <dgm:cxn modelId="{87554576-27B4-45CA-838D-E4E3C29A1E5C}" type="presParOf" srcId="{7EEC70AF-5318-464C-87F7-DFB20275FE15}" destId="{BD0C3796-2A7E-4090-A67F-5C270B2157FA}" srcOrd="1" destOrd="0" presId="urn:microsoft.com/office/officeart/2005/8/layout/vProcess5"/>
    <dgm:cxn modelId="{36993EAE-10A6-42BA-8EA7-E8989A6E705D}" type="presParOf" srcId="{7EEC70AF-5318-464C-87F7-DFB20275FE15}" destId="{AC78A84A-7D5D-44ED-98E4-FF1613AE12D9}" srcOrd="2" destOrd="0" presId="urn:microsoft.com/office/officeart/2005/8/layout/vProcess5"/>
    <dgm:cxn modelId="{A5BD6B7B-EF62-4A62-8A4D-E0CAC1F084FC}" type="presParOf" srcId="{7EEC70AF-5318-464C-87F7-DFB20275FE15}" destId="{2A292720-6EA4-4EC8-B39F-7518010182EB}" srcOrd="3" destOrd="0" presId="urn:microsoft.com/office/officeart/2005/8/layout/vProcess5"/>
    <dgm:cxn modelId="{2A3198A8-B8C0-477C-AD3A-89FC8304153D}" type="presParOf" srcId="{7EEC70AF-5318-464C-87F7-DFB20275FE15}" destId="{CE951817-C4EB-491F-8242-74C2BD7A2CA6}" srcOrd="4" destOrd="0" presId="urn:microsoft.com/office/officeart/2005/8/layout/vProcess5"/>
    <dgm:cxn modelId="{A1449506-729C-4CCC-BE1A-64EDBFDF67FD}" type="presParOf" srcId="{7EEC70AF-5318-464C-87F7-DFB20275FE15}" destId="{7A2775CB-ADF0-4B72-80CB-D7B1183FF6C3}" srcOrd="5" destOrd="0" presId="urn:microsoft.com/office/officeart/2005/8/layout/vProcess5"/>
    <dgm:cxn modelId="{CB6AC7D0-13CB-43A6-B5CC-0C3CE0DB23D8}" type="presParOf" srcId="{7EEC70AF-5318-464C-87F7-DFB20275FE15}" destId="{83EE3ABC-5578-4F8B-A859-EE5236EC13B8}" srcOrd="6" destOrd="0" presId="urn:microsoft.com/office/officeart/2005/8/layout/vProcess5"/>
    <dgm:cxn modelId="{2F036697-593F-4807-ABD3-14C7AC3B7B84}" type="presParOf" srcId="{7EEC70AF-5318-464C-87F7-DFB20275FE15}" destId="{5703569C-7092-45B5-BBC7-9E9EA7B4FA3D}" srcOrd="7" destOrd="0" presId="urn:microsoft.com/office/officeart/2005/8/layout/vProcess5"/>
    <dgm:cxn modelId="{1BF1183D-1A31-4985-907D-A0819E185ED4}" type="presParOf" srcId="{7EEC70AF-5318-464C-87F7-DFB20275FE15}" destId="{C9C4F077-32E1-4C8A-B996-A14D51E3317A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3B8AD74-1786-4E7A-A374-40C404527956}" type="doc">
      <dgm:prSet loTypeId="urn:microsoft.com/office/officeart/2005/8/layout/pyramid2" loCatId="list" qsTypeId="urn:microsoft.com/office/officeart/2005/8/quickstyle/simple1" qsCatId="simple" csTypeId="urn:microsoft.com/office/officeart/2005/8/colors/accent0_2" csCatId="mainScheme" phldr="1"/>
      <dgm:spPr/>
    </dgm:pt>
    <dgm:pt modelId="{8D8A7DA4-1D00-4DC0-A4C1-71C30D32B304}">
      <dgm:prSet phldrT="[Текст]" custT="1"/>
      <dgm:spPr/>
      <dgm:t>
        <a:bodyPr/>
        <a:lstStyle/>
        <a:p>
          <a:pPr algn="l"/>
          <a:r>
            <a:rPr lang="ru-RU" sz="1600" b="1" dirty="0" smtClean="0"/>
            <a:t>Трудностей приобретения цилиндрических батарей  и батарей таблеточного типа обнаружено не было.</a:t>
          </a:r>
          <a:endParaRPr lang="ru-RU" sz="1600" b="1" dirty="0"/>
        </a:p>
      </dgm:t>
    </dgm:pt>
    <dgm:pt modelId="{85547985-EFB1-4469-A426-89F511590D42}" type="parTrans" cxnId="{42F54C74-92EE-4006-B3AA-B394A3481FE2}">
      <dgm:prSet/>
      <dgm:spPr/>
      <dgm:t>
        <a:bodyPr/>
        <a:lstStyle/>
        <a:p>
          <a:endParaRPr lang="ru-RU"/>
        </a:p>
      </dgm:t>
    </dgm:pt>
    <dgm:pt modelId="{74E68133-3A4C-4026-9EF6-71C010B1E633}" type="sibTrans" cxnId="{42F54C74-92EE-4006-B3AA-B394A3481FE2}">
      <dgm:prSet/>
      <dgm:spPr/>
      <dgm:t>
        <a:bodyPr/>
        <a:lstStyle/>
        <a:p>
          <a:endParaRPr lang="ru-RU"/>
        </a:p>
      </dgm:t>
    </dgm:pt>
    <dgm:pt modelId="{8509ABF2-E761-4022-8CED-6EF123F9E0CB}">
      <dgm:prSet phldrT="[Текст]" custT="1"/>
      <dgm:spPr/>
      <dgm:t>
        <a:bodyPr/>
        <a:lstStyle/>
        <a:p>
          <a:pPr algn="l"/>
          <a:r>
            <a:rPr lang="ru-RU" sz="1600" b="1" dirty="0" smtClean="0"/>
            <a:t>Многие  цилиндрические батареи на рынке Кыргызстана имеют маркировку. Среди цилиндрических батарей  были обнаружены и исследованы двадцать одна (21) марка производителя.  </a:t>
          </a:r>
          <a:endParaRPr lang="ru-RU" sz="1600" b="1" dirty="0"/>
        </a:p>
      </dgm:t>
    </dgm:pt>
    <dgm:pt modelId="{FF97B7E3-D924-493E-BEEB-09A63E3F4322}" type="parTrans" cxnId="{D2DA633C-80C2-403F-84BA-94A400F8A638}">
      <dgm:prSet/>
      <dgm:spPr/>
      <dgm:t>
        <a:bodyPr/>
        <a:lstStyle/>
        <a:p>
          <a:endParaRPr lang="ru-RU"/>
        </a:p>
      </dgm:t>
    </dgm:pt>
    <dgm:pt modelId="{911A18F8-5F6B-4A04-BDFE-56F131021A6D}" type="sibTrans" cxnId="{D2DA633C-80C2-403F-84BA-94A400F8A638}">
      <dgm:prSet/>
      <dgm:spPr/>
      <dgm:t>
        <a:bodyPr/>
        <a:lstStyle/>
        <a:p>
          <a:endParaRPr lang="ru-RU"/>
        </a:p>
      </dgm:t>
    </dgm:pt>
    <dgm:pt modelId="{FD231FD0-4D26-451A-A2B0-444F32D035C8}">
      <dgm:prSet phldrT="[Текст]" custT="1"/>
      <dgm:spPr/>
      <dgm:t>
        <a:bodyPr/>
        <a:lstStyle/>
        <a:p>
          <a:pPr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dirty="0" smtClean="0"/>
            <a:t>Десять из них (10) имели маркировку «не содержит ртуть» - 50% всех батарей с информацией на упаковке или самой батарее, две (2) имели маркировку </a:t>
          </a:r>
          <a:r>
            <a:rPr lang="ru-RU" sz="1600" b="1" dirty="0" smtClean="0">
              <a:solidFill>
                <a:schemeClr val="tx1">
                  <a:lumMod val="75000"/>
                  <a:lumOff val="25000"/>
                </a:schemeClr>
              </a:solidFill>
            </a:rPr>
            <a:t>«содержит ртуть» </a:t>
          </a:r>
          <a:r>
            <a:rPr lang="ru-RU" sz="1600" b="1" dirty="0" smtClean="0"/>
            <a:t>и девять (9) не имели никакой маркировки. Только для одной (1) батареи без маркировки была найдена маркировка в Интернете - «не содержит ртуть».</a:t>
          </a:r>
          <a:endParaRPr lang="ru-RU" sz="1600" b="1" dirty="0"/>
        </a:p>
      </dgm:t>
    </dgm:pt>
    <dgm:pt modelId="{B8898D46-1314-403A-9E07-FF6EC95394B5}" type="parTrans" cxnId="{16D8E499-CD42-46AB-9E2E-48DCE0E7DFE4}">
      <dgm:prSet/>
      <dgm:spPr/>
      <dgm:t>
        <a:bodyPr/>
        <a:lstStyle/>
        <a:p>
          <a:endParaRPr lang="ru-RU"/>
        </a:p>
      </dgm:t>
    </dgm:pt>
    <dgm:pt modelId="{7C0CB06E-03A2-4C35-9CC7-93300A199C9D}" type="sibTrans" cxnId="{16D8E499-CD42-46AB-9E2E-48DCE0E7DFE4}">
      <dgm:prSet/>
      <dgm:spPr/>
      <dgm:t>
        <a:bodyPr/>
        <a:lstStyle/>
        <a:p>
          <a:endParaRPr lang="ru-RU"/>
        </a:p>
      </dgm:t>
    </dgm:pt>
    <dgm:pt modelId="{9B693816-4A07-4336-BA9C-64E485265615}" type="pres">
      <dgm:prSet presAssocID="{E3B8AD74-1786-4E7A-A374-40C404527956}" presName="compositeShape" presStyleCnt="0">
        <dgm:presLayoutVars>
          <dgm:dir/>
          <dgm:resizeHandles/>
        </dgm:presLayoutVars>
      </dgm:prSet>
      <dgm:spPr/>
    </dgm:pt>
    <dgm:pt modelId="{957F50F0-DD1E-4749-AB89-4C2D9BFDB990}" type="pres">
      <dgm:prSet presAssocID="{E3B8AD74-1786-4E7A-A374-40C404527956}" presName="pyramid" presStyleLbl="node1" presStyleIdx="0" presStyleCnt="1" custLinFactNeighborX="-37414" custLinFactNeighborY="-371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63995F2E-8131-49AF-AAFF-AF4F996E95F5}" type="pres">
      <dgm:prSet presAssocID="{E3B8AD74-1786-4E7A-A374-40C404527956}" presName="theList" presStyleCnt="0"/>
      <dgm:spPr/>
    </dgm:pt>
    <dgm:pt modelId="{379A2DFC-1C24-43B1-9418-0C914366B524}" type="pres">
      <dgm:prSet presAssocID="{8D8A7DA4-1D00-4DC0-A4C1-71C30D32B304}" presName="aNode" presStyleLbl="fgAcc1" presStyleIdx="0" presStyleCnt="3" custScaleX="181426" custScaleY="399369" custLinFactY="-59021" custLinFactNeighborX="24582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4DA8CF-5114-4646-8DD8-ECC634460D70}" type="pres">
      <dgm:prSet presAssocID="{8D8A7DA4-1D00-4DC0-A4C1-71C30D32B304}" presName="aSpace" presStyleCnt="0"/>
      <dgm:spPr/>
    </dgm:pt>
    <dgm:pt modelId="{0276F128-8132-4D0B-9A91-95053F9B494D}" type="pres">
      <dgm:prSet presAssocID="{8509ABF2-E761-4022-8CED-6EF123F9E0CB}" presName="aNode" presStyleLbl="fgAcc1" presStyleIdx="1" presStyleCnt="3" custScaleX="187092" custScaleY="685391" custLinFactY="18329" custLinFactNeighborX="27415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35F8C8-A65A-437F-88B8-DC3C048E73B2}" type="pres">
      <dgm:prSet presAssocID="{8509ABF2-E761-4022-8CED-6EF123F9E0CB}" presName="aSpace" presStyleCnt="0"/>
      <dgm:spPr/>
    </dgm:pt>
    <dgm:pt modelId="{18F0FD88-AADE-440D-B943-F17FADF6895C}" type="pres">
      <dgm:prSet presAssocID="{FD231FD0-4D26-451A-A2B0-444F32D035C8}" presName="aNode" presStyleLbl="fgAcc1" presStyleIdx="2" presStyleCnt="3" custScaleX="188788" custScaleY="1077197" custLinFactY="100000" custLinFactNeighborX="28263" custLinFactNeighborY="1923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1F0E0C-7422-4A7F-8CE8-5A84ECBBB3E0}" type="pres">
      <dgm:prSet presAssocID="{FD231FD0-4D26-451A-A2B0-444F32D035C8}" presName="aSpace" presStyleCnt="0"/>
      <dgm:spPr/>
    </dgm:pt>
  </dgm:ptLst>
  <dgm:cxnLst>
    <dgm:cxn modelId="{D2DA633C-80C2-403F-84BA-94A400F8A638}" srcId="{E3B8AD74-1786-4E7A-A374-40C404527956}" destId="{8509ABF2-E761-4022-8CED-6EF123F9E0CB}" srcOrd="1" destOrd="0" parTransId="{FF97B7E3-D924-493E-BEEB-09A63E3F4322}" sibTransId="{911A18F8-5F6B-4A04-BDFE-56F131021A6D}"/>
    <dgm:cxn modelId="{B57CDBBE-8FA8-4FF9-BA34-0F33DF11A822}" type="presOf" srcId="{8509ABF2-E761-4022-8CED-6EF123F9E0CB}" destId="{0276F128-8132-4D0B-9A91-95053F9B494D}" srcOrd="0" destOrd="0" presId="urn:microsoft.com/office/officeart/2005/8/layout/pyramid2"/>
    <dgm:cxn modelId="{3BB53F61-3DB3-4DFD-891B-AE85972757A2}" type="presOf" srcId="{8D8A7DA4-1D00-4DC0-A4C1-71C30D32B304}" destId="{379A2DFC-1C24-43B1-9418-0C914366B524}" srcOrd="0" destOrd="0" presId="urn:microsoft.com/office/officeart/2005/8/layout/pyramid2"/>
    <dgm:cxn modelId="{598F80ED-70C5-4A6C-9A56-DEF4D293A55D}" type="presOf" srcId="{E3B8AD74-1786-4E7A-A374-40C404527956}" destId="{9B693816-4A07-4336-BA9C-64E485265615}" srcOrd="0" destOrd="0" presId="urn:microsoft.com/office/officeart/2005/8/layout/pyramid2"/>
    <dgm:cxn modelId="{42F54C74-92EE-4006-B3AA-B394A3481FE2}" srcId="{E3B8AD74-1786-4E7A-A374-40C404527956}" destId="{8D8A7DA4-1D00-4DC0-A4C1-71C30D32B304}" srcOrd="0" destOrd="0" parTransId="{85547985-EFB1-4469-A426-89F511590D42}" sibTransId="{74E68133-3A4C-4026-9EF6-71C010B1E633}"/>
    <dgm:cxn modelId="{49EF056D-0830-4464-BAFF-375220374F09}" type="presOf" srcId="{FD231FD0-4D26-451A-A2B0-444F32D035C8}" destId="{18F0FD88-AADE-440D-B943-F17FADF6895C}" srcOrd="0" destOrd="0" presId="urn:microsoft.com/office/officeart/2005/8/layout/pyramid2"/>
    <dgm:cxn modelId="{16D8E499-CD42-46AB-9E2E-48DCE0E7DFE4}" srcId="{E3B8AD74-1786-4E7A-A374-40C404527956}" destId="{FD231FD0-4D26-451A-A2B0-444F32D035C8}" srcOrd="2" destOrd="0" parTransId="{B8898D46-1314-403A-9E07-FF6EC95394B5}" sibTransId="{7C0CB06E-03A2-4C35-9CC7-93300A199C9D}"/>
    <dgm:cxn modelId="{8E74C65A-7798-4675-9A80-47E2D5A7FB09}" type="presParOf" srcId="{9B693816-4A07-4336-BA9C-64E485265615}" destId="{957F50F0-DD1E-4749-AB89-4C2D9BFDB990}" srcOrd="0" destOrd="0" presId="urn:microsoft.com/office/officeart/2005/8/layout/pyramid2"/>
    <dgm:cxn modelId="{45E048DD-6791-4BF1-B88F-94C6ECC54885}" type="presParOf" srcId="{9B693816-4A07-4336-BA9C-64E485265615}" destId="{63995F2E-8131-49AF-AAFF-AF4F996E95F5}" srcOrd="1" destOrd="0" presId="urn:microsoft.com/office/officeart/2005/8/layout/pyramid2"/>
    <dgm:cxn modelId="{E5D0540C-4E0A-4B56-8C93-2CF787DB2FDE}" type="presParOf" srcId="{63995F2E-8131-49AF-AAFF-AF4F996E95F5}" destId="{379A2DFC-1C24-43B1-9418-0C914366B524}" srcOrd="0" destOrd="0" presId="urn:microsoft.com/office/officeart/2005/8/layout/pyramid2"/>
    <dgm:cxn modelId="{C758A1E5-9F91-435D-B63C-02348C74EC3D}" type="presParOf" srcId="{63995F2E-8131-49AF-AAFF-AF4F996E95F5}" destId="{2C4DA8CF-5114-4646-8DD8-ECC634460D70}" srcOrd="1" destOrd="0" presId="urn:microsoft.com/office/officeart/2005/8/layout/pyramid2"/>
    <dgm:cxn modelId="{82FDF5C4-13F6-46D2-A3DF-3A96A43FC8C2}" type="presParOf" srcId="{63995F2E-8131-49AF-AAFF-AF4F996E95F5}" destId="{0276F128-8132-4D0B-9A91-95053F9B494D}" srcOrd="2" destOrd="0" presId="urn:microsoft.com/office/officeart/2005/8/layout/pyramid2"/>
    <dgm:cxn modelId="{E4E0551D-35A8-48B1-B4EE-147056019B9E}" type="presParOf" srcId="{63995F2E-8131-49AF-AAFF-AF4F996E95F5}" destId="{5035F8C8-A65A-437F-88B8-DC3C048E73B2}" srcOrd="3" destOrd="0" presId="urn:microsoft.com/office/officeart/2005/8/layout/pyramid2"/>
    <dgm:cxn modelId="{D5DE5E64-F0D7-4C23-95A2-A0BEF0C726E5}" type="presParOf" srcId="{63995F2E-8131-49AF-AAFF-AF4F996E95F5}" destId="{18F0FD88-AADE-440D-B943-F17FADF6895C}" srcOrd="4" destOrd="0" presId="urn:microsoft.com/office/officeart/2005/8/layout/pyramid2"/>
    <dgm:cxn modelId="{A9662C9A-F62F-40D2-BCE3-CBBB3340D461}" type="presParOf" srcId="{63995F2E-8131-49AF-AAFF-AF4F996E95F5}" destId="{211F0E0C-7422-4A7F-8CE8-5A84ECBBB3E0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5C5495B-899A-44D2-A4D3-03C48F7D76D6}" type="doc">
      <dgm:prSet loTypeId="urn:microsoft.com/office/officeart/2005/8/layout/vList3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11CAB99-0FB4-43CF-AA03-3D494425D728}">
      <dgm:prSet phldrT="[Текст]"/>
      <dgm:spPr>
        <a:solidFill>
          <a:schemeClr val="bg2">
            <a:lumMod val="75000"/>
          </a:schemeClr>
        </a:solidFill>
      </dgm:spPr>
      <dgm:t>
        <a:bodyPr/>
        <a:lstStyle/>
        <a:p>
          <a:pPr algn="l"/>
          <a:r>
            <a:rPr lang="ru-RU" b="1" dirty="0" smtClean="0"/>
            <a:t>Батареи таблеточного типа имеют недостаточную маркировку. Среди щелочных батареи таблеточного типа  LR 44 (1.5 V) было выявлено 9 различных марок производителя.</a:t>
          </a:r>
          <a:endParaRPr lang="ru-RU" dirty="0"/>
        </a:p>
      </dgm:t>
    </dgm:pt>
    <dgm:pt modelId="{908E48CD-C3A3-4EB0-8801-D366DCF331CC}" type="parTrans" cxnId="{E3DD8F7D-8C08-4852-BCBD-CDEBAF222478}">
      <dgm:prSet/>
      <dgm:spPr/>
      <dgm:t>
        <a:bodyPr/>
        <a:lstStyle/>
        <a:p>
          <a:endParaRPr lang="ru-RU"/>
        </a:p>
      </dgm:t>
    </dgm:pt>
    <dgm:pt modelId="{82DA0613-1007-4543-896B-D1ED6E27FFD4}" type="sibTrans" cxnId="{E3DD8F7D-8C08-4852-BCBD-CDEBAF222478}">
      <dgm:prSet/>
      <dgm:spPr/>
      <dgm:t>
        <a:bodyPr/>
        <a:lstStyle/>
        <a:p>
          <a:endParaRPr lang="ru-RU"/>
        </a:p>
      </dgm:t>
    </dgm:pt>
    <dgm:pt modelId="{8C716FD4-FC53-432C-975F-AEAF9E7491F8}">
      <dgm:prSet phldrT="[Текст]" custT="1"/>
      <dgm:spPr>
        <a:solidFill>
          <a:schemeClr val="bg2">
            <a:lumMod val="75000"/>
          </a:schemeClr>
        </a:solidFill>
      </dgm:spPr>
      <dgm:t>
        <a:bodyPr/>
        <a:lstStyle/>
        <a:p>
          <a:pPr algn="l"/>
          <a:r>
            <a:rPr lang="ru-RU" sz="1800" b="1" dirty="0" smtClean="0"/>
            <a:t>Батареи таблеточного типа имели одинаковую стоимость. Цены на маркированные и немаркированные батареи в целом были одинаковы.</a:t>
          </a:r>
          <a:endParaRPr lang="ru-RU" sz="1800" b="1" dirty="0"/>
        </a:p>
      </dgm:t>
    </dgm:pt>
    <dgm:pt modelId="{CF8AE957-20B9-4D84-8180-8E7BD0E69B7F}" type="parTrans" cxnId="{DD2C4219-2FAB-48B1-9954-09879B21C344}">
      <dgm:prSet/>
      <dgm:spPr/>
      <dgm:t>
        <a:bodyPr/>
        <a:lstStyle/>
        <a:p>
          <a:endParaRPr lang="ru-RU"/>
        </a:p>
      </dgm:t>
    </dgm:pt>
    <dgm:pt modelId="{1776C060-9D80-4C23-BED4-11779CCD0D12}" type="sibTrans" cxnId="{DD2C4219-2FAB-48B1-9954-09879B21C344}">
      <dgm:prSet/>
      <dgm:spPr/>
      <dgm:t>
        <a:bodyPr/>
        <a:lstStyle/>
        <a:p>
          <a:endParaRPr lang="ru-RU"/>
        </a:p>
      </dgm:t>
    </dgm:pt>
    <dgm:pt modelId="{DFDB7A2E-415B-4AA4-A2A4-5EECE90A1FEA}">
      <dgm:prSet phldrT="[Текст]" custT="1"/>
      <dgm:spPr>
        <a:solidFill>
          <a:schemeClr val="bg2">
            <a:lumMod val="75000"/>
          </a:schemeClr>
        </a:solidFill>
      </dgm:spPr>
      <dgm:t>
        <a:bodyPr/>
        <a:lstStyle/>
        <a:p>
          <a:pPr algn="l"/>
          <a:r>
            <a:rPr lang="ru-RU" sz="1600" b="1" dirty="0" smtClean="0"/>
            <a:t>Ни одна марка батарей не была произведена в Кыргызстане. Основное количество батарей импортировано из Кореи и Китая, несколько из стран ЕС. Один вид батареек содержал ртуть, согласно информации на упаковке – они были привезены из Китая. Для шести марок батарей страну-производителя определить не удалось.</a:t>
          </a:r>
          <a:endParaRPr lang="ru-RU" sz="1600" b="1" dirty="0"/>
        </a:p>
      </dgm:t>
    </dgm:pt>
    <dgm:pt modelId="{EEB9CC4E-9F2B-4C21-872B-C681B3BF3D21}" type="parTrans" cxnId="{232108FD-B472-41A1-A942-2D27881951E3}">
      <dgm:prSet/>
      <dgm:spPr/>
      <dgm:t>
        <a:bodyPr/>
        <a:lstStyle/>
        <a:p>
          <a:endParaRPr lang="ru-RU"/>
        </a:p>
      </dgm:t>
    </dgm:pt>
    <dgm:pt modelId="{6B96407A-EEB7-44AC-A24D-13119A5CC554}" type="sibTrans" cxnId="{232108FD-B472-41A1-A942-2D27881951E3}">
      <dgm:prSet/>
      <dgm:spPr/>
      <dgm:t>
        <a:bodyPr/>
        <a:lstStyle/>
        <a:p>
          <a:endParaRPr lang="ru-RU"/>
        </a:p>
      </dgm:t>
    </dgm:pt>
    <dgm:pt modelId="{BEA8DA7E-632C-4695-AA17-1804EE154F1C}" type="pres">
      <dgm:prSet presAssocID="{A5C5495B-899A-44D2-A4D3-03C48F7D76D6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C7082C7-B407-47BB-B1D7-29ADFA9E5234}" type="pres">
      <dgm:prSet presAssocID="{211CAB99-0FB4-43CF-AA03-3D494425D728}" presName="composite" presStyleCnt="0"/>
      <dgm:spPr/>
    </dgm:pt>
    <dgm:pt modelId="{4366D310-682E-4DE3-8A8B-DABB1DDEFDE7}" type="pres">
      <dgm:prSet presAssocID="{211CAB99-0FB4-43CF-AA03-3D494425D728}" presName="imgShp" presStyleLbl="fgImgPlace1" presStyleIdx="0" presStyleCnt="3" custScaleX="210365" custScaleY="171284" custLinFactX="-21798" custLinFactY="3661" custLinFactNeighborX="-100000" custLinFactNeighborY="10000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1206700-6DDA-4532-AA26-948862E6D0D7}" type="pres">
      <dgm:prSet presAssocID="{211CAB99-0FB4-43CF-AA03-3D494425D728}" presName="txShp" presStyleLbl="node1" presStyleIdx="0" presStyleCnt="3" custScaleX="115503" custScaleY="1858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6B5756-9E7E-4911-B145-F9D594C2806E}" type="pres">
      <dgm:prSet presAssocID="{82DA0613-1007-4543-896B-D1ED6E27FFD4}" presName="spacing" presStyleCnt="0"/>
      <dgm:spPr/>
    </dgm:pt>
    <dgm:pt modelId="{271DE7DF-0ACB-4441-A547-D8FAB5BDE8B3}" type="pres">
      <dgm:prSet presAssocID="{8C716FD4-FC53-432C-975F-AEAF9E7491F8}" presName="composite" presStyleCnt="0"/>
      <dgm:spPr/>
    </dgm:pt>
    <dgm:pt modelId="{7389CBB6-7A3B-40A3-A707-C92989B61414}" type="pres">
      <dgm:prSet presAssocID="{8C716FD4-FC53-432C-975F-AEAF9E7491F8}" presName="imgShp" presStyleLbl="fgImgPlace1" presStyleIdx="1" presStyleCnt="3" custFlipVert="1" custFlipHor="1" custScaleX="65668" custScaleY="8981" custLinFactY="238" custLinFactNeighborX="-73023" custLinFactNeighborY="100000"/>
      <dgm:spPr/>
    </dgm:pt>
    <dgm:pt modelId="{898C8F7C-110C-4B0C-9A39-EE189BD59446}" type="pres">
      <dgm:prSet presAssocID="{8C716FD4-FC53-432C-975F-AEAF9E7491F8}" presName="txShp" presStyleLbl="node1" presStyleIdx="1" presStyleCnt="3" custScaleX="116671" custScaleY="199737" custLinFactNeighborX="2621" custLinFactNeighborY="-112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5D98BE-EE25-4B55-9AD5-6DD86412DCDB}" type="pres">
      <dgm:prSet presAssocID="{1776C060-9D80-4C23-BED4-11779CCD0D12}" presName="spacing" presStyleCnt="0"/>
      <dgm:spPr/>
    </dgm:pt>
    <dgm:pt modelId="{E5B6F91F-92C5-4942-8E80-A1F7B46AA812}" type="pres">
      <dgm:prSet presAssocID="{DFDB7A2E-415B-4AA4-A2A4-5EECE90A1FEA}" presName="composite" presStyleCnt="0"/>
      <dgm:spPr/>
    </dgm:pt>
    <dgm:pt modelId="{AA1191CF-E46E-4F7D-8396-BF87085DC3DE}" type="pres">
      <dgm:prSet presAssocID="{DFDB7A2E-415B-4AA4-A2A4-5EECE90A1FEA}" presName="imgShp" presStyleLbl="fgImgPlace1" presStyleIdx="2" presStyleCnt="3" custScaleX="205972" custScaleY="160708" custLinFactX="-16416" custLinFactY="-57183" custLinFactNeighborX="-100000" custLinFactNeighborY="-100000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FFC50D07-F529-4CAA-9D5F-DC32D596988F}" type="pres">
      <dgm:prSet presAssocID="{DFDB7A2E-415B-4AA4-A2A4-5EECE90A1FEA}" presName="txShp" presStyleLbl="node1" presStyleIdx="2" presStyleCnt="3" custScaleX="121589" custScaleY="293675" custLinFactNeighborX="1425" custLinFactNeighborY="-34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4F146EF-D6E8-4560-8B6C-A467B414E381}" type="presOf" srcId="{A5C5495B-899A-44D2-A4D3-03C48F7D76D6}" destId="{BEA8DA7E-632C-4695-AA17-1804EE154F1C}" srcOrd="0" destOrd="0" presId="urn:microsoft.com/office/officeart/2005/8/layout/vList3#1"/>
    <dgm:cxn modelId="{0D3E2542-D3FB-4A86-BF01-065F045B3191}" type="presOf" srcId="{8C716FD4-FC53-432C-975F-AEAF9E7491F8}" destId="{898C8F7C-110C-4B0C-9A39-EE189BD59446}" srcOrd="0" destOrd="0" presId="urn:microsoft.com/office/officeart/2005/8/layout/vList3#1"/>
    <dgm:cxn modelId="{754F35DF-7652-4A22-8C94-44AC5C34D048}" type="presOf" srcId="{DFDB7A2E-415B-4AA4-A2A4-5EECE90A1FEA}" destId="{FFC50D07-F529-4CAA-9D5F-DC32D596988F}" srcOrd="0" destOrd="0" presId="urn:microsoft.com/office/officeart/2005/8/layout/vList3#1"/>
    <dgm:cxn modelId="{E3DD8F7D-8C08-4852-BCBD-CDEBAF222478}" srcId="{A5C5495B-899A-44D2-A4D3-03C48F7D76D6}" destId="{211CAB99-0FB4-43CF-AA03-3D494425D728}" srcOrd="0" destOrd="0" parTransId="{908E48CD-C3A3-4EB0-8801-D366DCF331CC}" sibTransId="{82DA0613-1007-4543-896B-D1ED6E27FFD4}"/>
    <dgm:cxn modelId="{DD2C4219-2FAB-48B1-9954-09879B21C344}" srcId="{A5C5495B-899A-44D2-A4D3-03C48F7D76D6}" destId="{8C716FD4-FC53-432C-975F-AEAF9E7491F8}" srcOrd="1" destOrd="0" parTransId="{CF8AE957-20B9-4D84-8180-8E7BD0E69B7F}" sibTransId="{1776C060-9D80-4C23-BED4-11779CCD0D12}"/>
    <dgm:cxn modelId="{BBB3AFE0-457C-4F9C-9548-E668C7B739CF}" type="presOf" srcId="{211CAB99-0FB4-43CF-AA03-3D494425D728}" destId="{F1206700-6DDA-4532-AA26-948862E6D0D7}" srcOrd="0" destOrd="0" presId="urn:microsoft.com/office/officeart/2005/8/layout/vList3#1"/>
    <dgm:cxn modelId="{232108FD-B472-41A1-A942-2D27881951E3}" srcId="{A5C5495B-899A-44D2-A4D3-03C48F7D76D6}" destId="{DFDB7A2E-415B-4AA4-A2A4-5EECE90A1FEA}" srcOrd="2" destOrd="0" parTransId="{EEB9CC4E-9F2B-4C21-872B-C681B3BF3D21}" sibTransId="{6B96407A-EEB7-44AC-A24D-13119A5CC554}"/>
    <dgm:cxn modelId="{D3EEB82C-C53C-441D-8F3D-A62A6D46B0B9}" type="presParOf" srcId="{BEA8DA7E-632C-4695-AA17-1804EE154F1C}" destId="{6C7082C7-B407-47BB-B1D7-29ADFA9E5234}" srcOrd="0" destOrd="0" presId="urn:microsoft.com/office/officeart/2005/8/layout/vList3#1"/>
    <dgm:cxn modelId="{68B485AB-D376-4E2C-8B3B-AE691DA56A4D}" type="presParOf" srcId="{6C7082C7-B407-47BB-B1D7-29ADFA9E5234}" destId="{4366D310-682E-4DE3-8A8B-DABB1DDEFDE7}" srcOrd="0" destOrd="0" presId="urn:microsoft.com/office/officeart/2005/8/layout/vList3#1"/>
    <dgm:cxn modelId="{427A5F52-514C-45A4-9BF2-99EBBD5608B3}" type="presParOf" srcId="{6C7082C7-B407-47BB-B1D7-29ADFA9E5234}" destId="{F1206700-6DDA-4532-AA26-948862E6D0D7}" srcOrd="1" destOrd="0" presId="urn:microsoft.com/office/officeart/2005/8/layout/vList3#1"/>
    <dgm:cxn modelId="{3EEF4A99-A735-495C-AC4A-E383C44ECFD7}" type="presParOf" srcId="{BEA8DA7E-632C-4695-AA17-1804EE154F1C}" destId="{AD6B5756-9E7E-4911-B145-F9D594C2806E}" srcOrd="1" destOrd="0" presId="urn:microsoft.com/office/officeart/2005/8/layout/vList3#1"/>
    <dgm:cxn modelId="{75E4E93E-9FB2-4B39-A028-C3ECA7E6F67F}" type="presParOf" srcId="{BEA8DA7E-632C-4695-AA17-1804EE154F1C}" destId="{271DE7DF-0ACB-4441-A547-D8FAB5BDE8B3}" srcOrd="2" destOrd="0" presId="urn:microsoft.com/office/officeart/2005/8/layout/vList3#1"/>
    <dgm:cxn modelId="{D8C8ACAC-F3B3-41E4-83BF-8D114E193DA9}" type="presParOf" srcId="{271DE7DF-0ACB-4441-A547-D8FAB5BDE8B3}" destId="{7389CBB6-7A3B-40A3-A707-C92989B61414}" srcOrd="0" destOrd="0" presId="urn:microsoft.com/office/officeart/2005/8/layout/vList3#1"/>
    <dgm:cxn modelId="{9E454234-849E-4112-87E7-0D549014AB9C}" type="presParOf" srcId="{271DE7DF-0ACB-4441-A547-D8FAB5BDE8B3}" destId="{898C8F7C-110C-4B0C-9A39-EE189BD59446}" srcOrd="1" destOrd="0" presId="urn:microsoft.com/office/officeart/2005/8/layout/vList3#1"/>
    <dgm:cxn modelId="{BE6261F6-1CC6-4AF3-801A-A99FD7CACA28}" type="presParOf" srcId="{BEA8DA7E-632C-4695-AA17-1804EE154F1C}" destId="{4E5D98BE-EE25-4B55-9AD5-6DD86412DCDB}" srcOrd="3" destOrd="0" presId="urn:microsoft.com/office/officeart/2005/8/layout/vList3#1"/>
    <dgm:cxn modelId="{0F12D011-AE39-444B-B681-28D058B81BFE}" type="presParOf" srcId="{BEA8DA7E-632C-4695-AA17-1804EE154F1C}" destId="{E5B6F91F-92C5-4942-8E80-A1F7B46AA812}" srcOrd="4" destOrd="0" presId="urn:microsoft.com/office/officeart/2005/8/layout/vList3#1"/>
    <dgm:cxn modelId="{1F75DCC4-6B59-4BB3-9225-6C2E9B4B931E}" type="presParOf" srcId="{E5B6F91F-92C5-4942-8E80-A1F7B46AA812}" destId="{AA1191CF-E46E-4F7D-8396-BF87085DC3DE}" srcOrd="0" destOrd="0" presId="urn:microsoft.com/office/officeart/2005/8/layout/vList3#1"/>
    <dgm:cxn modelId="{49B76869-ECF5-4907-AF0B-26AAAC484234}" type="presParOf" srcId="{E5B6F91F-92C5-4942-8E80-A1F7B46AA812}" destId="{FFC50D07-F529-4CAA-9D5F-DC32D596988F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F2BC505-A38C-4CC0-B985-4195E9FD9656}" type="doc">
      <dgm:prSet loTypeId="urn:microsoft.com/office/officeart/2005/8/layout/vList2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683D4881-0C95-4D13-B7EC-AE0D45793A84}">
      <dgm:prSet phldrT="[Текст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ru-RU" sz="2000" dirty="0" smtClean="0"/>
            <a:t>Согласно данным исследования ни одна стоматологическая клиника не использует ртутную амальгаму при пломбировании зубов уже более 15 лет. </a:t>
          </a:r>
          <a:endParaRPr lang="ru-RU" sz="2000" dirty="0"/>
        </a:p>
      </dgm:t>
    </dgm:pt>
    <dgm:pt modelId="{B212ADE4-7C8B-4011-B3F4-099CAD3885D6}" type="parTrans" cxnId="{B57ED760-DC1E-4769-AB40-5E3067BFD435}">
      <dgm:prSet/>
      <dgm:spPr/>
      <dgm:t>
        <a:bodyPr/>
        <a:lstStyle/>
        <a:p>
          <a:endParaRPr lang="ru-RU"/>
        </a:p>
      </dgm:t>
    </dgm:pt>
    <dgm:pt modelId="{557F3211-B1BE-4962-8FFA-7F49D5A5F0FB}" type="sibTrans" cxnId="{B57ED760-DC1E-4769-AB40-5E3067BFD435}">
      <dgm:prSet/>
      <dgm:spPr/>
      <dgm:t>
        <a:bodyPr/>
        <a:lstStyle/>
        <a:p>
          <a:endParaRPr lang="ru-RU"/>
        </a:p>
      </dgm:t>
    </dgm:pt>
    <dgm:pt modelId="{91304E8A-1A61-4C9D-A762-EBC09877D774}">
      <dgm:prSet phldrT="[Текст]" custT="1"/>
      <dgm:spPr/>
      <dgm:t>
        <a:bodyPr/>
        <a:lstStyle/>
        <a:p>
          <a:r>
            <a:rPr lang="ru-RU" sz="1800" i="1" dirty="0" smtClean="0"/>
            <a:t>Главный </a:t>
          </a:r>
          <a:r>
            <a:rPr lang="en-US" sz="1800" i="1" dirty="0" smtClean="0"/>
            <a:t>c</a:t>
          </a:r>
          <a:r>
            <a:rPr lang="ru-RU" sz="1800" i="1" dirty="0" err="1" smtClean="0"/>
            <a:t>томатолог</a:t>
          </a:r>
          <a:r>
            <a:rPr lang="ru-RU" sz="1800" i="1" dirty="0" smtClean="0"/>
            <a:t> </a:t>
          </a:r>
          <a:r>
            <a:rPr lang="ru-RU" sz="1800" i="1" dirty="0" err="1" smtClean="0"/>
            <a:t>Кыргызской</a:t>
          </a:r>
          <a:r>
            <a:rPr lang="ru-RU" sz="1800" i="1" dirty="0" smtClean="0"/>
            <a:t> Республики сказал о том, что в настоящее время использование амальгамы в качестве материала для пломбирования исключено из учебного плана  факультетов стоматологии.</a:t>
          </a:r>
          <a:endParaRPr lang="ru-RU" sz="1800" i="1" dirty="0"/>
        </a:p>
      </dgm:t>
    </dgm:pt>
    <dgm:pt modelId="{7DC629BD-7FAF-467B-BA54-EEE186D919AF}" type="parTrans" cxnId="{1A0E019B-D96F-46FE-AD52-92E5500B7455}">
      <dgm:prSet/>
      <dgm:spPr/>
      <dgm:t>
        <a:bodyPr/>
        <a:lstStyle/>
        <a:p>
          <a:endParaRPr lang="ru-RU"/>
        </a:p>
      </dgm:t>
    </dgm:pt>
    <dgm:pt modelId="{F14B2F59-8E55-43C4-9A9E-8DB0C7AF3765}" type="sibTrans" cxnId="{1A0E019B-D96F-46FE-AD52-92E5500B7455}">
      <dgm:prSet/>
      <dgm:spPr/>
      <dgm:t>
        <a:bodyPr/>
        <a:lstStyle/>
        <a:p>
          <a:endParaRPr lang="ru-RU"/>
        </a:p>
      </dgm:t>
    </dgm:pt>
    <dgm:pt modelId="{43981883-ED91-42C9-9A8E-F06C6F40C6A7}">
      <dgm:prSet phldrT="[Текст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ru-RU" sz="1800" dirty="0" smtClean="0"/>
            <a:t>Стоматологи предлагали много различных </a:t>
          </a:r>
          <a:r>
            <a:rPr lang="ru-RU" sz="1800" dirty="0" err="1" smtClean="0"/>
            <a:t>безртутных</a:t>
          </a:r>
          <a:r>
            <a:rPr lang="ru-RU" sz="1800" dirty="0" smtClean="0"/>
            <a:t>  заменителей для пломбирования. Во всех десяти (10) клиниках стоматологи использовали различные материалы, включая цемент, составные материалы (</a:t>
          </a:r>
          <a:r>
            <a:rPr lang="ru-RU" sz="1800" dirty="0" err="1" smtClean="0"/>
            <a:t>свето</a:t>
          </a:r>
          <a:r>
            <a:rPr lang="ru-RU" sz="1800" dirty="0" smtClean="0"/>
            <a:t>- и </a:t>
          </a:r>
          <a:r>
            <a:rPr lang="ru-RU" sz="1800" dirty="0" err="1" smtClean="0"/>
            <a:t>химиоотвердевающие</a:t>
          </a:r>
          <a:r>
            <a:rPr lang="ru-RU" sz="1800" dirty="0" smtClean="0"/>
            <a:t> композитные </a:t>
          </a:r>
          <a:r>
            <a:rPr lang="ru-RU" sz="1800" dirty="0" err="1" smtClean="0"/>
            <a:t>материлы</a:t>
          </a:r>
          <a:r>
            <a:rPr lang="ru-RU" sz="1800" dirty="0" smtClean="0"/>
            <a:t>), </a:t>
          </a:r>
          <a:r>
            <a:rPr lang="ru-RU" sz="1800" dirty="0" err="1" smtClean="0"/>
            <a:t>ивикрол</a:t>
          </a:r>
          <a:r>
            <a:rPr lang="ru-RU" sz="1800" dirty="0" smtClean="0"/>
            <a:t>, полимерные материалы на метакриловой основе, </a:t>
          </a:r>
          <a:r>
            <a:rPr lang="ru-RU" sz="1800" dirty="0" err="1" smtClean="0"/>
            <a:t>стеклоиономерный</a:t>
          </a:r>
          <a:r>
            <a:rPr lang="ru-RU" sz="1800" dirty="0" smtClean="0"/>
            <a:t> цемент и </a:t>
          </a:r>
          <a:r>
            <a:rPr lang="ru-RU" sz="1800" dirty="0" err="1" smtClean="0"/>
            <a:t>силидонт</a:t>
          </a:r>
          <a:r>
            <a:rPr lang="ru-RU" sz="1800" dirty="0" smtClean="0"/>
            <a:t>.</a:t>
          </a:r>
          <a:endParaRPr lang="ru-RU" sz="1800" dirty="0"/>
        </a:p>
      </dgm:t>
    </dgm:pt>
    <dgm:pt modelId="{A829655F-162E-4B37-BA6E-638E51DC57E0}" type="parTrans" cxnId="{C837EBD3-6A98-47D1-86D3-7B649D45DCE2}">
      <dgm:prSet/>
      <dgm:spPr/>
      <dgm:t>
        <a:bodyPr/>
        <a:lstStyle/>
        <a:p>
          <a:endParaRPr lang="ru-RU"/>
        </a:p>
      </dgm:t>
    </dgm:pt>
    <dgm:pt modelId="{2CCE680E-0D58-47E8-862A-882C52718701}" type="sibTrans" cxnId="{C837EBD3-6A98-47D1-86D3-7B649D45DCE2}">
      <dgm:prSet/>
      <dgm:spPr/>
      <dgm:t>
        <a:bodyPr/>
        <a:lstStyle/>
        <a:p>
          <a:endParaRPr lang="ru-RU"/>
        </a:p>
      </dgm:t>
    </dgm:pt>
    <dgm:pt modelId="{35D6D4F4-E1D5-422C-8550-2E8C2A5105DA}">
      <dgm:prSet phldrT="[Текст]" phldr="1"/>
      <dgm:spPr/>
      <dgm:t>
        <a:bodyPr/>
        <a:lstStyle/>
        <a:p>
          <a:endParaRPr lang="ru-RU" dirty="0"/>
        </a:p>
      </dgm:t>
    </dgm:pt>
    <dgm:pt modelId="{4B6F993D-2849-47D1-91F8-42B9E7EFAE95}" type="parTrans" cxnId="{92CF8C59-B316-4586-9CC1-2A4D8BF2C86B}">
      <dgm:prSet/>
      <dgm:spPr/>
      <dgm:t>
        <a:bodyPr/>
        <a:lstStyle/>
        <a:p>
          <a:endParaRPr lang="ru-RU"/>
        </a:p>
      </dgm:t>
    </dgm:pt>
    <dgm:pt modelId="{369295E4-78C7-4CB7-B1A2-D0F567E82788}" type="sibTrans" cxnId="{92CF8C59-B316-4586-9CC1-2A4D8BF2C86B}">
      <dgm:prSet/>
      <dgm:spPr/>
      <dgm:t>
        <a:bodyPr/>
        <a:lstStyle/>
        <a:p>
          <a:endParaRPr lang="ru-RU"/>
        </a:p>
      </dgm:t>
    </dgm:pt>
    <dgm:pt modelId="{6A3AD1C1-34B3-4FE8-A066-B69445DC1418}">
      <dgm:prSet phldrT="[Текст]" custT="1"/>
      <dgm:spPr/>
      <dgm:t>
        <a:bodyPr/>
        <a:lstStyle/>
        <a:p>
          <a:endParaRPr lang="ru-RU" sz="2000" dirty="0"/>
        </a:p>
      </dgm:t>
    </dgm:pt>
    <dgm:pt modelId="{20E444B7-5B87-404A-A65B-0D6E5C4E83A5}" type="parTrans" cxnId="{C080A445-41BF-4B25-9562-B3CD82A94EF4}">
      <dgm:prSet/>
      <dgm:spPr/>
    </dgm:pt>
    <dgm:pt modelId="{324FB18C-0797-4514-896E-13B4F41A4C3B}" type="sibTrans" cxnId="{C080A445-41BF-4B25-9562-B3CD82A94EF4}">
      <dgm:prSet/>
      <dgm:spPr/>
    </dgm:pt>
    <dgm:pt modelId="{D810B1C7-7479-4DCF-8DCF-1377C7FEFAEA}">
      <dgm:prSet phldrT="[Текст]" custT="1"/>
      <dgm:spPr/>
      <dgm:t>
        <a:bodyPr/>
        <a:lstStyle/>
        <a:p>
          <a:endParaRPr lang="ru-RU" sz="2000" dirty="0"/>
        </a:p>
      </dgm:t>
    </dgm:pt>
    <dgm:pt modelId="{43C56859-C4AA-447F-B384-ABF271795E45}" type="parTrans" cxnId="{C0626A04-735A-4F7E-BDAD-59167E0C3016}">
      <dgm:prSet/>
      <dgm:spPr/>
    </dgm:pt>
    <dgm:pt modelId="{A74CB27A-9073-488C-ACF0-0C8547DB6051}" type="sibTrans" cxnId="{C0626A04-735A-4F7E-BDAD-59167E0C3016}">
      <dgm:prSet/>
      <dgm:spPr/>
    </dgm:pt>
    <dgm:pt modelId="{95EFB2BB-6E69-4587-AAB5-3197245D9164}" type="pres">
      <dgm:prSet presAssocID="{6F2BC505-A38C-4CC0-B985-4195E9FD965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7D9C46B-80F2-4577-A227-16A2E84A22FD}" type="pres">
      <dgm:prSet presAssocID="{683D4881-0C95-4D13-B7EC-AE0D45793A84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8DB406-FDA5-4469-8BA1-D331CA4C34E9}" type="pres">
      <dgm:prSet presAssocID="{683D4881-0C95-4D13-B7EC-AE0D45793A84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74B977-3806-4CFD-B93E-AEDF1295FAE7}" type="pres">
      <dgm:prSet presAssocID="{43981883-ED91-42C9-9A8E-F06C6F40C6A7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F5D5C8-DD6E-4AD4-A841-D419027FF48B}" type="pres">
      <dgm:prSet presAssocID="{43981883-ED91-42C9-9A8E-F06C6F40C6A7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A0E019B-D96F-46FE-AD52-92E5500B7455}" srcId="{683D4881-0C95-4D13-B7EC-AE0D45793A84}" destId="{91304E8A-1A61-4C9D-A762-EBC09877D774}" srcOrd="1" destOrd="0" parTransId="{7DC629BD-7FAF-467B-BA54-EEE186D919AF}" sibTransId="{F14B2F59-8E55-43C4-9A9E-8DB0C7AF3765}"/>
    <dgm:cxn modelId="{82ED5837-0442-40B9-98EE-E4F685ECFC73}" type="presOf" srcId="{683D4881-0C95-4D13-B7EC-AE0D45793A84}" destId="{E7D9C46B-80F2-4577-A227-16A2E84A22FD}" srcOrd="0" destOrd="0" presId="urn:microsoft.com/office/officeart/2005/8/layout/vList2"/>
    <dgm:cxn modelId="{5FFABA32-D787-437D-A31F-D642D1A92AE3}" type="presOf" srcId="{6F2BC505-A38C-4CC0-B985-4195E9FD9656}" destId="{95EFB2BB-6E69-4587-AAB5-3197245D9164}" srcOrd="0" destOrd="0" presId="urn:microsoft.com/office/officeart/2005/8/layout/vList2"/>
    <dgm:cxn modelId="{C080A445-41BF-4B25-9562-B3CD82A94EF4}" srcId="{683D4881-0C95-4D13-B7EC-AE0D45793A84}" destId="{6A3AD1C1-34B3-4FE8-A066-B69445DC1418}" srcOrd="2" destOrd="0" parTransId="{20E444B7-5B87-404A-A65B-0D6E5C4E83A5}" sibTransId="{324FB18C-0797-4514-896E-13B4F41A4C3B}"/>
    <dgm:cxn modelId="{D306338E-9B8F-41F2-AD61-BC78DB5C7F6E}" type="presOf" srcId="{6A3AD1C1-34B3-4FE8-A066-B69445DC1418}" destId="{3B8DB406-FDA5-4469-8BA1-D331CA4C34E9}" srcOrd="0" destOrd="2" presId="urn:microsoft.com/office/officeart/2005/8/layout/vList2"/>
    <dgm:cxn modelId="{B57ED760-DC1E-4769-AB40-5E3067BFD435}" srcId="{6F2BC505-A38C-4CC0-B985-4195E9FD9656}" destId="{683D4881-0C95-4D13-B7EC-AE0D45793A84}" srcOrd="0" destOrd="0" parTransId="{B212ADE4-7C8B-4011-B3F4-099CAD3885D6}" sibTransId="{557F3211-B1BE-4962-8FFA-7F49D5A5F0FB}"/>
    <dgm:cxn modelId="{D50ECD8A-5009-4997-A4AD-3C734A2BEF6E}" type="presOf" srcId="{D810B1C7-7479-4DCF-8DCF-1377C7FEFAEA}" destId="{3B8DB406-FDA5-4469-8BA1-D331CA4C34E9}" srcOrd="0" destOrd="0" presId="urn:microsoft.com/office/officeart/2005/8/layout/vList2"/>
    <dgm:cxn modelId="{0FF3AD74-196D-452C-9478-64C2BB2DA74F}" type="presOf" srcId="{35D6D4F4-E1D5-422C-8550-2E8C2A5105DA}" destId="{51F5D5C8-DD6E-4AD4-A841-D419027FF48B}" srcOrd="0" destOrd="0" presId="urn:microsoft.com/office/officeart/2005/8/layout/vList2"/>
    <dgm:cxn modelId="{C0626A04-735A-4F7E-BDAD-59167E0C3016}" srcId="{683D4881-0C95-4D13-B7EC-AE0D45793A84}" destId="{D810B1C7-7479-4DCF-8DCF-1377C7FEFAEA}" srcOrd="0" destOrd="0" parTransId="{43C56859-C4AA-447F-B384-ABF271795E45}" sibTransId="{A74CB27A-9073-488C-ACF0-0C8547DB6051}"/>
    <dgm:cxn modelId="{92CF8C59-B316-4586-9CC1-2A4D8BF2C86B}" srcId="{43981883-ED91-42C9-9A8E-F06C6F40C6A7}" destId="{35D6D4F4-E1D5-422C-8550-2E8C2A5105DA}" srcOrd="0" destOrd="0" parTransId="{4B6F993D-2849-47D1-91F8-42B9E7EFAE95}" sibTransId="{369295E4-78C7-4CB7-B1A2-D0F567E82788}"/>
    <dgm:cxn modelId="{D25D9CBF-4356-4D92-9FCA-2BF800335AE4}" type="presOf" srcId="{91304E8A-1A61-4C9D-A762-EBC09877D774}" destId="{3B8DB406-FDA5-4469-8BA1-D331CA4C34E9}" srcOrd="0" destOrd="1" presId="urn:microsoft.com/office/officeart/2005/8/layout/vList2"/>
    <dgm:cxn modelId="{6FC9B12D-0703-41E6-83B4-362B33BF2D84}" type="presOf" srcId="{43981883-ED91-42C9-9A8E-F06C6F40C6A7}" destId="{0F74B977-3806-4CFD-B93E-AEDF1295FAE7}" srcOrd="0" destOrd="0" presId="urn:microsoft.com/office/officeart/2005/8/layout/vList2"/>
    <dgm:cxn modelId="{C837EBD3-6A98-47D1-86D3-7B649D45DCE2}" srcId="{6F2BC505-A38C-4CC0-B985-4195E9FD9656}" destId="{43981883-ED91-42C9-9A8E-F06C6F40C6A7}" srcOrd="1" destOrd="0" parTransId="{A829655F-162E-4B37-BA6E-638E51DC57E0}" sibTransId="{2CCE680E-0D58-47E8-862A-882C52718701}"/>
    <dgm:cxn modelId="{5CA5A16B-5B82-48C3-92CA-A99932CA73C7}" type="presParOf" srcId="{95EFB2BB-6E69-4587-AAB5-3197245D9164}" destId="{E7D9C46B-80F2-4577-A227-16A2E84A22FD}" srcOrd="0" destOrd="0" presId="urn:microsoft.com/office/officeart/2005/8/layout/vList2"/>
    <dgm:cxn modelId="{AF39459E-B658-4808-92FB-EEA66DC12F6A}" type="presParOf" srcId="{95EFB2BB-6E69-4587-AAB5-3197245D9164}" destId="{3B8DB406-FDA5-4469-8BA1-D331CA4C34E9}" srcOrd="1" destOrd="0" presId="urn:microsoft.com/office/officeart/2005/8/layout/vList2"/>
    <dgm:cxn modelId="{A45E6BAD-1712-4950-9FF1-BB450A74CD03}" type="presParOf" srcId="{95EFB2BB-6E69-4587-AAB5-3197245D9164}" destId="{0F74B977-3806-4CFD-B93E-AEDF1295FAE7}" srcOrd="2" destOrd="0" presId="urn:microsoft.com/office/officeart/2005/8/layout/vList2"/>
    <dgm:cxn modelId="{F7BB39D0-2B68-44A2-8391-3807747AB4AE}" type="presParOf" srcId="{95EFB2BB-6E69-4587-AAB5-3197245D9164}" destId="{51F5D5C8-DD6E-4AD4-A841-D419027FF48B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1F8D127-6769-4D01-AC56-45F8928B5A1E}" type="doc">
      <dgm:prSet loTypeId="urn:microsoft.com/office/officeart/2005/8/layout/hList7#1" loCatId="list" qsTypeId="urn:microsoft.com/office/officeart/2005/8/quickstyle/simple1" qsCatId="simple" csTypeId="urn:microsoft.com/office/officeart/2005/8/colors/accent3_2" csCatId="accent3" phldr="1"/>
      <dgm:spPr/>
    </dgm:pt>
    <dgm:pt modelId="{7B4D66D9-B845-46FB-B24F-1D270E223FE8}">
      <dgm:prSet phldrT="[Текст]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ru-RU" dirty="0" smtClean="0"/>
            <a:t>Люминесцентные лампы мощностью до 100 Вт цилиндрической формы длиной до 2000 мм и диаметром 26-36 мм, используются как источники света в помещении.</a:t>
          </a:r>
          <a:endParaRPr lang="ru-RU" dirty="0"/>
        </a:p>
      </dgm:t>
    </dgm:pt>
    <dgm:pt modelId="{1A6A3506-5F15-44F4-A739-ACBA528EBF8E}" type="parTrans" cxnId="{A1EFD071-3EA2-4D88-AF34-7A933939BFA8}">
      <dgm:prSet/>
      <dgm:spPr/>
    </dgm:pt>
    <dgm:pt modelId="{32003732-3980-4076-9C47-431CBB296F03}" type="sibTrans" cxnId="{A1EFD071-3EA2-4D88-AF34-7A933939BFA8}">
      <dgm:prSet/>
      <dgm:spPr/>
    </dgm:pt>
    <dgm:pt modelId="{DE80B0D5-5256-41DC-9BC8-008CE3C0ADB3}">
      <dgm:prSet phldrT="[Текст]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ru-RU" dirty="0" smtClean="0"/>
            <a:t>ДРЛ (Дуговая Ртутная Люминесцентная) - используется в прожекторах для общего освещения цехов, улиц, промышленных предприятий и других объектов.</a:t>
          </a:r>
          <a:endParaRPr lang="ru-RU" dirty="0"/>
        </a:p>
      </dgm:t>
    </dgm:pt>
    <dgm:pt modelId="{3CC279A8-E3F5-4635-AACB-7256BF961B3D}" type="parTrans" cxnId="{9AA1DD62-071B-483B-8E05-D08A924BECE0}">
      <dgm:prSet/>
      <dgm:spPr/>
    </dgm:pt>
    <dgm:pt modelId="{E86C6491-78D7-4389-BDDE-5E3882197E92}" type="sibTrans" cxnId="{9AA1DD62-071B-483B-8E05-D08A924BECE0}">
      <dgm:prSet/>
      <dgm:spPr/>
    </dgm:pt>
    <dgm:pt modelId="{240DB129-A481-4BDA-93CE-9517F29E5990}">
      <dgm:prSet phldrT="[Текст]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ru-RU" dirty="0" smtClean="0"/>
            <a:t>Энергосберегающие лампы – ртутьсодержащие лампы, выглядят как тонкая трубка, свернутая в спираль, либо другой формы. Используются как источник света в помещении.</a:t>
          </a:r>
          <a:endParaRPr lang="ru-RU" dirty="0"/>
        </a:p>
      </dgm:t>
    </dgm:pt>
    <dgm:pt modelId="{0FC88328-389E-4A44-9F22-22C3CB5749CC}" type="parTrans" cxnId="{167C6258-DCBD-44BA-BFF8-81E02E29C1AA}">
      <dgm:prSet/>
      <dgm:spPr/>
    </dgm:pt>
    <dgm:pt modelId="{508EC36B-7D1B-4D76-964F-A29FDC7F93C8}" type="sibTrans" cxnId="{167C6258-DCBD-44BA-BFF8-81E02E29C1AA}">
      <dgm:prSet/>
      <dgm:spPr/>
    </dgm:pt>
    <dgm:pt modelId="{AAC98169-F12B-48AF-BF77-D07CC98043D3}" type="pres">
      <dgm:prSet presAssocID="{11F8D127-6769-4D01-AC56-45F8928B5A1E}" presName="Name0" presStyleCnt="0">
        <dgm:presLayoutVars>
          <dgm:dir/>
          <dgm:resizeHandles val="exact"/>
        </dgm:presLayoutVars>
      </dgm:prSet>
      <dgm:spPr/>
    </dgm:pt>
    <dgm:pt modelId="{5B1BF00A-44DA-4F4F-A4E2-5F3833C678BF}" type="pres">
      <dgm:prSet presAssocID="{11F8D127-6769-4D01-AC56-45F8928B5A1E}" presName="fgShape" presStyleLbl="fgShp" presStyleIdx="0" presStyleCnt="1"/>
      <dgm:spPr/>
    </dgm:pt>
    <dgm:pt modelId="{D5CE655A-4D53-4992-B430-4EE8EDEE2BB5}" type="pres">
      <dgm:prSet presAssocID="{11F8D127-6769-4D01-AC56-45F8928B5A1E}" presName="linComp" presStyleCnt="0"/>
      <dgm:spPr/>
    </dgm:pt>
    <dgm:pt modelId="{D89512DB-D490-41CA-B49D-388029727BD6}" type="pres">
      <dgm:prSet presAssocID="{7B4D66D9-B845-46FB-B24F-1D270E223FE8}" presName="compNode" presStyleCnt="0"/>
      <dgm:spPr/>
    </dgm:pt>
    <dgm:pt modelId="{6A2E94D2-6644-4CFE-8679-A1E534120CD1}" type="pres">
      <dgm:prSet presAssocID="{7B4D66D9-B845-46FB-B24F-1D270E223FE8}" presName="bkgdShape" presStyleLbl="node1" presStyleIdx="0" presStyleCnt="3"/>
      <dgm:spPr/>
      <dgm:t>
        <a:bodyPr/>
        <a:lstStyle/>
        <a:p>
          <a:endParaRPr lang="ru-RU"/>
        </a:p>
      </dgm:t>
    </dgm:pt>
    <dgm:pt modelId="{CD99F44C-37FD-4A97-9D11-43A7F47BCB0B}" type="pres">
      <dgm:prSet presAssocID="{7B4D66D9-B845-46FB-B24F-1D270E223FE8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803F18-FD56-49CE-8B3D-5FCD74BD479D}" type="pres">
      <dgm:prSet presAssocID="{7B4D66D9-B845-46FB-B24F-1D270E223FE8}" presName="invisiNode" presStyleLbl="node1" presStyleIdx="0" presStyleCnt="3"/>
      <dgm:spPr/>
    </dgm:pt>
    <dgm:pt modelId="{62380A76-2BB5-432C-8262-774834EFB4FE}" type="pres">
      <dgm:prSet presAssocID="{7B4D66D9-B845-46FB-B24F-1D270E223FE8}" presName="imagNode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E649D19D-8A1F-4928-88D0-53E7804CECD1}" type="pres">
      <dgm:prSet presAssocID="{32003732-3980-4076-9C47-431CBB296F03}" presName="sibTrans" presStyleLbl="sibTrans2D1" presStyleIdx="0" presStyleCnt="0"/>
      <dgm:spPr/>
    </dgm:pt>
    <dgm:pt modelId="{9610EA4E-4829-49F7-8DD3-C9230DCCD9CC}" type="pres">
      <dgm:prSet presAssocID="{DE80B0D5-5256-41DC-9BC8-008CE3C0ADB3}" presName="compNode" presStyleCnt="0"/>
      <dgm:spPr/>
    </dgm:pt>
    <dgm:pt modelId="{57A83F4F-852D-4BE8-88DF-6AF4E23F591B}" type="pres">
      <dgm:prSet presAssocID="{DE80B0D5-5256-41DC-9BC8-008CE3C0ADB3}" presName="bkgdShape" presStyleLbl="node1" presStyleIdx="1" presStyleCnt="3"/>
      <dgm:spPr/>
      <dgm:t>
        <a:bodyPr/>
        <a:lstStyle/>
        <a:p>
          <a:endParaRPr lang="ru-RU"/>
        </a:p>
      </dgm:t>
    </dgm:pt>
    <dgm:pt modelId="{B3C5A78F-D2CF-4219-99E6-8C6EA78D7723}" type="pres">
      <dgm:prSet presAssocID="{DE80B0D5-5256-41DC-9BC8-008CE3C0ADB3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D67785-4513-4182-AEC8-4B8594597068}" type="pres">
      <dgm:prSet presAssocID="{DE80B0D5-5256-41DC-9BC8-008CE3C0ADB3}" presName="invisiNode" presStyleLbl="node1" presStyleIdx="1" presStyleCnt="3"/>
      <dgm:spPr/>
    </dgm:pt>
    <dgm:pt modelId="{C7A34B4C-86AE-42C5-9965-83FC85AC63D1}" type="pres">
      <dgm:prSet presAssocID="{DE80B0D5-5256-41DC-9BC8-008CE3C0ADB3}" presName="imagNode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39779FC9-4137-42A3-81FA-494DB97E7472}" type="pres">
      <dgm:prSet presAssocID="{E86C6491-78D7-4389-BDDE-5E3882197E92}" presName="sibTrans" presStyleLbl="sibTrans2D1" presStyleIdx="0" presStyleCnt="0"/>
      <dgm:spPr/>
    </dgm:pt>
    <dgm:pt modelId="{98CA8B7C-A277-4C2F-B01B-7F239831A0D7}" type="pres">
      <dgm:prSet presAssocID="{240DB129-A481-4BDA-93CE-9517F29E5990}" presName="compNode" presStyleCnt="0"/>
      <dgm:spPr/>
    </dgm:pt>
    <dgm:pt modelId="{737D4C5C-B21C-4D64-960C-FEEF08C39FA1}" type="pres">
      <dgm:prSet presAssocID="{240DB129-A481-4BDA-93CE-9517F29E5990}" presName="bkgdShape" presStyleLbl="node1" presStyleIdx="2" presStyleCnt="3"/>
      <dgm:spPr/>
      <dgm:t>
        <a:bodyPr/>
        <a:lstStyle/>
        <a:p>
          <a:endParaRPr lang="ru-RU"/>
        </a:p>
      </dgm:t>
    </dgm:pt>
    <dgm:pt modelId="{1DF56D2C-6B2E-49C3-80B2-6CBB3ECA7CC9}" type="pres">
      <dgm:prSet presAssocID="{240DB129-A481-4BDA-93CE-9517F29E5990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9A64E4-C699-4BB9-BF92-275F41059350}" type="pres">
      <dgm:prSet presAssocID="{240DB129-A481-4BDA-93CE-9517F29E5990}" presName="invisiNode" presStyleLbl="node1" presStyleIdx="2" presStyleCnt="3"/>
      <dgm:spPr/>
    </dgm:pt>
    <dgm:pt modelId="{5A3B321C-7815-4014-A9E0-09868E015583}" type="pres">
      <dgm:prSet presAssocID="{240DB129-A481-4BDA-93CE-9517F29E5990}" presName="imagNode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84ADA893-B868-4651-8D9D-4DAC76A3949C}" type="presOf" srcId="{32003732-3980-4076-9C47-431CBB296F03}" destId="{E649D19D-8A1F-4928-88D0-53E7804CECD1}" srcOrd="0" destOrd="0" presId="urn:microsoft.com/office/officeart/2005/8/layout/hList7#1"/>
    <dgm:cxn modelId="{6E327DF8-5202-47FB-850F-5B94CE6F0E59}" type="presOf" srcId="{E86C6491-78D7-4389-BDDE-5E3882197E92}" destId="{39779FC9-4137-42A3-81FA-494DB97E7472}" srcOrd="0" destOrd="0" presId="urn:microsoft.com/office/officeart/2005/8/layout/hList7#1"/>
    <dgm:cxn modelId="{CFD841C7-4E5E-45BA-B4BB-C17FEEF711A2}" type="presOf" srcId="{7B4D66D9-B845-46FB-B24F-1D270E223FE8}" destId="{CD99F44C-37FD-4A97-9D11-43A7F47BCB0B}" srcOrd="1" destOrd="0" presId="urn:microsoft.com/office/officeart/2005/8/layout/hList7#1"/>
    <dgm:cxn modelId="{A1EFD071-3EA2-4D88-AF34-7A933939BFA8}" srcId="{11F8D127-6769-4D01-AC56-45F8928B5A1E}" destId="{7B4D66D9-B845-46FB-B24F-1D270E223FE8}" srcOrd="0" destOrd="0" parTransId="{1A6A3506-5F15-44F4-A739-ACBA528EBF8E}" sibTransId="{32003732-3980-4076-9C47-431CBB296F03}"/>
    <dgm:cxn modelId="{9AA1DD62-071B-483B-8E05-D08A924BECE0}" srcId="{11F8D127-6769-4D01-AC56-45F8928B5A1E}" destId="{DE80B0D5-5256-41DC-9BC8-008CE3C0ADB3}" srcOrd="1" destOrd="0" parTransId="{3CC279A8-E3F5-4635-AACB-7256BF961B3D}" sibTransId="{E86C6491-78D7-4389-BDDE-5E3882197E92}"/>
    <dgm:cxn modelId="{8C1526E1-FD10-4AA5-89B5-6C716BFA4E44}" type="presOf" srcId="{DE80B0D5-5256-41DC-9BC8-008CE3C0ADB3}" destId="{B3C5A78F-D2CF-4219-99E6-8C6EA78D7723}" srcOrd="1" destOrd="0" presId="urn:microsoft.com/office/officeart/2005/8/layout/hList7#1"/>
    <dgm:cxn modelId="{A7E8B7EF-066F-40AD-AD64-A1B5A9AE5837}" type="presOf" srcId="{11F8D127-6769-4D01-AC56-45F8928B5A1E}" destId="{AAC98169-F12B-48AF-BF77-D07CC98043D3}" srcOrd="0" destOrd="0" presId="urn:microsoft.com/office/officeart/2005/8/layout/hList7#1"/>
    <dgm:cxn modelId="{E67B28A4-E14F-4353-9558-B8D9601FF673}" type="presOf" srcId="{DE80B0D5-5256-41DC-9BC8-008CE3C0ADB3}" destId="{57A83F4F-852D-4BE8-88DF-6AF4E23F591B}" srcOrd="0" destOrd="0" presId="urn:microsoft.com/office/officeart/2005/8/layout/hList7#1"/>
    <dgm:cxn modelId="{00AB03AD-9880-4177-B2EB-BA4E9A00FB9B}" type="presOf" srcId="{240DB129-A481-4BDA-93CE-9517F29E5990}" destId="{1DF56D2C-6B2E-49C3-80B2-6CBB3ECA7CC9}" srcOrd="1" destOrd="0" presId="urn:microsoft.com/office/officeart/2005/8/layout/hList7#1"/>
    <dgm:cxn modelId="{167C6258-DCBD-44BA-BFF8-81E02E29C1AA}" srcId="{11F8D127-6769-4D01-AC56-45F8928B5A1E}" destId="{240DB129-A481-4BDA-93CE-9517F29E5990}" srcOrd="2" destOrd="0" parTransId="{0FC88328-389E-4A44-9F22-22C3CB5749CC}" sibTransId="{508EC36B-7D1B-4D76-964F-A29FDC7F93C8}"/>
    <dgm:cxn modelId="{F2C1659F-54FD-4A86-BF47-9426643DD950}" type="presOf" srcId="{7B4D66D9-B845-46FB-B24F-1D270E223FE8}" destId="{6A2E94D2-6644-4CFE-8679-A1E534120CD1}" srcOrd="0" destOrd="0" presId="urn:microsoft.com/office/officeart/2005/8/layout/hList7#1"/>
    <dgm:cxn modelId="{ADBA8FC2-1E3E-414F-ABC5-31900D112134}" type="presOf" srcId="{240DB129-A481-4BDA-93CE-9517F29E5990}" destId="{737D4C5C-B21C-4D64-960C-FEEF08C39FA1}" srcOrd="0" destOrd="0" presId="urn:microsoft.com/office/officeart/2005/8/layout/hList7#1"/>
    <dgm:cxn modelId="{825CB705-8246-4B60-89DC-9D279C56AB3D}" type="presParOf" srcId="{AAC98169-F12B-48AF-BF77-D07CC98043D3}" destId="{5B1BF00A-44DA-4F4F-A4E2-5F3833C678BF}" srcOrd="0" destOrd="0" presId="urn:microsoft.com/office/officeart/2005/8/layout/hList7#1"/>
    <dgm:cxn modelId="{4B383151-ACDC-4200-BE7D-9C37744D234A}" type="presParOf" srcId="{AAC98169-F12B-48AF-BF77-D07CC98043D3}" destId="{D5CE655A-4D53-4992-B430-4EE8EDEE2BB5}" srcOrd="1" destOrd="0" presId="urn:microsoft.com/office/officeart/2005/8/layout/hList7#1"/>
    <dgm:cxn modelId="{ABBAC673-4B34-4AC0-9AD7-C5BE6BD18D52}" type="presParOf" srcId="{D5CE655A-4D53-4992-B430-4EE8EDEE2BB5}" destId="{D89512DB-D490-41CA-B49D-388029727BD6}" srcOrd="0" destOrd="0" presId="urn:microsoft.com/office/officeart/2005/8/layout/hList7#1"/>
    <dgm:cxn modelId="{5006E57A-9404-4E25-9FBE-75E4A13418A3}" type="presParOf" srcId="{D89512DB-D490-41CA-B49D-388029727BD6}" destId="{6A2E94D2-6644-4CFE-8679-A1E534120CD1}" srcOrd="0" destOrd="0" presId="urn:microsoft.com/office/officeart/2005/8/layout/hList7#1"/>
    <dgm:cxn modelId="{42BAB80F-088B-4AA4-B296-879A9B19CE60}" type="presParOf" srcId="{D89512DB-D490-41CA-B49D-388029727BD6}" destId="{CD99F44C-37FD-4A97-9D11-43A7F47BCB0B}" srcOrd="1" destOrd="0" presId="urn:microsoft.com/office/officeart/2005/8/layout/hList7#1"/>
    <dgm:cxn modelId="{75C6D8E7-C77E-4932-BABD-D40EB63DC37F}" type="presParOf" srcId="{D89512DB-D490-41CA-B49D-388029727BD6}" destId="{4F803F18-FD56-49CE-8B3D-5FCD74BD479D}" srcOrd="2" destOrd="0" presId="urn:microsoft.com/office/officeart/2005/8/layout/hList7#1"/>
    <dgm:cxn modelId="{F01FB339-A146-49A1-852A-67796F110216}" type="presParOf" srcId="{D89512DB-D490-41CA-B49D-388029727BD6}" destId="{62380A76-2BB5-432C-8262-774834EFB4FE}" srcOrd="3" destOrd="0" presId="urn:microsoft.com/office/officeart/2005/8/layout/hList7#1"/>
    <dgm:cxn modelId="{D7FD3BCF-C721-472B-AC38-0581A4DAE45C}" type="presParOf" srcId="{D5CE655A-4D53-4992-B430-4EE8EDEE2BB5}" destId="{E649D19D-8A1F-4928-88D0-53E7804CECD1}" srcOrd="1" destOrd="0" presId="urn:microsoft.com/office/officeart/2005/8/layout/hList7#1"/>
    <dgm:cxn modelId="{EE8A9774-92CA-47F8-84AE-61B10257BB0E}" type="presParOf" srcId="{D5CE655A-4D53-4992-B430-4EE8EDEE2BB5}" destId="{9610EA4E-4829-49F7-8DD3-C9230DCCD9CC}" srcOrd="2" destOrd="0" presId="urn:microsoft.com/office/officeart/2005/8/layout/hList7#1"/>
    <dgm:cxn modelId="{BF322797-393A-40BB-BE00-43A93C1D9B62}" type="presParOf" srcId="{9610EA4E-4829-49F7-8DD3-C9230DCCD9CC}" destId="{57A83F4F-852D-4BE8-88DF-6AF4E23F591B}" srcOrd="0" destOrd="0" presId="urn:microsoft.com/office/officeart/2005/8/layout/hList7#1"/>
    <dgm:cxn modelId="{3AEA5AB5-2F36-42BE-AF8E-F7A5FD8088E5}" type="presParOf" srcId="{9610EA4E-4829-49F7-8DD3-C9230DCCD9CC}" destId="{B3C5A78F-D2CF-4219-99E6-8C6EA78D7723}" srcOrd="1" destOrd="0" presId="urn:microsoft.com/office/officeart/2005/8/layout/hList7#1"/>
    <dgm:cxn modelId="{3EE9FC8D-9D7E-44CD-B15C-62829C72C882}" type="presParOf" srcId="{9610EA4E-4829-49F7-8DD3-C9230DCCD9CC}" destId="{A0D67785-4513-4182-AEC8-4B8594597068}" srcOrd="2" destOrd="0" presId="urn:microsoft.com/office/officeart/2005/8/layout/hList7#1"/>
    <dgm:cxn modelId="{24A6AAFA-9357-4674-8B3A-2EAA6A33CCB8}" type="presParOf" srcId="{9610EA4E-4829-49F7-8DD3-C9230DCCD9CC}" destId="{C7A34B4C-86AE-42C5-9965-83FC85AC63D1}" srcOrd="3" destOrd="0" presId="urn:microsoft.com/office/officeart/2005/8/layout/hList7#1"/>
    <dgm:cxn modelId="{7A5198D1-B089-4568-B49B-A5240E2ADA34}" type="presParOf" srcId="{D5CE655A-4D53-4992-B430-4EE8EDEE2BB5}" destId="{39779FC9-4137-42A3-81FA-494DB97E7472}" srcOrd="3" destOrd="0" presId="urn:microsoft.com/office/officeart/2005/8/layout/hList7#1"/>
    <dgm:cxn modelId="{666C0B52-B926-44A3-8CF9-2AB8D132B8F4}" type="presParOf" srcId="{D5CE655A-4D53-4992-B430-4EE8EDEE2BB5}" destId="{98CA8B7C-A277-4C2F-B01B-7F239831A0D7}" srcOrd="4" destOrd="0" presId="urn:microsoft.com/office/officeart/2005/8/layout/hList7#1"/>
    <dgm:cxn modelId="{97163114-6AE2-4A69-9C30-AD04C907BC55}" type="presParOf" srcId="{98CA8B7C-A277-4C2F-B01B-7F239831A0D7}" destId="{737D4C5C-B21C-4D64-960C-FEEF08C39FA1}" srcOrd="0" destOrd="0" presId="urn:microsoft.com/office/officeart/2005/8/layout/hList7#1"/>
    <dgm:cxn modelId="{2AFB8B6F-69A7-4B67-9CE8-816A48DCF4A8}" type="presParOf" srcId="{98CA8B7C-A277-4C2F-B01B-7F239831A0D7}" destId="{1DF56D2C-6B2E-49C3-80B2-6CBB3ECA7CC9}" srcOrd="1" destOrd="0" presId="urn:microsoft.com/office/officeart/2005/8/layout/hList7#1"/>
    <dgm:cxn modelId="{BC094402-4C23-4679-892B-0CACDB2D8CBA}" type="presParOf" srcId="{98CA8B7C-A277-4C2F-B01B-7F239831A0D7}" destId="{189A64E4-C699-4BB9-BF92-275F41059350}" srcOrd="2" destOrd="0" presId="urn:microsoft.com/office/officeart/2005/8/layout/hList7#1"/>
    <dgm:cxn modelId="{BDCADDDE-89DA-42C6-BE90-CA19846B0308}" type="presParOf" srcId="{98CA8B7C-A277-4C2F-B01B-7F239831A0D7}" destId="{5A3B321C-7815-4014-A9E0-09868E015583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8D720CC-D3E0-46EB-B4E0-38736D77EF39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80660EB4-519F-4514-A1D0-9D6CA98BC417}">
      <dgm:prSet phldrT="[Текст]"/>
      <dgm:spPr>
        <a:solidFill>
          <a:schemeClr val="bg2">
            <a:lumMod val="50000"/>
          </a:schemeClr>
        </a:solidFill>
      </dgm:spPr>
      <dgm:t>
        <a:bodyPr/>
        <a:lstStyle/>
        <a:p>
          <a:pPr algn="l"/>
          <a:r>
            <a:rPr lang="ru-RU" dirty="0" smtClean="0"/>
            <a:t>Содержание ртути в разных типах ртутьсодержащих ламп, к которым относятся энергосберегающие лампы, составляют от 5 до 100мг.  </a:t>
          </a:r>
          <a:endParaRPr lang="ru-RU" dirty="0"/>
        </a:p>
      </dgm:t>
    </dgm:pt>
    <dgm:pt modelId="{7655AD96-D128-4F5D-B98E-0701F1378099}" type="parTrans" cxnId="{2B24B769-810F-4DAB-89BE-5B00C45B8AA6}">
      <dgm:prSet/>
      <dgm:spPr/>
      <dgm:t>
        <a:bodyPr/>
        <a:lstStyle/>
        <a:p>
          <a:endParaRPr lang="ru-RU"/>
        </a:p>
      </dgm:t>
    </dgm:pt>
    <dgm:pt modelId="{6606F4F3-6613-4D4C-AFF6-BEC10F370176}" type="sibTrans" cxnId="{2B24B769-810F-4DAB-89BE-5B00C45B8AA6}">
      <dgm:prSet/>
      <dgm:spPr/>
      <dgm:t>
        <a:bodyPr/>
        <a:lstStyle/>
        <a:p>
          <a:endParaRPr lang="ru-RU"/>
        </a:p>
      </dgm:t>
    </dgm:pt>
    <dgm:pt modelId="{2811C979-725F-4961-B909-5FA6AE8E5E47}">
      <dgm:prSet phldrT="[Текст]" custT="1"/>
      <dgm:spPr/>
      <dgm:t>
        <a:bodyPr/>
        <a:lstStyle/>
        <a:p>
          <a:pPr algn="l"/>
          <a:r>
            <a:rPr lang="ru-RU" sz="2000" dirty="0" smtClean="0"/>
            <a:t>Если предположить, что содержащиеся в отработанной и выброшенной лампе </a:t>
          </a:r>
          <a:r>
            <a:rPr lang="ru-RU" sz="2000" b="1" dirty="0" smtClean="0"/>
            <a:t>50 мг </a:t>
          </a:r>
          <a:r>
            <a:rPr lang="ru-RU" sz="2000" dirty="0" smtClean="0"/>
            <a:t>ртути в конечном счете поступят (испаряться) в атмосферу,</a:t>
          </a:r>
          <a:endParaRPr lang="ru-RU" sz="2000" dirty="0"/>
        </a:p>
      </dgm:t>
    </dgm:pt>
    <dgm:pt modelId="{CA1B229A-3F07-4BF1-B388-0B41AB7A11FD}" type="parTrans" cxnId="{14C8FBF2-747C-4759-B0A4-6ED0964F3756}">
      <dgm:prSet/>
      <dgm:spPr/>
      <dgm:t>
        <a:bodyPr/>
        <a:lstStyle/>
        <a:p>
          <a:endParaRPr lang="ru-RU"/>
        </a:p>
      </dgm:t>
    </dgm:pt>
    <dgm:pt modelId="{4B6DCE83-A19C-4784-8A80-602D3E105B1C}" type="sibTrans" cxnId="{14C8FBF2-747C-4759-B0A4-6ED0964F3756}">
      <dgm:prSet/>
      <dgm:spPr/>
      <dgm:t>
        <a:bodyPr/>
        <a:lstStyle/>
        <a:p>
          <a:endParaRPr lang="ru-RU"/>
        </a:p>
      </dgm:t>
    </dgm:pt>
    <dgm:pt modelId="{12B543BC-994E-4B80-8AF4-ADD7540FE66C}">
      <dgm:prSet phldrT="[Текст]" custT="1"/>
      <dgm:spPr/>
      <dgm:t>
        <a:bodyPr/>
        <a:lstStyle/>
        <a:p>
          <a:pPr algn="l"/>
          <a:r>
            <a:rPr lang="ru-RU" sz="2000" dirty="0" smtClean="0"/>
            <a:t>то этого количества будет достаточно для того, чтобы загрязнить воздух токсичной ртутью до уровня её ПДК (предельно допустимой концентрации) в помещении объемом в </a:t>
          </a:r>
          <a:r>
            <a:rPr lang="ru-RU" sz="2000" b="1" dirty="0" smtClean="0"/>
            <a:t>160 тыс. м</a:t>
          </a:r>
          <a:r>
            <a:rPr lang="ru-RU" sz="2000" b="1" baseline="30000" dirty="0" smtClean="0"/>
            <a:t>3</a:t>
          </a:r>
          <a:r>
            <a:rPr lang="ru-RU" sz="2000" dirty="0" smtClean="0"/>
            <a:t>. </a:t>
          </a:r>
        </a:p>
        <a:p>
          <a:pPr algn="l"/>
          <a:r>
            <a:rPr lang="ru-RU" sz="2000" dirty="0" smtClean="0"/>
            <a:t>ПДК ртути помещения - </a:t>
          </a:r>
          <a:r>
            <a:rPr lang="ru-RU" sz="2000" b="1" dirty="0" smtClean="0"/>
            <a:t>0,0003  мг/м</a:t>
          </a:r>
          <a:r>
            <a:rPr lang="ru-RU" sz="2000" b="1" baseline="30000" dirty="0" smtClean="0"/>
            <a:t>3</a:t>
          </a:r>
          <a:r>
            <a:rPr lang="ru-RU" sz="2000" b="1" dirty="0" smtClean="0"/>
            <a:t> </a:t>
          </a:r>
          <a:endParaRPr lang="ru-RU" sz="2000" b="1" dirty="0"/>
        </a:p>
      </dgm:t>
    </dgm:pt>
    <dgm:pt modelId="{B9771EB5-59E1-4865-B90D-5C70C2950E72}" type="parTrans" cxnId="{F201CD49-5941-4986-965C-0AF4965BDC46}">
      <dgm:prSet/>
      <dgm:spPr/>
      <dgm:t>
        <a:bodyPr/>
        <a:lstStyle/>
        <a:p>
          <a:endParaRPr lang="ru-RU"/>
        </a:p>
      </dgm:t>
    </dgm:pt>
    <dgm:pt modelId="{F82EA341-0D6B-491B-A1EC-F9B40897A629}" type="sibTrans" cxnId="{F201CD49-5941-4986-965C-0AF4965BDC46}">
      <dgm:prSet/>
      <dgm:spPr/>
      <dgm:t>
        <a:bodyPr/>
        <a:lstStyle/>
        <a:p>
          <a:endParaRPr lang="ru-RU"/>
        </a:p>
      </dgm:t>
    </dgm:pt>
    <dgm:pt modelId="{FBBA0CE6-838F-4097-8CC9-B13A25216CBD}" type="pres">
      <dgm:prSet presAssocID="{88D720CC-D3E0-46EB-B4E0-38736D77EF39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304EBF3-1444-4D8C-8D98-02E874BC5A23}" type="pres">
      <dgm:prSet presAssocID="{80660EB4-519F-4514-A1D0-9D6CA98BC417}" presName="root" presStyleCnt="0"/>
      <dgm:spPr/>
    </dgm:pt>
    <dgm:pt modelId="{CFC5487C-5EB3-4291-8EE6-0F958B7031C5}" type="pres">
      <dgm:prSet presAssocID="{80660EB4-519F-4514-A1D0-9D6CA98BC417}" presName="rootComposite" presStyleCnt="0"/>
      <dgm:spPr/>
    </dgm:pt>
    <dgm:pt modelId="{FD47A8AB-DF83-477C-A289-3A7A727CA82F}" type="pres">
      <dgm:prSet presAssocID="{80660EB4-519F-4514-A1D0-9D6CA98BC417}" presName="rootText" presStyleLbl="node1" presStyleIdx="0" presStyleCnt="1" custScaleX="266642"/>
      <dgm:spPr/>
      <dgm:t>
        <a:bodyPr/>
        <a:lstStyle/>
        <a:p>
          <a:endParaRPr lang="ru-RU"/>
        </a:p>
      </dgm:t>
    </dgm:pt>
    <dgm:pt modelId="{3F1F1379-7A19-40BE-9F97-5EDC63B13890}" type="pres">
      <dgm:prSet presAssocID="{80660EB4-519F-4514-A1D0-9D6CA98BC417}" presName="rootConnector" presStyleLbl="node1" presStyleIdx="0" presStyleCnt="1"/>
      <dgm:spPr/>
      <dgm:t>
        <a:bodyPr/>
        <a:lstStyle/>
        <a:p>
          <a:endParaRPr lang="ru-RU"/>
        </a:p>
      </dgm:t>
    </dgm:pt>
    <dgm:pt modelId="{6E2513EC-EA9E-4067-AC7F-FFCF83EDA10E}" type="pres">
      <dgm:prSet presAssocID="{80660EB4-519F-4514-A1D0-9D6CA98BC417}" presName="childShape" presStyleCnt="0"/>
      <dgm:spPr/>
    </dgm:pt>
    <dgm:pt modelId="{75908DF4-8FAA-444D-A734-C4D37C1BCA58}" type="pres">
      <dgm:prSet presAssocID="{CA1B229A-3F07-4BF1-B388-0B41AB7A11FD}" presName="Name13" presStyleLbl="parChTrans1D2" presStyleIdx="0" presStyleCnt="2"/>
      <dgm:spPr/>
      <dgm:t>
        <a:bodyPr/>
        <a:lstStyle/>
        <a:p>
          <a:endParaRPr lang="ru-RU"/>
        </a:p>
      </dgm:t>
    </dgm:pt>
    <dgm:pt modelId="{47DD28C4-D4D8-4797-9EB5-7DDFE6EE1AD6}" type="pres">
      <dgm:prSet presAssocID="{2811C979-725F-4961-B909-5FA6AE8E5E47}" presName="childText" presStyleLbl="bgAcc1" presStyleIdx="0" presStyleCnt="2" custScaleX="285759" custScaleY="659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7F4103-B92B-47C6-A9EB-23215CF56F7C}" type="pres">
      <dgm:prSet presAssocID="{B9771EB5-59E1-4865-B90D-5C70C2950E72}" presName="Name13" presStyleLbl="parChTrans1D2" presStyleIdx="1" presStyleCnt="2"/>
      <dgm:spPr/>
      <dgm:t>
        <a:bodyPr/>
        <a:lstStyle/>
        <a:p>
          <a:endParaRPr lang="ru-RU"/>
        </a:p>
      </dgm:t>
    </dgm:pt>
    <dgm:pt modelId="{D8FABC58-38F2-4130-9397-BD4A151F4573}" type="pres">
      <dgm:prSet presAssocID="{12B543BC-994E-4B80-8AF4-ADD7540FE66C}" presName="childText" presStyleLbl="bgAcc1" presStyleIdx="1" presStyleCnt="2" custScaleX="2974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8591B9D-BC18-489F-85D6-FF950224436D}" type="presOf" srcId="{12B543BC-994E-4B80-8AF4-ADD7540FE66C}" destId="{D8FABC58-38F2-4130-9397-BD4A151F4573}" srcOrd="0" destOrd="0" presId="urn:microsoft.com/office/officeart/2005/8/layout/hierarchy3"/>
    <dgm:cxn modelId="{DCF0D9D4-C316-403E-8F0D-2B028C698E3E}" type="presOf" srcId="{80660EB4-519F-4514-A1D0-9D6CA98BC417}" destId="{FD47A8AB-DF83-477C-A289-3A7A727CA82F}" srcOrd="0" destOrd="0" presId="urn:microsoft.com/office/officeart/2005/8/layout/hierarchy3"/>
    <dgm:cxn modelId="{F201CD49-5941-4986-965C-0AF4965BDC46}" srcId="{80660EB4-519F-4514-A1D0-9D6CA98BC417}" destId="{12B543BC-994E-4B80-8AF4-ADD7540FE66C}" srcOrd="1" destOrd="0" parTransId="{B9771EB5-59E1-4865-B90D-5C70C2950E72}" sibTransId="{F82EA341-0D6B-491B-A1EC-F9B40897A629}"/>
    <dgm:cxn modelId="{9CCED9E0-B231-42F9-9879-A430386C93F0}" type="presOf" srcId="{CA1B229A-3F07-4BF1-B388-0B41AB7A11FD}" destId="{75908DF4-8FAA-444D-A734-C4D37C1BCA58}" srcOrd="0" destOrd="0" presId="urn:microsoft.com/office/officeart/2005/8/layout/hierarchy3"/>
    <dgm:cxn modelId="{2B24B769-810F-4DAB-89BE-5B00C45B8AA6}" srcId="{88D720CC-D3E0-46EB-B4E0-38736D77EF39}" destId="{80660EB4-519F-4514-A1D0-9D6CA98BC417}" srcOrd="0" destOrd="0" parTransId="{7655AD96-D128-4F5D-B98E-0701F1378099}" sibTransId="{6606F4F3-6613-4D4C-AFF6-BEC10F370176}"/>
    <dgm:cxn modelId="{3805E95D-8DE6-405E-8AA5-C20EE60D4676}" type="presOf" srcId="{80660EB4-519F-4514-A1D0-9D6CA98BC417}" destId="{3F1F1379-7A19-40BE-9F97-5EDC63B13890}" srcOrd="1" destOrd="0" presId="urn:microsoft.com/office/officeart/2005/8/layout/hierarchy3"/>
    <dgm:cxn modelId="{14B00253-A78C-472C-BED1-74DAF845C5E2}" type="presOf" srcId="{2811C979-725F-4961-B909-5FA6AE8E5E47}" destId="{47DD28C4-D4D8-4797-9EB5-7DDFE6EE1AD6}" srcOrd="0" destOrd="0" presId="urn:microsoft.com/office/officeart/2005/8/layout/hierarchy3"/>
    <dgm:cxn modelId="{CDD03F0E-5A63-4769-A3EE-8C7455ED6318}" type="presOf" srcId="{88D720CC-D3E0-46EB-B4E0-38736D77EF39}" destId="{FBBA0CE6-838F-4097-8CC9-B13A25216CBD}" srcOrd="0" destOrd="0" presId="urn:microsoft.com/office/officeart/2005/8/layout/hierarchy3"/>
    <dgm:cxn modelId="{14C8FBF2-747C-4759-B0A4-6ED0964F3756}" srcId="{80660EB4-519F-4514-A1D0-9D6CA98BC417}" destId="{2811C979-725F-4961-B909-5FA6AE8E5E47}" srcOrd="0" destOrd="0" parTransId="{CA1B229A-3F07-4BF1-B388-0B41AB7A11FD}" sibTransId="{4B6DCE83-A19C-4784-8A80-602D3E105B1C}"/>
    <dgm:cxn modelId="{07E56215-CCCB-4C3A-BAAD-3D4C8216409B}" type="presOf" srcId="{B9771EB5-59E1-4865-B90D-5C70C2950E72}" destId="{B87F4103-B92B-47C6-A9EB-23215CF56F7C}" srcOrd="0" destOrd="0" presId="urn:microsoft.com/office/officeart/2005/8/layout/hierarchy3"/>
    <dgm:cxn modelId="{73E66F18-3921-4A4A-9795-ABA068526749}" type="presParOf" srcId="{FBBA0CE6-838F-4097-8CC9-B13A25216CBD}" destId="{B304EBF3-1444-4D8C-8D98-02E874BC5A23}" srcOrd="0" destOrd="0" presId="urn:microsoft.com/office/officeart/2005/8/layout/hierarchy3"/>
    <dgm:cxn modelId="{E98CFD3B-0315-4292-8E7B-1BC679626F0A}" type="presParOf" srcId="{B304EBF3-1444-4D8C-8D98-02E874BC5A23}" destId="{CFC5487C-5EB3-4291-8EE6-0F958B7031C5}" srcOrd="0" destOrd="0" presId="urn:microsoft.com/office/officeart/2005/8/layout/hierarchy3"/>
    <dgm:cxn modelId="{893DDCB1-7183-495C-A746-5AAD77893E9D}" type="presParOf" srcId="{CFC5487C-5EB3-4291-8EE6-0F958B7031C5}" destId="{FD47A8AB-DF83-477C-A289-3A7A727CA82F}" srcOrd="0" destOrd="0" presId="urn:microsoft.com/office/officeart/2005/8/layout/hierarchy3"/>
    <dgm:cxn modelId="{75BDF17A-4E26-4EFD-B071-1360FDC8CCE2}" type="presParOf" srcId="{CFC5487C-5EB3-4291-8EE6-0F958B7031C5}" destId="{3F1F1379-7A19-40BE-9F97-5EDC63B13890}" srcOrd="1" destOrd="0" presId="urn:microsoft.com/office/officeart/2005/8/layout/hierarchy3"/>
    <dgm:cxn modelId="{76253271-8AD6-46E8-8A1A-0C66814F3770}" type="presParOf" srcId="{B304EBF3-1444-4D8C-8D98-02E874BC5A23}" destId="{6E2513EC-EA9E-4067-AC7F-FFCF83EDA10E}" srcOrd="1" destOrd="0" presId="urn:microsoft.com/office/officeart/2005/8/layout/hierarchy3"/>
    <dgm:cxn modelId="{6FE34CA0-D8E0-4A0B-8DC0-7DEFC2206177}" type="presParOf" srcId="{6E2513EC-EA9E-4067-AC7F-FFCF83EDA10E}" destId="{75908DF4-8FAA-444D-A734-C4D37C1BCA58}" srcOrd="0" destOrd="0" presId="urn:microsoft.com/office/officeart/2005/8/layout/hierarchy3"/>
    <dgm:cxn modelId="{67B79AB6-AEB5-49AD-9BC1-B956DDA5C5FB}" type="presParOf" srcId="{6E2513EC-EA9E-4067-AC7F-FFCF83EDA10E}" destId="{47DD28C4-D4D8-4797-9EB5-7DDFE6EE1AD6}" srcOrd="1" destOrd="0" presId="urn:microsoft.com/office/officeart/2005/8/layout/hierarchy3"/>
    <dgm:cxn modelId="{02E12332-65EC-4AD6-9A91-ACA4F473A0D1}" type="presParOf" srcId="{6E2513EC-EA9E-4067-AC7F-FFCF83EDA10E}" destId="{B87F4103-B92B-47C6-A9EB-23215CF56F7C}" srcOrd="2" destOrd="0" presId="urn:microsoft.com/office/officeart/2005/8/layout/hierarchy3"/>
    <dgm:cxn modelId="{E538BB81-2D64-45D5-8787-E2C21ED01F2C}" type="presParOf" srcId="{6E2513EC-EA9E-4067-AC7F-FFCF83EDA10E}" destId="{D8FABC58-38F2-4130-9397-BD4A151F4573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E3EFB2-1DA1-4C01-AE16-B8AC3FAA3CC6}">
      <dsp:nvSpPr>
        <dsp:cNvPr id="0" name=""/>
        <dsp:cNvSpPr/>
      </dsp:nvSpPr>
      <dsp:spPr>
        <a:xfrm>
          <a:off x="0" y="1643071"/>
          <a:ext cx="8358246" cy="1473408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dirty="0" smtClean="0"/>
            <a:t>Стоимость </a:t>
          </a:r>
          <a:r>
            <a:rPr lang="ru-RU" sz="1800" kern="1200" dirty="0" err="1" smtClean="0"/>
            <a:t>безртутных</a:t>
          </a:r>
          <a:r>
            <a:rPr lang="ru-RU" sz="1800" kern="1200" dirty="0" smtClean="0"/>
            <a:t> термометров была выше - 200 сом, чем стоимость ртутьсодержащих термометров.  Стоимость ртутьсодержащего термометра варьируется от 15 до 42 сом (средняя цена -35 сом).</a:t>
          </a:r>
          <a:endParaRPr lang="ru-RU" sz="1800" kern="1200" dirty="0"/>
        </a:p>
      </dsp:txBody>
      <dsp:txXfrm>
        <a:off x="1818990" y="1643071"/>
        <a:ext cx="6539255" cy="1473408"/>
      </dsp:txXfrm>
    </dsp:sp>
    <dsp:sp modelId="{F5BC8942-CAAD-4088-8622-F90F107C2B93}">
      <dsp:nvSpPr>
        <dsp:cNvPr id="0" name=""/>
        <dsp:cNvSpPr/>
      </dsp:nvSpPr>
      <dsp:spPr>
        <a:xfrm>
          <a:off x="3429022" y="3357592"/>
          <a:ext cx="1499502" cy="1214442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85C40F-84E7-461D-BDAA-D6D6EC8B410B}">
      <dsp:nvSpPr>
        <dsp:cNvPr id="0" name=""/>
        <dsp:cNvSpPr/>
      </dsp:nvSpPr>
      <dsp:spPr>
        <a:xfrm>
          <a:off x="0" y="0"/>
          <a:ext cx="8358246" cy="1473408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kern="1200" dirty="0" smtClean="0"/>
            <a:t>Во всех больницах и медицинских центрах использовались термометры, содержащие ртуть (100%). Ни один из исследованных объектов не использовал </a:t>
          </a:r>
          <a:r>
            <a:rPr lang="ru-RU" sz="1800" kern="1200" dirty="0" err="1" smtClean="0"/>
            <a:t>безртутные</a:t>
          </a:r>
          <a:r>
            <a:rPr lang="ru-RU" sz="1800" kern="1200" dirty="0" smtClean="0"/>
            <a:t> термометры (0%).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kern="1200" dirty="0" smtClean="0"/>
        </a:p>
      </dsp:txBody>
      <dsp:txXfrm>
        <a:off x="1818990" y="0"/>
        <a:ext cx="6539255" cy="1473408"/>
      </dsp:txXfrm>
    </dsp:sp>
    <dsp:sp modelId="{60019ABD-A173-407F-95F4-89DD6F2986E0}">
      <dsp:nvSpPr>
        <dsp:cNvPr id="0" name=""/>
        <dsp:cNvSpPr/>
      </dsp:nvSpPr>
      <dsp:spPr>
        <a:xfrm>
          <a:off x="142877" y="142873"/>
          <a:ext cx="1671649" cy="117872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37AE26-5921-449A-B428-371702FEABE2}">
      <dsp:nvSpPr>
        <dsp:cNvPr id="0" name=""/>
        <dsp:cNvSpPr/>
      </dsp:nvSpPr>
      <dsp:spPr>
        <a:xfrm>
          <a:off x="0" y="3241499"/>
          <a:ext cx="8358246" cy="1473408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В 11 точках продажи (10 аптек и 1 фармацевтический склад) в Бишкеке и </a:t>
          </a:r>
          <a:r>
            <a:rPr lang="ru-RU" sz="1900" kern="1200" dirty="0" err="1" smtClean="0"/>
            <a:t>Иссык-Ате</a:t>
          </a:r>
          <a:r>
            <a:rPr lang="ru-RU" sz="1900" kern="1200" dirty="0" smtClean="0"/>
            <a:t>. </a:t>
          </a:r>
          <a:r>
            <a:rPr lang="ru-RU" sz="1900" kern="1200" dirty="0" err="1" smtClean="0"/>
            <a:t>Безртутные</a:t>
          </a:r>
          <a:r>
            <a:rPr lang="ru-RU" sz="1900" kern="1200" dirty="0" smtClean="0"/>
            <a:t> термометры имелись в продаже во многих магазинах (45%). Во всех магазинах (100%) имелись ртутьсодержащие термометры, и ни один магазин не продавал только </a:t>
          </a:r>
          <a:r>
            <a:rPr lang="ru-RU" sz="1900" kern="1200" dirty="0" err="1" smtClean="0"/>
            <a:t>безртутные</a:t>
          </a:r>
          <a:r>
            <a:rPr lang="ru-RU" sz="1900" kern="1200" dirty="0" smtClean="0"/>
            <a:t> термометры. </a:t>
          </a:r>
          <a:endParaRPr lang="ru-RU" sz="1900" kern="1200" dirty="0"/>
        </a:p>
      </dsp:txBody>
      <dsp:txXfrm>
        <a:off x="1818990" y="3241499"/>
        <a:ext cx="6539255" cy="1473408"/>
      </dsp:txXfrm>
    </dsp:sp>
    <dsp:sp modelId="{311949C2-9491-4716-A29C-8F8DEA488529}">
      <dsp:nvSpPr>
        <dsp:cNvPr id="0" name=""/>
        <dsp:cNvSpPr/>
      </dsp:nvSpPr>
      <dsp:spPr>
        <a:xfrm>
          <a:off x="142877" y="3429022"/>
          <a:ext cx="1671649" cy="117872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29642C-D814-49BC-BFFD-B6236BC3ABEB}">
      <dsp:nvSpPr>
        <dsp:cNvPr id="0" name=""/>
        <dsp:cNvSpPr/>
      </dsp:nvSpPr>
      <dsp:spPr>
        <a:xfrm>
          <a:off x="0" y="3441586"/>
          <a:ext cx="8504238" cy="1129605"/>
        </a:xfrm>
        <a:prstGeom prst="rect">
          <a:avLst/>
        </a:prstGeom>
        <a:solidFill>
          <a:schemeClr val="bg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Для нарушений здоровья ребенка достаточно и 1,5-кратного превышения ПДК. Интоксикация происходит главным образом через дыхательные пути, порядка </a:t>
          </a:r>
          <a:r>
            <a:rPr lang="ru-RU" sz="1800" b="1" kern="1200" dirty="0" smtClean="0">
              <a:solidFill>
                <a:srgbClr val="C00000"/>
              </a:solidFill>
            </a:rPr>
            <a:t>80% вдыхаемых паров ртути задерживается в организме</a:t>
          </a:r>
          <a:r>
            <a:rPr lang="ru-RU" sz="18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.</a:t>
          </a:r>
          <a:endParaRPr lang="ru-RU" sz="1800" b="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0" y="3441586"/>
        <a:ext cx="8504238" cy="1129605"/>
      </dsp:txXfrm>
    </dsp:sp>
    <dsp:sp modelId="{6DF36933-2C76-4833-9E8B-7CD90248A343}">
      <dsp:nvSpPr>
        <dsp:cNvPr id="0" name=""/>
        <dsp:cNvSpPr/>
      </dsp:nvSpPr>
      <dsp:spPr>
        <a:xfrm rot="10800000">
          <a:off x="0" y="1758949"/>
          <a:ext cx="8504238" cy="1737333"/>
        </a:xfrm>
        <a:prstGeom prst="upArrowCallout">
          <a:avLst/>
        </a:prstGeom>
        <a:solidFill>
          <a:schemeClr val="bg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Одна разбитая ртутьсодержащая лампа отравляет </a:t>
          </a:r>
          <a:r>
            <a:rPr lang="ru-RU" sz="1800" b="1" kern="1200" dirty="0" smtClean="0">
              <a:solidFill>
                <a:srgbClr val="C00000"/>
              </a:solidFill>
            </a:rPr>
            <a:t>6 м</a:t>
          </a:r>
          <a:r>
            <a:rPr lang="ru-RU" sz="1800" b="1" kern="1200" baseline="30000" dirty="0" smtClean="0">
              <a:solidFill>
                <a:srgbClr val="C00000"/>
              </a:solidFill>
            </a:rPr>
            <a:t>3</a:t>
          </a:r>
          <a:r>
            <a:rPr lang="ru-RU" sz="1800" b="1" kern="1200" dirty="0" smtClean="0">
              <a:solidFill>
                <a:srgbClr val="C00000"/>
              </a:solidFill>
            </a:rPr>
            <a:t> воздуха</a:t>
          </a:r>
          <a:r>
            <a:rPr lang="ru-RU" sz="1800" b="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.</a:t>
          </a:r>
          <a:r>
            <a:rPr lang="ru-RU" sz="18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 Даже при двух-, трехкратном превышении ПДК ртути в воздухе помещения у здорового взрослого человека через некоторое время (от нескольких дней до нескольких месяцев) появляются признаки хронического отравления ртутью. </a:t>
          </a:r>
          <a:endParaRPr lang="ru-RU" sz="1800" kern="1200" dirty="0"/>
        </a:p>
      </dsp:txBody>
      <dsp:txXfrm rot="10800000">
        <a:off x="0" y="1758949"/>
        <a:ext cx="8504238" cy="1128867"/>
      </dsp:txXfrm>
    </dsp:sp>
    <dsp:sp modelId="{AA571DAD-BB35-435D-AF61-9A736D55CB7D}">
      <dsp:nvSpPr>
        <dsp:cNvPr id="0" name=""/>
        <dsp:cNvSpPr/>
      </dsp:nvSpPr>
      <dsp:spPr>
        <a:xfrm rot="10800000">
          <a:off x="0" y="808"/>
          <a:ext cx="8504238" cy="1737333"/>
        </a:xfrm>
        <a:prstGeom prst="upArrowCallout">
          <a:avLst/>
        </a:prstGeom>
        <a:solidFill>
          <a:schemeClr val="bg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В условиях стандартного закрытого помещения без проветривания в результате повреждения одной лампы кратковременно,  в течение нескольких часов,  возможно достижение концентрации ртути в воздухе до 0,05  и более, что превышает ПДК  более чем </a:t>
          </a:r>
          <a:r>
            <a:rPr lang="ru-RU" sz="1800" b="1" kern="1200" dirty="0" smtClean="0">
              <a:solidFill>
                <a:srgbClr val="C00000"/>
              </a:solidFill>
            </a:rPr>
            <a:t>в 160 раз</a:t>
          </a:r>
          <a:endParaRPr lang="ru-RU" sz="1800" b="1" kern="1200" dirty="0">
            <a:solidFill>
              <a:srgbClr val="C00000"/>
            </a:solidFill>
          </a:endParaRPr>
        </a:p>
      </dsp:txBody>
      <dsp:txXfrm rot="10800000">
        <a:off x="0" y="808"/>
        <a:ext cx="8504238" cy="112886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89A402-3826-4ED1-90F4-C77F06FE3C5A}">
      <dsp:nvSpPr>
        <dsp:cNvPr id="0" name=""/>
        <dsp:cNvSpPr/>
      </dsp:nvSpPr>
      <dsp:spPr>
        <a:xfrm>
          <a:off x="1177" y="975641"/>
          <a:ext cx="2331564" cy="262573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По данным Министерства энергетики общее количество абонентов  в Кыргызстане составляет </a:t>
          </a:r>
          <a:endParaRPr lang="ru-RU" sz="1800" kern="1200" dirty="0"/>
        </a:p>
      </dsp:txBody>
      <dsp:txXfrm>
        <a:off x="61602" y="1036066"/>
        <a:ext cx="2210714" cy="1942228"/>
      </dsp:txXfrm>
    </dsp:sp>
    <dsp:sp modelId="{CFDE5F39-098B-4F22-AECD-5E9ED6DBC4FC}">
      <dsp:nvSpPr>
        <dsp:cNvPr id="0" name=""/>
        <dsp:cNvSpPr/>
      </dsp:nvSpPr>
      <dsp:spPr>
        <a:xfrm>
          <a:off x="1295824" y="1749591"/>
          <a:ext cx="2570319" cy="2570319"/>
        </a:xfrm>
        <a:prstGeom prst="leftCircularArrow">
          <a:avLst>
            <a:gd name="adj1" fmla="val 2982"/>
            <a:gd name="adj2" fmla="val 365504"/>
            <a:gd name="adj3" fmla="val 2029007"/>
            <a:gd name="adj4" fmla="val 8912481"/>
            <a:gd name="adj5" fmla="val 3479"/>
          </a:avLst>
        </a:prstGeom>
        <a:solidFill>
          <a:schemeClr val="bg2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155D97-9471-493B-B7AF-CDCAA21FF1E7}">
      <dsp:nvSpPr>
        <dsp:cNvPr id="0" name=""/>
        <dsp:cNvSpPr/>
      </dsp:nvSpPr>
      <dsp:spPr>
        <a:xfrm>
          <a:off x="519302" y="2837953"/>
          <a:ext cx="2072501" cy="824165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 1 120 тысяч</a:t>
          </a:r>
          <a:endParaRPr lang="ru-RU" sz="2000" b="1" kern="1200" dirty="0"/>
        </a:p>
      </dsp:txBody>
      <dsp:txXfrm>
        <a:off x="543441" y="2862092"/>
        <a:ext cx="2024223" cy="775887"/>
      </dsp:txXfrm>
    </dsp:sp>
    <dsp:sp modelId="{044A6B3F-2112-4550-9EB4-57CF18F20F37}">
      <dsp:nvSpPr>
        <dsp:cNvPr id="0" name=""/>
        <dsp:cNvSpPr/>
      </dsp:nvSpPr>
      <dsp:spPr>
        <a:xfrm>
          <a:off x="2984481" y="1258878"/>
          <a:ext cx="2331564" cy="19230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t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endParaRPr lang="ru-RU" sz="2000" kern="1200" dirty="0"/>
        </a:p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2000" kern="1200" dirty="0" smtClean="0"/>
            <a:t>приходится</a:t>
          </a:r>
        </a:p>
        <a:p>
          <a:pPr marL="114300" lvl="1" indent="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в среднем на одного абонента</a:t>
          </a:r>
          <a:endParaRPr lang="ru-RU" sz="2000" kern="1200" dirty="0"/>
        </a:p>
      </dsp:txBody>
      <dsp:txXfrm>
        <a:off x="3028736" y="1715215"/>
        <a:ext cx="2243054" cy="1422460"/>
      </dsp:txXfrm>
    </dsp:sp>
    <dsp:sp modelId="{270F0501-1E50-4E5A-8FA3-D70612D0BF6D}">
      <dsp:nvSpPr>
        <dsp:cNvPr id="0" name=""/>
        <dsp:cNvSpPr/>
      </dsp:nvSpPr>
      <dsp:spPr>
        <a:xfrm>
          <a:off x="4254074" y="153837"/>
          <a:ext cx="2835138" cy="2835138"/>
        </a:xfrm>
        <a:prstGeom prst="circularArrow">
          <a:avLst>
            <a:gd name="adj1" fmla="val 2704"/>
            <a:gd name="adj2" fmla="val 329210"/>
            <a:gd name="adj3" fmla="val 19495279"/>
            <a:gd name="adj4" fmla="val 12575511"/>
            <a:gd name="adj5" fmla="val 3154"/>
          </a:avLst>
        </a:prstGeom>
        <a:solidFill>
          <a:schemeClr val="bg2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1768F4-7315-4C2C-BFB6-A8354F771C33}">
      <dsp:nvSpPr>
        <dsp:cNvPr id="0" name=""/>
        <dsp:cNvSpPr/>
      </dsp:nvSpPr>
      <dsp:spPr>
        <a:xfrm>
          <a:off x="3474930" y="912390"/>
          <a:ext cx="2072501" cy="824165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7</a:t>
          </a:r>
          <a:r>
            <a:rPr lang="ru-RU" sz="1500" kern="1200" dirty="0" smtClean="0"/>
            <a:t> </a:t>
          </a:r>
          <a:r>
            <a:rPr lang="ru-RU" sz="2000" b="1" kern="1200" dirty="0" err="1" smtClean="0"/>
            <a:t>светоточек</a:t>
          </a:r>
          <a:endParaRPr lang="ru-RU" sz="2000" b="1" kern="1200" dirty="0"/>
        </a:p>
      </dsp:txBody>
      <dsp:txXfrm>
        <a:off x="3499069" y="936529"/>
        <a:ext cx="2024223" cy="775887"/>
      </dsp:txXfrm>
    </dsp:sp>
    <dsp:sp modelId="{2F66B329-21E5-4763-94DE-ACAFD7850395}">
      <dsp:nvSpPr>
        <dsp:cNvPr id="0" name=""/>
        <dsp:cNvSpPr/>
      </dsp:nvSpPr>
      <dsp:spPr>
        <a:xfrm>
          <a:off x="5912433" y="1324473"/>
          <a:ext cx="2331564" cy="19230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если в каждой энергосберегающей лампе будет минимальное количество паров ртути равной </a:t>
          </a:r>
          <a:r>
            <a:rPr lang="ru-RU" sz="1400" b="1" kern="1200" dirty="0" smtClean="0"/>
            <a:t>5 мг., </a:t>
          </a:r>
          <a:r>
            <a:rPr lang="ru-RU" sz="1400" kern="1200" dirty="0" smtClean="0"/>
            <a:t>то получим минимум </a:t>
          </a:r>
          <a:endParaRPr lang="ru-RU" sz="1400" kern="1200" dirty="0"/>
        </a:p>
      </dsp:txBody>
      <dsp:txXfrm>
        <a:off x="5956688" y="1368728"/>
        <a:ext cx="2243054" cy="1422460"/>
      </dsp:txXfrm>
    </dsp:sp>
    <dsp:sp modelId="{51726B16-E02F-43BF-B432-D30B5EDA49CB}">
      <dsp:nvSpPr>
        <dsp:cNvPr id="0" name=""/>
        <dsp:cNvSpPr/>
      </dsp:nvSpPr>
      <dsp:spPr>
        <a:xfrm>
          <a:off x="6430559" y="2835443"/>
          <a:ext cx="2072501" cy="824165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chemeClr val="bg1"/>
              </a:solidFill>
            </a:rPr>
            <a:t>47 кг ртути </a:t>
          </a:r>
          <a:r>
            <a:rPr lang="ru-RU" sz="1700" b="1" kern="1200" dirty="0" smtClean="0"/>
            <a:t>в отработанных лампах</a:t>
          </a:r>
          <a:endParaRPr lang="ru-RU" sz="1700" b="1" kern="1200" dirty="0"/>
        </a:p>
      </dsp:txBody>
      <dsp:txXfrm>
        <a:off x="6454698" y="2859582"/>
        <a:ext cx="2024223" cy="77588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C08DCC-EE77-4810-B032-8A432AB9CDBD}">
      <dsp:nvSpPr>
        <dsp:cNvPr id="0" name=""/>
        <dsp:cNvSpPr/>
      </dsp:nvSpPr>
      <dsp:spPr>
        <a:xfrm>
          <a:off x="55515" y="-108563"/>
          <a:ext cx="6803390" cy="1263241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solidFill>
                <a:schemeClr val="tx1"/>
              </a:solidFill>
            </a:rPr>
            <a:t>В  республике  практически  отсутствуют  данные  о количестве  и качестве используемых   ртутьсодержащих товаров</a:t>
          </a:r>
          <a:endParaRPr lang="ru-RU" sz="1800" b="0" kern="1200" dirty="0">
            <a:solidFill>
              <a:schemeClr val="tx1"/>
            </a:solidFill>
          </a:endParaRPr>
        </a:p>
      </dsp:txBody>
      <dsp:txXfrm>
        <a:off x="92514" y="-71564"/>
        <a:ext cx="5333510" cy="1189243"/>
      </dsp:txXfrm>
    </dsp:sp>
    <dsp:sp modelId="{F892A9DE-952C-4DB8-B42B-CE1D0105DA73}">
      <dsp:nvSpPr>
        <dsp:cNvPr id="0" name=""/>
        <dsp:cNvSpPr/>
      </dsp:nvSpPr>
      <dsp:spPr>
        <a:xfrm>
          <a:off x="511682" y="1384359"/>
          <a:ext cx="6803390" cy="1263241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0" kern="1200" dirty="0" smtClean="0">
              <a:solidFill>
                <a:schemeClr val="tx1"/>
              </a:solidFill>
            </a:rPr>
            <a:t>неразвита  национальная  система  мониторинга окружающей  среды  и  система  социально-гигиенического  мониторинга,  в  связи  с  чем,  отсутствуют данные  наблюдений,  которые должны стать основой  разработки  долгосрочных  программ  действий. </a:t>
          </a:r>
          <a:endParaRPr lang="ru-RU" sz="1500" b="0" kern="1200" dirty="0">
            <a:solidFill>
              <a:schemeClr val="tx1"/>
            </a:solidFill>
          </a:endParaRPr>
        </a:p>
      </dsp:txBody>
      <dsp:txXfrm>
        <a:off x="548681" y="1421358"/>
        <a:ext cx="5338501" cy="1189243"/>
      </dsp:txXfrm>
    </dsp:sp>
    <dsp:sp modelId="{0A8D2DD4-01D2-4E18-BD39-709235957CE6}">
      <dsp:nvSpPr>
        <dsp:cNvPr id="0" name=""/>
        <dsp:cNvSpPr/>
      </dsp:nvSpPr>
      <dsp:spPr>
        <a:xfrm>
          <a:off x="943698" y="2765244"/>
          <a:ext cx="6803390" cy="1263241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solidFill>
                <a:schemeClr val="tx1"/>
              </a:solidFill>
            </a:rPr>
            <a:t>Очень скудно представлена информация   по регистрации отравлений ртутью,  являющейся  причиной  утраты  здоровья.</a:t>
          </a:r>
          <a:endParaRPr lang="ru-RU" sz="1600" b="0" kern="1200" dirty="0">
            <a:solidFill>
              <a:schemeClr val="tx1"/>
            </a:solidFill>
          </a:endParaRPr>
        </a:p>
      </dsp:txBody>
      <dsp:txXfrm>
        <a:off x="980697" y="2802243"/>
        <a:ext cx="5347005" cy="1189243"/>
      </dsp:txXfrm>
    </dsp:sp>
    <dsp:sp modelId="{E36A4870-D581-4B06-B8B0-8A2FB05A1BF1}">
      <dsp:nvSpPr>
        <dsp:cNvPr id="0" name=""/>
        <dsp:cNvSpPr/>
      </dsp:nvSpPr>
      <dsp:spPr>
        <a:xfrm>
          <a:off x="1526544" y="4153077"/>
          <a:ext cx="7035794" cy="1697494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tx1"/>
              </a:solidFill>
            </a:rPr>
            <a:t>Это  определяет  необходимость   создания </a:t>
          </a:r>
          <a:r>
            <a:rPr lang="ru-RU" sz="1500" b="1" kern="1200" dirty="0" smtClean="0">
              <a:solidFill>
                <a:schemeClr val="tx1"/>
              </a:solidFill>
            </a:rPr>
            <a:t>системы  регистрации данных </a:t>
          </a:r>
          <a:r>
            <a:rPr lang="ru-RU" sz="1500" kern="1200" dirty="0" smtClean="0">
              <a:solidFill>
                <a:schemeClr val="tx1"/>
              </a:solidFill>
            </a:rPr>
            <a:t>для получения более полной информации  об  использовании,  количестве,  результатах  воздействия  ртути и ртутьсодержащих веществ на  здоровье  человека и  окружающую среду, в дальнейшем, для  установления  </a:t>
          </a:r>
          <a:r>
            <a:rPr lang="ru-RU" sz="1500" b="1" kern="1200" dirty="0" smtClean="0">
              <a:solidFill>
                <a:schemeClr val="tx1"/>
              </a:solidFill>
            </a:rPr>
            <a:t>приоритетов  в области охраны здоровья и окружающей среды на государственном уровне.</a:t>
          </a:r>
          <a:endParaRPr lang="ru-RU" sz="1500" b="1" kern="1200" dirty="0">
            <a:solidFill>
              <a:schemeClr val="tx1"/>
            </a:solidFill>
          </a:endParaRPr>
        </a:p>
      </dsp:txBody>
      <dsp:txXfrm>
        <a:off x="1576262" y="4202795"/>
        <a:ext cx="5497954" cy="1598058"/>
      </dsp:txXfrm>
    </dsp:sp>
    <dsp:sp modelId="{28D79BF3-91DB-49F8-81D0-0F4BBD688136}">
      <dsp:nvSpPr>
        <dsp:cNvPr id="0" name=""/>
        <dsp:cNvSpPr/>
      </dsp:nvSpPr>
      <dsp:spPr>
        <a:xfrm>
          <a:off x="5924182" y="858965"/>
          <a:ext cx="821107" cy="821107"/>
        </a:xfrm>
        <a:prstGeom prst="downArrow">
          <a:avLst>
            <a:gd name="adj1" fmla="val 55000"/>
            <a:gd name="adj2" fmla="val 45000"/>
          </a:avLst>
        </a:prstGeom>
        <a:solidFill>
          <a:schemeClr val="bg2">
            <a:lumMod val="75000"/>
            <a:alpha val="9000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6108931" y="858965"/>
        <a:ext cx="451609" cy="617883"/>
      </dsp:txXfrm>
    </dsp:sp>
    <dsp:sp modelId="{0130DB7A-2486-4DB4-8050-093BB4E96C75}">
      <dsp:nvSpPr>
        <dsp:cNvPr id="0" name=""/>
        <dsp:cNvSpPr/>
      </dsp:nvSpPr>
      <dsp:spPr>
        <a:xfrm>
          <a:off x="6493966" y="2351887"/>
          <a:ext cx="821107" cy="821107"/>
        </a:xfrm>
        <a:prstGeom prst="downArrow">
          <a:avLst>
            <a:gd name="adj1" fmla="val 55000"/>
            <a:gd name="adj2" fmla="val 45000"/>
          </a:avLst>
        </a:prstGeom>
        <a:solidFill>
          <a:schemeClr val="bg2">
            <a:lumMod val="75000"/>
            <a:alpha val="9000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6678715" y="2351887"/>
        <a:ext cx="451609" cy="617883"/>
      </dsp:txXfrm>
    </dsp:sp>
    <dsp:sp modelId="{65284648-A8F8-4946-BB39-1CAAB44BB7C5}">
      <dsp:nvSpPr>
        <dsp:cNvPr id="0" name=""/>
        <dsp:cNvSpPr/>
      </dsp:nvSpPr>
      <dsp:spPr>
        <a:xfrm>
          <a:off x="7055245" y="3844810"/>
          <a:ext cx="821107" cy="821107"/>
        </a:xfrm>
        <a:prstGeom prst="downArrow">
          <a:avLst>
            <a:gd name="adj1" fmla="val 55000"/>
            <a:gd name="adj2" fmla="val 45000"/>
          </a:avLst>
        </a:prstGeom>
        <a:solidFill>
          <a:schemeClr val="bg2">
            <a:lumMod val="75000"/>
            <a:alpha val="9000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7239994" y="3844810"/>
        <a:ext cx="451609" cy="6178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88B97C-E92B-482E-B72F-2E0FB95D7954}">
      <dsp:nvSpPr>
        <dsp:cNvPr id="0" name=""/>
        <dsp:cNvSpPr/>
      </dsp:nvSpPr>
      <dsp:spPr>
        <a:xfrm>
          <a:off x="0" y="37378"/>
          <a:ext cx="8215370" cy="1495733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kern="1200" dirty="0" smtClean="0"/>
            <a:t>Медицинские работники не могли сравнить эффективность </a:t>
          </a:r>
          <a:r>
            <a:rPr lang="ru-RU" sz="1400" kern="1200" dirty="0" err="1" smtClean="0"/>
            <a:t>безртутных</a:t>
          </a:r>
          <a:r>
            <a:rPr lang="ru-RU" sz="1400" kern="1200" dirty="0" smtClean="0"/>
            <a:t> термометров в связи с отсутствием опыта их использования для измерения температуры тела пациентов. Ранее электронные </a:t>
          </a:r>
          <a:r>
            <a:rPr lang="ru-RU" sz="1400" kern="1200" dirty="0" err="1" smtClean="0"/>
            <a:t>безртутные</a:t>
          </a:r>
          <a:r>
            <a:rPr lang="ru-RU" sz="1400" kern="1200" dirty="0" smtClean="0"/>
            <a:t> термометры использовались только в одном медицинском центре. Эти термометры были более безопасны в использовании, однако, спустя некоторое время (примерно 8 месяцев), их данные становились неточными.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>
        <a:off x="1792647" y="37378"/>
        <a:ext cx="6422722" cy="1495733"/>
      </dsp:txXfrm>
    </dsp:sp>
    <dsp:sp modelId="{267F0001-4BA1-4E78-B20B-D251744FFDE8}">
      <dsp:nvSpPr>
        <dsp:cNvPr id="0" name=""/>
        <dsp:cNvSpPr/>
      </dsp:nvSpPr>
      <dsp:spPr>
        <a:xfrm flipH="1" flipV="1">
          <a:off x="73663" y="145038"/>
          <a:ext cx="1523261" cy="130243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4D2DFA-5B57-4902-B7C5-2FF4637C5F7C}">
      <dsp:nvSpPr>
        <dsp:cNvPr id="0" name=""/>
        <dsp:cNvSpPr/>
      </dsp:nvSpPr>
      <dsp:spPr>
        <a:xfrm>
          <a:off x="0" y="1645306"/>
          <a:ext cx="8215370" cy="1495733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500" kern="1200" dirty="0" smtClean="0"/>
            <a:t>В исследованных пяти (5) больницах имеются в использовании 1546 ртутьсодержащих термометров. В трех (3) медицинских центрах используется шестьдесят (60) термометров. Персонал одной из больниц сообщил, что каждый год приходится заменять 100-200 ртутьсодержащих термометров из-за их поломок.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dirty="0"/>
        </a:p>
      </dsp:txBody>
      <dsp:txXfrm>
        <a:off x="1792647" y="1645306"/>
        <a:ext cx="6422722" cy="1495733"/>
      </dsp:txXfrm>
    </dsp:sp>
    <dsp:sp modelId="{4E4EDF3D-DF73-492B-8F34-E7290C1D22EB}">
      <dsp:nvSpPr>
        <dsp:cNvPr id="0" name=""/>
        <dsp:cNvSpPr/>
      </dsp:nvSpPr>
      <dsp:spPr>
        <a:xfrm>
          <a:off x="73663" y="1813008"/>
          <a:ext cx="1643074" cy="119658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F659B2-265D-4540-B6C1-BE19AC6A6541}">
      <dsp:nvSpPr>
        <dsp:cNvPr id="0" name=""/>
        <dsp:cNvSpPr/>
      </dsp:nvSpPr>
      <dsp:spPr>
        <a:xfrm>
          <a:off x="0" y="3290612"/>
          <a:ext cx="8215370" cy="1495733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Самая большая проблема, связанная с использованием ртутьсодержащих термометров, – </a:t>
          </a:r>
          <a:r>
            <a:rPr lang="ru-RU" sz="1800" b="1" kern="1200" dirty="0" smtClean="0">
              <a:solidFill>
                <a:srgbClr val="C00000"/>
              </a:solidFill>
            </a:rPr>
            <a:t>это утилизация сломанных термометров</a:t>
          </a:r>
          <a:r>
            <a:rPr lang="ru-RU" sz="1800" kern="1200" dirty="0" smtClean="0"/>
            <a:t>, которые часто выбрасываются с медицинскими отходами или даже в обычные мусорные баки.</a:t>
          </a:r>
          <a:endParaRPr lang="ru-RU" sz="1800" kern="1200" dirty="0"/>
        </a:p>
      </dsp:txBody>
      <dsp:txXfrm>
        <a:off x="1792647" y="3290612"/>
        <a:ext cx="6422722" cy="1495733"/>
      </dsp:txXfrm>
    </dsp:sp>
    <dsp:sp modelId="{64AE4E97-AC6B-4E4B-8E48-31498A695E5B}">
      <dsp:nvSpPr>
        <dsp:cNvPr id="0" name=""/>
        <dsp:cNvSpPr/>
      </dsp:nvSpPr>
      <dsp:spPr>
        <a:xfrm flipH="1" flipV="1">
          <a:off x="716614" y="1517852"/>
          <a:ext cx="71440" cy="46415"/>
        </a:xfrm>
        <a:prstGeom prst="roundRect">
          <a:avLst>
            <a:gd name="adj" fmla="val 10000"/>
          </a:avLst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A37C44-764F-4C94-8EF4-ACD59ED4B000}">
      <dsp:nvSpPr>
        <dsp:cNvPr id="0" name=""/>
        <dsp:cNvSpPr/>
      </dsp:nvSpPr>
      <dsp:spPr>
        <a:xfrm>
          <a:off x="0" y="0"/>
          <a:ext cx="7228602" cy="1371600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Исследование проводилось в пяти (5) больницах и пяти (5) медицинских центрах  Бишкека и </a:t>
          </a:r>
          <a:r>
            <a:rPr lang="ru-RU" sz="2000" kern="1200" dirty="0" err="1" smtClean="0"/>
            <a:t>Иссык-Аты</a:t>
          </a:r>
          <a:r>
            <a:rPr lang="ru-RU" sz="2000" kern="1200" dirty="0" smtClean="0"/>
            <a:t>.</a:t>
          </a:r>
          <a:endParaRPr lang="ru-RU" sz="2000" kern="1200" dirty="0"/>
        </a:p>
      </dsp:txBody>
      <dsp:txXfrm>
        <a:off x="40173" y="40173"/>
        <a:ext cx="5748538" cy="1291254"/>
      </dsp:txXfrm>
    </dsp:sp>
    <dsp:sp modelId="{93D2BBD5-6F73-4C5F-B609-0279DD98A842}">
      <dsp:nvSpPr>
        <dsp:cNvPr id="0" name=""/>
        <dsp:cNvSpPr/>
      </dsp:nvSpPr>
      <dsp:spPr>
        <a:xfrm>
          <a:off x="637817" y="1600199"/>
          <a:ext cx="7228602" cy="1371600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Все (100%) больницы и медицинские центры (n=10) использовали только </a:t>
          </a:r>
          <a:r>
            <a:rPr lang="ru-RU" sz="2000" kern="1200" dirty="0" err="1" smtClean="0"/>
            <a:t>безртутные</a:t>
          </a:r>
          <a:r>
            <a:rPr lang="ru-RU" sz="2000" kern="1200" dirty="0" smtClean="0"/>
            <a:t> приборы уже в течение последних 10 лет согласно данным исследователя.</a:t>
          </a:r>
          <a:endParaRPr lang="ru-RU" sz="2000" kern="1200" dirty="0"/>
        </a:p>
      </dsp:txBody>
      <dsp:txXfrm>
        <a:off x="677990" y="1640372"/>
        <a:ext cx="5618898" cy="1291254"/>
      </dsp:txXfrm>
    </dsp:sp>
    <dsp:sp modelId="{3DAC447F-FA40-4604-A0E2-7584F061806C}">
      <dsp:nvSpPr>
        <dsp:cNvPr id="0" name=""/>
        <dsp:cNvSpPr/>
      </dsp:nvSpPr>
      <dsp:spPr>
        <a:xfrm>
          <a:off x="1275635" y="3200399"/>
          <a:ext cx="7228602" cy="1371600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В исследованных больницах использовались шестьдесят (60) медицинских приборов без содержания ртути, а в четырех (4) медицинских центрах использовались 193 </a:t>
          </a:r>
          <a:r>
            <a:rPr lang="ru-RU" sz="2000" kern="1200" dirty="0" err="1" smtClean="0"/>
            <a:t>безртутных</a:t>
          </a:r>
          <a:r>
            <a:rPr lang="ru-RU" sz="2000" kern="1200" dirty="0" smtClean="0"/>
            <a:t> прибора.</a:t>
          </a:r>
          <a:endParaRPr lang="ru-RU" sz="2000" kern="1200" dirty="0"/>
        </a:p>
      </dsp:txBody>
      <dsp:txXfrm>
        <a:off x="1315808" y="3240572"/>
        <a:ext cx="5618898" cy="1291254"/>
      </dsp:txXfrm>
    </dsp:sp>
    <dsp:sp modelId="{A57554AD-7B40-4F69-9AF3-74D7353C3ED9}">
      <dsp:nvSpPr>
        <dsp:cNvPr id="0" name=""/>
        <dsp:cNvSpPr/>
      </dsp:nvSpPr>
      <dsp:spPr>
        <a:xfrm>
          <a:off x="6337062" y="1040130"/>
          <a:ext cx="891540" cy="891540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6537658" y="1040130"/>
        <a:ext cx="490348" cy="670884"/>
      </dsp:txXfrm>
    </dsp:sp>
    <dsp:sp modelId="{E0594C58-ECA2-4155-BB9C-50EFC3A95B98}">
      <dsp:nvSpPr>
        <dsp:cNvPr id="0" name=""/>
        <dsp:cNvSpPr/>
      </dsp:nvSpPr>
      <dsp:spPr>
        <a:xfrm>
          <a:off x="6974880" y="2631186"/>
          <a:ext cx="891540" cy="891540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7175476" y="2631186"/>
        <a:ext cx="490348" cy="67088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0C3796-2A7E-4090-A67F-5C270B2157FA}">
      <dsp:nvSpPr>
        <dsp:cNvPr id="0" name=""/>
        <dsp:cNvSpPr/>
      </dsp:nvSpPr>
      <dsp:spPr>
        <a:xfrm>
          <a:off x="0" y="0"/>
          <a:ext cx="7228602" cy="1371600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/>
            <a:t>Безртутные</a:t>
          </a:r>
          <a:r>
            <a:rPr lang="ru-RU" sz="1600" kern="1200" dirty="0" smtClean="0"/>
            <a:t> приборы для измерения давления имеются в наличии и доступны по цене, однако их выбор не велик. Стоимость механического прибора для измерения давления в зависимости от производителя варьировалась от 338 до 653 сом (в комплекте с фонендоскопом – 1100 сом), электронный прибор стоил от 1500 до 6000 сом. </a:t>
          </a:r>
          <a:endParaRPr lang="ru-RU" sz="1600" kern="1200" dirty="0"/>
        </a:p>
      </dsp:txBody>
      <dsp:txXfrm>
        <a:off x="40173" y="40173"/>
        <a:ext cx="5748538" cy="1291254"/>
      </dsp:txXfrm>
    </dsp:sp>
    <dsp:sp modelId="{AC78A84A-7D5D-44ED-98E4-FF1613AE12D9}">
      <dsp:nvSpPr>
        <dsp:cNvPr id="0" name=""/>
        <dsp:cNvSpPr/>
      </dsp:nvSpPr>
      <dsp:spPr>
        <a:xfrm>
          <a:off x="637817" y="1600199"/>
          <a:ext cx="7228602" cy="1371600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Медицинский персонал не испытывал никаких трудностей при использовании приборов различных видов (механические и электронные), по их мнению они легки в использовании и безопасны для пациентов и персонала. </a:t>
          </a:r>
          <a:endParaRPr lang="ru-RU" sz="1800" kern="1200" dirty="0"/>
        </a:p>
      </dsp:txBody>
      <dsp:txXfrm>
        <a:off x="677990" y="1640372"/>
        <a:ext cx="5618898" cy="1291254"/>
      </dsp:txXfrm>
    </dsp:sp>
    <dsp:sp modelId="{2A292720-6EA4-4EC8-B39F-7518010182EB}">
      <dsp:nvSpPr>
        <dsp:cNvPr id="0" name=""/>
        <dsp:cNvSpPr/>
      </dsp:nvSpPr>
      <dsp:spPr>
        <a:xfrm>
          <a:off x="1275635" y="3200399"/>
          <a:ext cx="7228602" cy="1371600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Механические приборы для измерения давления с пластиковым корпусом легко повреждаются и не могут быть отремонтированы. Согласно респондентам, примерный срок службы таких приборов варьируется от 6 месяцев до 2,5 лет.</a:t>
          </a:r>
          <a:endParaRPr lang="ru-RU" sz="1800" kern="1200" dirty="0"/>
        </a:p>
      </dsp:txBody>
      <dsp:txXfrm>
        <a:off x="1315808" y="3240572"/>
        <a:ext cx="5618898" cy="1291254"/>
      </dsp:txXfrm>
    </dsp:sp>
    <dsp:sp modelId="{CE951817-C4EB-491F-8242-74C2BD7A2CA6}">
      <dsp:nvSpPr>
        <dsp:cNvPr id="0" name=""/>
        <dsp:cNvSpPr/>
      </dsp:nvSpPr>
      <dsp:spPr>
        <a:xfrm>
          <a:off x="6337062" y="1040130"/>
          <a:ext cx="891540" cy="891540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6537658" y="1040130"/>
        <a:ext cx="490348" cy="670884"/>
      </dsp:txXfrm>
    </dsp:sp>
    <dsp:sp modelId="{7A2775CB-ADF0-4B72-80CB-D7B1183FF6C3}">
      <dsp:nvSpPr>
        <dsp:cNvPr id="0" name=""/>
        <dsp:cNvSpPr/>
      </dsp:nvSpPr>
      <dsp:spPr>
        <a:xfrm>
          <a:off x="6974880" y="2631186"/>
          <a:ext cx="891540" cy="891540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7175476" y="2631186"/>
        <a:ext cx="490348" cy="67088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7F50F0-DD1E-4749-AB89-4C2D9BFDB990}">
      <dsp:nvSpPr>
        <dsp:cNvPr id="0" name=""/>
        <dsp:cNvSpPr/>
      </dsp:nvSpPr>
      <dsp:spPr>
        <a:xfrm>
          <a:off x="0" y="0"/>
          <a:ext cx="4572000" cy="4572000"/>
        </a:xfrm>
        <a:prstGeom prst="triangl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9A2DFC-1C24-43B1-9418-0C914366B524}">
      <dsp:nvSpPr>
        <dsp:cNvPr id="0" name=""/>
        <dsp:cNvSpPr/>
      </dsp:nvSpPr>
      <dsp:spPr>
        <a:xfrm>
          <a:off x="2770187" y="340646"/>
          <a:ext cx="5391617" cy="663320"/>
        </a:xfrm>
        <a:prstGeom prst="round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Трудностей приобретения цилиндрических батарей  и батарей таблеточного типа обнаружено не было.</a:t>
          </a:r>
          <a:endParaRPr lang="ru-RU" sz="1600" b="1" kern="1200" dirty="0"/>
        </a:p>
      </dsp:txBody>
      <dsp:txXfrm>
        <a:off x="2802568" y="373027"/>
        <a:ext cx="5326855" cy="598558"/>
      </dsp:txXfrm>
    </dsp:sp>
    <dsp:sp modelId="{0276F128-8132-4D0B-9A91-95053F9B494D}">
      <dsp:nvSpPr>
        <dsp:cNvPr id="0" name=""/>
        <dsp:cNvSpPr/>
      </dsp:nvSpPr>
      <dsp:spPr>
        <a:xfrm>
          <a:off x="2770187" y="1194723"/>
          <a:ext cx="5560000" cy="1138380"/>
        </a:xfrm>
        <a:prstGeom prst="round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Многие  цилиндрические батареи на рынке Кыргызстана имеют маркировку. Среди цилиндрических батарей  были обнаружены и исследованы двадцать одна (21) марка производителя.  </a:t>
          </a:r>
          <a:endParaRPr lang="ru-RU" sz="1600" b="1" kern="1200" dirty="0"/>
        </a:p>
      </dsp:txBody>
      <dsp:txXfrm>
        <a:off x="2825758" y="1250294"/>
        <a:ext cx="5448858" cy="1027238"/>
      </dsp:txXfrm>
    </dsp:sp>
    <dsp:sp modelId="{18F0FD88-AADE-440D-B943-F17FADF6895C}">
      <dsp:nvSpPr>
        <dsp:cNvPr id="0" name=""/>
        <dsp:cNvSpPr/>
      </dsp:nvSpPr>
      <dsp:spPr>
        <a:xfrm>
          <a:off x="2770187" y="2508688"/>
          <a:ext cx="5610401" cy="1789140"/>
        </a:xfrm>
        <a:prstGeom prst="round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Десять из них (10) имели маркировку «не содержит ртуть» - 50% всех батарей с информацией на упаковке или самой батарее, две (2) имели маркировку </a:t>
          </a:r>
          <a:r>
            <a:rPr lang="ru-RU" sz="1600" b="1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«содержит ртуть» </a:t>
          </a:r>
          <a:r>
            <a:rPr lang="ru-RU" sz="1600" b="1" kern="1200" dirty="0" smtClean="0"/>
            <a:t>и девять (9) не имели никакой маркировки. Только для одной (1) батареи без маркировки была найдена маркировка в Интернете - «не содержит ртуть».</a:t>
          </a:r>
          <a:endParaRPr lang="ru-RU" sz="1600" b="1" kern="1200" dirty="0"/>
        </a:p>
      </dsp:txBody>
      <dsp:txXfrm>
        <a:off x="2857526" y="2596027"/>
        <a:ext cx="5435723" cy="161446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206700-6DDA-4532-AA26-948862E6D0D7}">
      <dsp:nvSpPr>
        <dsp:cNvPr id="0" name=""/>
        <dsp:cNvSpPr/>
      </dsp:nvSpPr>
      <dsp:spPr>
        <a:xfrm rot="10800000">
          <a:off x="1092090" y="1287"/>
          <a:ext cx="6532062" cy="1149343"/>
        </a:xfrm>
        <a:prstGeom prst="homePlate">
          <a:avLst/>
        </a:prstGeom>
        <a:solidFill>
          <a:schemeClr val="bg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2667" tIns="68580" rIns="128016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Батареи таблеточного типа имеют недостаточную маркировку. Среди щелочных батареи таблеточного типа  LR 44 (1.5 V) было выявлено 9 различных марок производителя.</a:t>
          </a:r>
          <a:endParaRPr lang="ru-RU" sz="1800" kern="1200" dirty="0"/>
        </a:p>
      </dsp:txBody>
      <dsp:txXfrm rot="10800000">
        <a:off x="1379426" y="1287"/>
        <a:ext cx="6244726" cy="1149343"/>
      </dsp:txXfrm>
    </dsp:sp>
    <dsp:sp modelId="{4366D310-682E-4DE3-8A8B-DABB1DDEFDE7}">
      <dsp:nvSpPr>
        <dsp:cNvPr id="0" name=""/>
        <dsp:cNvSpPr/>
      </dsp:nvSpPr>
      <dsp:spPr>
        <a:xfrm>
          <a:off x="126968" y="687377"/>
          <a:ext cx="1300755" cy="105910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8C8F7C-110C-4B0C-9A39-EE189BD59446}">
      <dsp:nvSpPr>
        <dsp:cNvPr id="0" name=""/>
        <dsp:cNvSpPr/>
      </dsp:nvSpPr>
      <dsp:spPr>
        <a:xfrm rot="10800000">
          <a:off x="1101286" y="1265510"/>
          <a:ext cx="6598116" cy="1235038"/>
        </a:xfrm>
        <a:prstGeom prst="homePlate">
          <a:avLst/>
        </a:prstGeom>
        <a:solidFill>
          <a:schemeClr val="bg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2667" tIns="68580" rIns="128016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Батареи таблеточного типа имели одинаковую стоимость. Цены на маркированные и немаркированные батареи в целом были одинаковы.</a:t>
          </a:r>
          <a:endParaRPr lang="ru-RU" sz="1800" b="1" kern="1200" dirty="0"/>
        </a:p>
      </dsp:txBody>
      <dsp:txXfrm rot="10800000">
        <a:off x="1410045" y="1265510"/>
        <a:ext cx="6289357" cy="1235038"/>
      </dsp:txXfrm>
    </dsp:sp>
    <dsp:sp modelId="{7389CBB6-7A3B-40A3-A707-C92989B61414}">
      <dsp:nvSpPr>
        <dsp:cNvPr id="0" name=""/>
        <dsp:cNvSpPr/>
      </dsp:nvSpPr>
      <dsp:spPr>
        <a:xfrm flipH="1" flipV="1">
          <a:off x="769911" y="2544765"/>
          <a:ext cx="406046" cy="55532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C50D07-F529-4CAA-9D5F-DC32D596988F}">
      <dsp:nvSpPr>
        <dsp:cNvPr id="0" name=""/>
        <dsp:cNvSpPr/>
      </dsp:nvSpPr>
      <dsp:spPr>
        <a:xfrm rot="10800000">
          <a:off x="907751" y="2733380"/>
          <a:ext cx="6876244" cy="1815887"/>
        </a:xfrm>
        <a:prstGeom prst="homePlate">
          <a:avLst/>
        </a:prstGeom>
        <a:solidFill>
          <a:schemeClr val="bg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2667" tIns="60960" rIns="113792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Ни одна марка батарей не была произведена в Кыргызстане. Основное количество батарей импортировано из Кореи и Китая, несколько из стран ЕС. Один вид батареек содержал ртуть, согласно информации на упаковке – они были привезены из Китая. Для шести марок батарей страну-производителя определить не удалось.</a:t>
          </a:r>
          <a:endParaRPr lang="ru-RU" sz="1600" b="1" kern="1200" dirty="0"/>
        </a:p>
      </dsp:txBody>
      <dsp:txXfrm rot="10800000">
        <a:off x="1361723" y="2733380"/>
        <a:ext cx="6422272" cy="1815887"/>
      </dsp:txXfrm>
    </dsp:sp>
    <dsp:sp modelId="{AA1191CF-E46E-4F7D-8396-BF87085DC3DE}">
      <dsp:nvSpPr>
        <dsp:cNvPr id="0" name=""/>
        <dsp:cNvSpPr/>
      </dsp:nvSpPr>
      <dsp:spPr>
        <a:xfrm>
          <a:off x="80992" y="2193999"/>
          <a:ext cx="1273591" cy="993709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D9C46B-80F2-4577-A227-16A2E84A22FD}">
      <dsp:nvSpPr>
        <dsp:cNvPr id="0" name=""/>
        <dsp:cNvSpPr/>
      </dsp:nvSpPr>
      <dsp:spPr>
        <a:xfrm>
          <a:off x="0" y="2886"/>
          <a:ext cx="8504238" cy="1513397"/>
        </a:xfrm>
        <a:prstGeom prst="roundRect">
          <a:avLst/>
        </a:prstGeom>
        <a:solidFill>
          <a:schemeClr val="bg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Согласно данным исследования ни одна стоматологическая клиника не использует ртутную амальгаму при пломбировании зубов уже более 15 лет. </a:t>
          </a:r>
          <a:endParaRPr lang="ru-RU" sz="2000" kern="1200" dirty="0"/>
        </a:p>
      </dsp:txBody>
      <dsp:txXfrm>
        <a:off x="73878" y="76764"/>
        <a:ext cx="8356482" cy="1365641"/>
      </dsp:txXfrm>
    </dsp:sp>
    <dsp:sp modelId="{3B8DB406-FDA5-4469-8BA1-D331CA4C34E9}">
      <dsp:nvSpPr>
        <dsp:cNvPr id="0" name=""/>
        <dsp:cNvSpPr/>
      </dsp:nvSpPr>
      <dsp:spPr>
        <a:xfrm>
          <a:off x="0" y="1516283"/>
          <a:ext cx="8504238" cy="14584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0010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20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800" i="1" kern="1200" dirty="0" smtClean="0"/>
            <a:t>Главный </a:t>
          </a:r>
          <a:r>
            <a:rPr lang="en-US" sz="1800" i="1" kern="1200" dirty="0" smtClean="0"/>
            <a:t>c</a:t>
          </a:r>
          <a:r>
            <a:rPr lang="ru-RU" sz="1800" i="1" kern="1200" dirty="0" err="1" smtClean="0"/>
            <a:t>томатолог</a:t>
          </a:r>
          <a:r>
            <a:rPr lang="ru-RU" sz="1800" i="1" kern="1200" dirty="0" smtClean="0"/>
            <a:t> </a:t>
          </a:r>
          <a:r>
            <a:rPr lang="ru-RU" sz="1800" i="1" kern="1200" dirty="0" err="1" smtClean="0"/>
            <a:t>Кыргызской</a:t>
          </a:r>
          <a:r>
            <a:rPr lang="ru-RU" sz="1800" i="1" kern="1200" dirty="0" smtClean="0"/>
            <a:t> Республики сказал о том, что в настоящее время использование амальгамы в качестве материала для пломбирования исключено из учебного плана  факультетов стоматологии.</a:t>
          </a:r>
          <a:endParaRPr lang="ru-RU" sz="1800" i="1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2000" kern="1200" dirty="0"/>
        </a:p>
      </dsp:txBody>
      <dsp:txXfrm>
        <a:off x="0" y="1516283"/>
        <a:ext cx="8504238" cy="1458409"/>
      </dsp:txXfrm>
    </dsp:sp>
    <dsp:sp modelId="{0F74B977-3806-4CFD-B93E-AEDF1295FAE7}">
      <dsp:nvSpPr>
        <dsp:cNvPr id="0" name=""/>
        <dsp:cNvSpPr/>
      </dsp:nvSpPr>
      <dsp:spPr>
        <a:xfrm>
          <a:off x="0" y="2974693"/>
          <a:ext cx="8504238" cy="1513397"/>
        </a:xfrm>
        <a:prstGeom prst="roundRect">
          <a:avLst/>
        </a:prstGeom>
        <a:solidFill>
          <a:schemeClr val="bg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Стоматологи предлагали много различных </a:t>
          </a:r>
          <a:r>
            <a:rPr lang="ru-RU" sz="1800" kern="1200" dirty="0" err="1" smtClean="0"/>
            <a:t>безртутных</a:t>
          </a:r>
          <a:r>
            <a:rPr lang="ru-RU" sz="1800" kern="1200" dirty="0" smtClean="0"/>
            <a:t>  заменителей для пломбирования. Во всех десяти (10) клиниках стоматологи использовали различные материалы, включая цемент, составные материалы (</a:t>
          </a:r>
          <a:r>
            <a:rPr lang="ru-RU" sz="1800" kern="1200" dirty="0" err="1" smtClean="0"/>
            <a:t>свето</a:t>
          </a:r>
          <a:r>
            <a:rPr lang="ru-RU" sz="1800" kern="1200" dirty="0" smtClean="0"/>
            <a:t>- и </a:t>
          </a:r>
          <a:r>
            <a:rPr lang="ru-RU" sz="1800" kern="1200" dirty="0" err="1" smtClean="0"/>
            <a:t>химиоотвердевающие</a:t>
          </a:r>
          <a:r>
            <a:rPr lang="ru-RU" sz="1800" kern="1200" dirty="0" smtClean="0"/>
            <a:t> композитные </a:t>
          </a:r>
          <a:r>
            <a:rPr lang="ru-RU" sz="1800" kern="1200" dirty="0" err="1" smtClean="0"/>
            <a:t>материлы</a:t>
          </a:r>
          <a:r>
            <a:rPr lang="ru-RU" sz="1800" kern="1200" dirty="0" smtClean="0"/>
            <a:t>), </a:t>
          </a:r>
          <a:r>
            <a:rPr lang="ru-RU" sz="1800" kern="1200" dirty="0" err="1" smtClean="0"/>
            <a:t>ивикрол</a:t>
          </a:r>
          <a:r>
            <a:rPr lang="ru-RU" sz="1800" kern="1200" dirty="0" smtClean="0"/>
            <a:t>, полимерные материалы на метакриловой основе, </a:t>
          </a:r>
          <a:r>
            <a:rPr lang="ru-RU" sz="1800" kern="1200" dirty="0" err="1" smtClean="0"/>
            <a:t>стеклоиономерный</a:t>
          </a:r>
          <a:r>
            <a:rPr lang="ru-RU" sz="1800" kern="1200" dirty="0" smtClean="0"/>
            <a:t> цемент и </a:t>
          </a:r>
          <a:r>
            <a:rPr lang="ru-RU" sz="1800" kern="1200" dirty="0" err="1" smtClean="0"/>
            <a:t>силидонт</a:t>
          </a:r>
          <a:r>
            <a:rPr lang="ru-RU" sz="1800" kern="1200" dirty="0" smtClean="0"/>
            <a:t>.</a:t>
          </a:r>
          <a:endParaRPr lang="ru-RU" sz="1800" kern="1200" dirty="0"/>
        </a:p>
      </dsp:txBody>
      <dsp:txXfrm>
        <a:off x="73878" y="3048571"/>
        <a:ext cx="8356482" cy="1365641"/>
      </dsp:txXfrm>
    </dsp:sp>
    <dsp:sp modelId="{51F5D5C8-DD6E-4AD4-A841-D419027FF48B}">
      <dsp:nvSpPr>
        <dsp:cNvPr id="0" name=""/>
        <dsp:cNvSpPr/>
      </dsp:nvSpPr>
      <dsp:spPr>
        <a:xfrm>
          <a:off x="0" y="4488090"/>
          <a:ext cx="8504238" cy="810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0010" tIns="6350" rIns="35560" bIns="6350" numCol="1" spcCol="1270" anchor="t" anchorCtr="0">
          <a:noAutofit/>
        </a:bodyPr>
        <a:lstStyle/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400" kern="1200" dirty="0"/>
        </a:p>
      </dsp:txBody>
      <dsp:txXfrm>
        <a:off x="0" y="4488090"/>
        <a:ext cx="8504238" cy="8102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2E94D2-6644-4CFE-8679-A1E534120CD1}">
      <dsp:nvSpPr>
        <dsp:cNvPr id="0" name=""/>
        <dsp:cNvSpPr/>
      </dsp:nvSpPr>
      <dsp:spPr>
        <a:xfrm>
          <a:off x="1785" y="0"/>
          <a:ext cx="2777995" cy="4572000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Люминесцентные лампы мощностью до 100 Вт цилиндрической формы длиной до 2000 мм и диаметром 26-36 мм, используются как источники света в помещении.</a:t>
          </a:r>
          <a:endParaRPr lang="ru-RU" sz="1600" kern="1200" dirty="0"/>
        </a:p>
      </dsp:txBody>
      <dsp:txXfrm>
        <a:off x="1785" y="1828800"/>
        <a:ext cx="2777995" cy="1828800"/>
      </dsp:txXfrm>
    </dsp:sp>
    <dsp:sp modelId="{62380A76-2BB5-432C-8262-774834EFB4FE}">
      <dsp:nvSpPr>
        <dsp:cNvPr id="0" name=""/>
        <dsp:cNvSpPr/>
      </dsp:nvSpPr>
      <dsp:spPr>
        <a:xfrm>
          <a:off x="629545" y="274320"/>
          <a:ext cx="1522476" cy="152247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A83F4F-852D-4BE8-88DF-6AF4E23F591B}">
      <dsp:nvSpPr>
        <dsp:cNvPr id="0" name=""/>
        <dsp:cNvSpPr/>
      </dsp:nvSpPr>
      <dsp:spPr>
        <a:xfrm>
          <a:off x="2863121" y="0"/>
          <a:ext cx="2777995" cy="4572000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ДРЛ (Дуговая Ртутная Люминесцентная) - используется в прожекторах для общего освещения цехов, улиц, промышленных предприятий и других объектов.</a:t>
          </a:r>
          <a:endParaRPr lang="ru-RU" sz="1600" kern="1200" dirty="0"/>
        </a:p>
      </dsp:txBody>
      <dsp:txXfrm>
        <a:off x="2863121" y="1828800"/>
        <a:ext cx="2777995" cy="1828800"/>
      </dsp:txXfrm>
    </dsp:sp>
    <dsp:sp modelId="{C7A34B4C-86AE-42C5-9965-83FC85AC63D1}">
      <dsp:nvSpPr>
        <dsp:cNvPr id="0" name=""/>
        <dsp:cNvSpPr/>
      </dsp:nvSpPr>
      <dsp:spPr>
        <a:xfrm>
          <a:off x="3490881" y="274320"/>
          <a:ext cx="1522476" cy="1522476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7D4C5C-B21C-4D64-960C-FEEF08C39FA1}">
      <dsp:nvSpPr>
        <dsp:cNvPr id="0" name=""/>
        <dsp:cNvSpPr/>
      </dsp:nvSpPr>
      <dsp:spPr>
        <a:xfrm>
          <a:off x="5724456" y="0"/>
          <a:ext cx="2777995" cy="4572000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Энергосберегающие лампы – ртутьсодержащие лампы, выглядят как тонкая трубка, свернутая в спираль, либо другой формы. Используются как источник света в помещении.</a:t>
          </a:r>
          <a:endParaRPr lang="ru-RU" sz="1600" kern="1200" dirty="0"/>
        </a:p>
      </dsp:txBody>
      <dsp:txXfrm>
        <a:off x="5724456" y="1828800"/>
        <a:ext cx="2777995" cy="1828800"/>
      </dsp:txXfrm>
    </dsp:sp>
    <dsp:sp modelId="{5A3B321C-7815-4014-A9E0-09868E015583}">
      <dsp:nvSpPr>
        <dsp:cNvPr id="0" name=""/>
        <dsp:cNvSpPr/>
      </dsp:nvSpPr>
      <dsp:spPr>
        <a:xfrm>
          <a:off x="6352216" y="274320"/>
          <a:ext cx="1522476" cy="1522476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1BF00A-44DA-4F4F-A4E2-5F3833C678BF}">
      <dsp:nvSpPr>
        <dsp:cNvPr id="0" name=""/>
        <dsp:cNvSpPr/>
      </dsp:nvSpPr>
      <dsp:spPr>
        <a:xfrm>
          <a:off x="340169" y="3657600"/>
          <a:ext cx="7823898" cy="685800"/>
        </a:xfrm>
        <a:prstGeom prst="leftRightArrow">
          <a:avLst/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47A8AB-DF83-477C-A289-3A7A727CA82F}">
      <dsp:nvSpPr>
        <dsp:cNvPr id="0" name=""/>
        <dsp:cNvSpPr/>
      </dsp:nvSpPr>
      <dsp:spPr>
        <a:xfrm>
          <a:off x="207990" y="1355"/>
          <a:ext cx="7713338" cy="1446384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Содержание ртути в разных типах ртутьсодержащих ламп, к которым относятся энергосберегающие лампы, составляют от 5 до 100мг.  </a:t>
          </a:r>
          <a:endParaRPr lang="ru-RU" sz="2600" kern="1200" dirty="0"/>
        </a:p>
      </dsp:txBody>
      <dsp:txXfrm>
        <a:off x="250353" y="43718"/>
        <a:ext cx="7628612" cy="1361658"/>
      </dsp:txXfrm>
    </dsp:sp>
    <dsp:sp modelId="{75908DF4-8FAA-444D-A734-C4D37C1BCA58}">
      <dsp:nvSpPr>
        <dsp:cNvPr id="0" name=""/>
        <dsp:cNvSpPr/>
      </dsp:nvSpPr>
      <dsp:spPr>
        <a:xfrm>
          <a:off x="979324" y="1447740"/>
          <a:ext cx="771333" cy="8382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8259"/>
              </a:lnTo>
              <a:lnTo>
                <a:pt x="771333" y="838259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DD28C4-D4D8-4797-9EB5-7DDFE6EE1AD6}">
      <dsp:nvSpPr>
        <dsp:cNvPr id="0" name=""/>
        <dsp:cNvSpPr/>
      </dsp:nvSpPr>
      <dsp:spPr>
        <a:xfrm>
          <a:off x="1750658" y="1809336"/>
          <a:ext cx="6613079" cy="953326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Если предположить, что содержащиеся в отработанной и выброшенной лампе </a:t>
          </a:r>
          <a:r>
            <a:rPr lang="ru-RU" sz="2000" b="1" kern="1200" dirty="0" smtClean="0"/>
            <a:t>50 мг </a:t>
          </a:r>
          <a:r>
            <a:rPr lang="ru-RU" sz="2000" kern="1200" dirty="0" smtClean="0"/>
            <a:t>ртути в конечном счете поступят (испаряться) в атмосферу,</a:t>
          </a:r>
          <a:endParaRPr lang="ru-RU" sz="2000" kern="1200" dirty="0"/>
        </a:p>
      </dsp:txBody>
      <dsp:txXfrm>
        <a:off x="1778580" y="1837258"/>
        <a:ext cx="6557235" cy="897482"/>
      </dsp:txXfrm>
    </dsp:sp>
    <dsp:sp modelId="{B87F4103-B92B-47C6-A9EB-23215CF56F7C}">
      <dsp:nvSpPr>
        <dsp:cNvPr id="0" name=""/>
        <dsp:cNvSpPr/>
      </dsp:nvSpPr>
      <dsp:spPr>
        <a:xfrm>
          <a:off x="979324" y="1447740"/>
          <a:ext cx="771333" cy="23997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99711"/>
              </a:lnTo>
              <a:lnTo>
                <a:pt x="771333" y="2399711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FABC58-38F2-4130-9397-BD4A151F4573}">
      <dsp:nvSpPr>
        <dsp:cNvPr id="0" name=""/>
        <dsp:cNvSpPr/>
      </dsp:nvSpPr>
      <dsp:spPr>
        <a:xfrm>
          <a:off x="1750658" y="3124259"/>
          <a:ext cx="6883726" cy="1446384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то этого количества будет достаточно для того, чтобы загрязнить воздух токсичной ртутью до уровня её ПДК (предельно допустимой концентрации) в помещении объемом в </a:t>
          </a:r>
          <a:r>
            <a:rPr lang="ru-RU" sz="2000" b="1" kern="1200" dirty="0" smtClean="0"/>
            <a:t>160 тыс. м</a:t>
          </a:r>
          <a:r>
            <a:rPr lang="ru-RU" sz="2000" b="1" kern="1200" baseline="30000" dirty="0" smtClean="0"/>
            <a:t>3</a:t>
          </a:r>
          <a:r>
            <a:rPr lang="ru-RU" sz="2000" kern="1200" dirty="0" smtClean="0"/>
            <a:t>.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ПДК ртути помещения - </a:t>
          </a:r>
          <a:r>
            <a:rPr lang="ru-RU" sz="2000" b="1" kern="1200" dirty="0" smtClean="0"/>
            <a:t>0,0003  мг/м</a:t>
          </a:r>
          <a:r>
            <a:rPr lang="ru-RU" sz="2000" b="1" kern="1200" baseline="30000" dirty="0" smtClean="0"/>
            <a:t>3</a:t>
          </a:r>
          <a:r>
            <a:rPr lang="ru-RU" sz="2000" b="1" kern="1200" dirty="0" smtClean="0"/>
            <a:t> </a:t>
          </a:r>
          <a:endParaRPr lang="ru-RU" sz="2000" b="1" kern="1200" dirty="0"/>
        </a:p>
      </dsp:txBody>
      <dsp:txXfrm>
        <a:off x="1793021" y="3166622"/>
        <a:ext cx="6799000" cy="13616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6B8451-7AEB-4213-8ECB-ADE11DB883E3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4D2F17-8BE0-46FF-B212-6CBE1AC7E1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858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CAAB07D-9292-402B-A42F-BBCA33E37F8E}" type="slidenum">
              <a:rPr lang="en-US" altLang="ru-RU" smtClean="0"/>
              <a:pPr eaLnBrk="1" hangingPunct="1"/>
              <a:t>21</a:t>
            </a:fld>
            <a:endParaRPr lang="en-US" altLang="ru-RU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1D6132B-1D41-4EB9-99BF-0683F6AAE6F5}" type="slidenum">
              <a:rPr lang="en-US" altLang="ru-RU" smtClean="0"/>
              <a:pPr eaLnBrk="1" hangingPunct="1"/>
              <a:t>22</a:t>
            </a:fld>
            <a:endParaRPr lang="en-US" altLang="ru-RU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E056217-F71B-4314-B856-5548A0E4FF9B}" type="slidenum">
              <a:rPr lang="en-US" altLang="ru-RU" smtClean="0"/>
              <a:pPr eaLnBrk="1" hangingPunct="1"/>
              <a:t>23</a:t>
            </a:fld>
            <a:endParaRPr lang="en-US" altLang="ru-RU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B242944-D82D-46A2-8C47-029DA6229029}" type="slidenum">
              <a:rPr lang="en-US" altLang="ru-RU" smtClean="0"/>
              <a:pPr eaLnBrk="1" hangingPunct="1"/>
              <a:t>24</a:t>
            </a:fld>
            <a:endParaRPr lang="en-US" altLang="ru-RU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89F6DAE-0CB2-4E5D-95F9-2BFFB008FD78}" type="slidenum">
              <a:rPr lang="en-US" altLang="ru-RU" smtClean="0"/>
              <a:pPr eaLnBrk="1" hangingPunct="1"/>
              <a:t>25</a:t>
            </a:fld>
            <a:endParaRPr lang="en-US" altLang="ru-RU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D9633E5-53A5-4B2D-B478-74D797FF2242}" type="slidenum">
              <a:rPr lang="en-US" altLang="ru-RU" smtClean="0"/>
              <a:pPr eaLnBrk="1" hangingPunct="1"/>
              <a:t>26</a:t>
            </a:fld>
            <a:endParaRPr lang="en-US" altLang="ru-RU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8E487F3-1726-4D22-AE3B-FEA802AC2E03}" type="slidenum">
              <a:rPr lang="en-US" altLang="ru-RU" smtClean="0"/>
              <a:pPr eaLnBrk="1" hangingPunct="1"/>
              <a:t>27</a:t>
            </a:fld>
            <a:endParaRPr lang="en-US" altLang="ru-RU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48BEC6E-6A88-47B2-A0D1-721315E2F8B7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5E84142-1125-4F00-8368-AC0C5C45DCB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48BEC6E-6A88-47B2-A0D1-721315E2F8B7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5E84142-1125-4F00-8368-AC0C5C45DCB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48BEC6E-6A88-47B2-A0D1-721315E2F8B7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5E84142-1125-4F00-8368-AC0C5C45DCB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48BEC6E-6A88-47B2-A0D1-721315E2F8B7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5E84142-1125-4F00-8368-AC0C5C45DCB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48BEC6E-6A88-47B2-A0D1-721315E2F8B7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5E84142-1125-4F00-8368-AC0C5C45DCB4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48BEC6E-6A88-47B2-A0D1-721315E2F8B7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5E84142-1125-4F00-8368-AC0C5C45DCB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48BEC6E-6A88-47B2-A0D1-721315E2F8B7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5E84142-1125-4F00-8368-AC0C5C45DCB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48BEC6E-6A88-47B2-A0D1-721315E2F8B7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5E84142-1125-4F00-8368-AC0C5C45DCB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48BEC6E-6A88-47B2-A0D1-721315E2F8B7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5E84142-1125-4F00-8368-AC0C5C45DCB4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48BEC6E-6A88-47B2-A0D1-721315E2F8B7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5E84142-1125-4F00-8368-AC0C5C45DCB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48BEC6E-6A88-47B2-A0D1-721315E2F8B7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5E84142-1125-4F00-8368-AC0C5C45DCB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748BEC6E-6A88-47B2-A0D1-721315E2F8B7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05E84142-1125-4F00-8368-AC0C5C45DCB4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image" Target="../media/image16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9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6.e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8E0D6CdGqUM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9632" y="2492896"/>
            <a:ext cx="7406640" cy="1472184"/>
          </a:xfrm>
        </p:spPr>
        <p:txBody>
          <a:bodyPr>
            <a:normAutofit/>
          </a:bodyPr>
          <a:lstStyle/>
          <a:p>
            <a:r>
              <a:rPr lang="ru-RU" sz="2800" dirty="0"/>
              <a:t>Международные проекты по ртути в КР, опыт гражданского общества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013176"/>
            <a:ext cx="6400800" cy="625624"/>
          </a:xfrm>
        </p:spPr>
        <p:txBody>
          <a:bodyPr/>
          <a:lstStyle/>
          <a:p>
            <a:r>
              <a:rPr lang="ru-RU" dirty="0" smtClean="0"/>
              <a:t>Бишкек, 18.10.2019</a:t>
            </a:r>
            <a:endParaRPr lang="ru-RU" dirty="0"/>
          </a:p>
        </p:txBody>
      </p:sp>
      <p:pic>
        <p:nvPicPr>
          <p:cNvPr id="3074" name="Picture 2" descr="C:\Users\Indira\Desktop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87" y="980728"/>
            <a:ext cx="8208913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983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Результаты исследования: </a:t>
            </a:r>
            <a:br>
              <a:rPr lang="ru-RU" sz="2800" dirty="0" smtClean="0"/>
            </a:br>
            <a:r>
              <a:rPr lang="ru-RU" sz="2800" b="1" dirty="0" smtClean="0"/>
              <a:t>косметические средства \ продавцы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14282" y="1214422"/>
            <a:ext cx="8715436" cy="5143536"/>
          </a:xfr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pPr>
              <a:buClr>
                <a:schemeClr val="tx1">
                  <a:lumMod val="95000"/>
                  <a:lumOff val="5000"/>
                </a:schemeClr>
              </a:buClr>
              <a:buFont typeface="Courier New" pitchFamily="49" charset="0"/>
              <a:buChar char="o"/>
            </a:pPr>
            <a:r>
              <a:rPr lang="ru-RU" sz="2000" b="1" dirty="0" smtClean="0"/>
              <a:t>В семи (7) исследованных магазинах в ассортименте было от пяти (5) до восьми (8) различных кремов для осветления кожи. В целом было исследовано шестнадцать (16) различных кремов. </a:t>
            </a:r>
          </a:p>
          <a:p>
            <a:pPr>
              <a:buClr>
                <a:schemeClr val="tx1">
                  <a:lumMod val="95000"/>
                  <a:lumOff val="5000"/>
                </a:schemeClr>
              </a:buClr>
              <a:buFont typeface="Courier New" pitchFamily="49" charset="0"/>
              <a:buChar char="o"/>
            </a:pPr>
            <a:endParaRPr lang="ru-RU" sz="800" b="1" dirty="0" smtClean="0"/>
          </a:p>
          <a:p>
            <a:pPr>
              <a:buClr>
                <a:schemeClr val="tx1">
                  <a:lumMod val="95000"/>
                  <a:lumOff val="5000"/>
                </a:schemeClr>
              </a:buClr>
              <a:buFont typeface="Courier New" pitchFamily="49" charset="0"/>
              <a:buChar char="o"/>
            </a:pPr>
            <a:r>
              <a:rPr lang="ru-RU" sz="2000" b="1" dirty="0" smtClean="0"/>
              <a:t>Продавцы не знали ничего о содержании ртути в продукции для кожи, которую они продавали. </a:t>
            </a:r>
          </a:p>
          <a:p>
            <a:pPr>
              <a:buClr>
                <a:schemeClr val="tx1">
                  <a:lumMod val="95000"/>
                  <a:lumOff val="5000"/>
                </a:schemeClr>
              </a:buClr>
              <a:buFont typeface="Courier New" pitchFamily="49" charset="0"/>
              <a:buChar char="o"/>
            </a:pPr>
            <a:endParaRPr lang="ru-RU" sz="800" b="1" dirty="0" smtClean="0"/>
          </a:p>
          <a:p>
            <a:pPr>
              <a:buClr>
                <a:schemeClr val="tx1">
                  <a:lumMod val="95000"/>
                  <a:lumOff val="5000"/>
                </a:schemeClr>
              </a:buClr>
              <a:buFont typeface="Courier New" pitchFamily="49" charset="0"/>
              <a:buChar char="o"/>
            </a:pPr>
            <a:r>
              <a:rPr lang="ru-RU" sz="2000" b="1" dirty="0" smtClean="0"/>
              <a:t>Все проинтервьюированные продавцы были уверены, что известные и уважаемые компании не производят ртутьсодержащей продукции для осветления кожи, поэтому они активно предлагали эту продукцию потребителям в качестве безопасной и не содержащей ртути.  Согласно ответам продавцов на данную продукцию жалоб не было.</a:t>
            </a:r>
          </a:p>
          <a:p>
            <a:pPr>
              <a:buClr>
                <a:schemeClr val="tx1">
                  <a:lumMod val="95000"/>
                  <a:lumOff val="5000"/>
                </a:schemeClr>
              </a:buClr>
              <a:buFont typeface="Courier New" pitchFamily="49" charset="0"/>
              <a:buChar char="o"/>
            </a:pPr>
            <a:endParaRPr lang="ru-RU" sz="800" b="1" dirty="0" smtClean="0"/>
          </a:p>
          <a:p>
            <a:pPr>
              <a:buClr>
                <a:schemeClr val="tx1">
                  <a:lumMod val="95000"/>
                  <a:lumOff val="5000"/>
                </a:schemeClr>
              </a:buClr>
              <a:buFont typeface="Courier New" pitchFamily="49" charset="0"/>
              <a:buChar char="o"/>
            </a:pPr>
            <a:r>
              <a:rPr lang="ru-RU" sz="2000" b="1" dirty="0" smtClean="0"/>
              <a:t>Интервью с продавцами продукции для осветления кожи показали, что все опрошенные (100%) знали о вреде ртути. 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79557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Результаты исследования: </a:t>
            </a:r>
            <a:br>
              <a:rPr lang="ru-RU" sz="2800" dirty="0" smtClean="0"/>
            </a:br>
            <a:r>
              <a:rPr lang="ru-RU" sz="2800" b="1" dirty="0" smtClean="0"/>
              <a:t>косметические средства \ продавцы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14282" y="1214422"/>
            <a:ext cx="8715436" cy="5143536"/>
          </a:xfr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pPr>
              <a:buClr>
                <a:schemeClr val="tx1">
                  <a:lumMod val="95000"/>
                  <a:lumOff val="5000"/>
                </a:schemeClr>
              </a:buClr>
              <a:buFont typeface="Courier New" pitchFamily="49" charset="0"/>
              <a:buChar char="o"/>
            </a:pPr>
            <a:r>
              <a:rPr lang="ru-RU" sz="2000" b="1" dirty="0" smtClean="0"/>
              <a:t>Не все имеющиеся в продаже крема для осветления кожи имели информацию о своем составе. В качестве основных ингредиентов кремов на рынках Бишкека и Чуйской области были указаны активные вещества растительного происхождения. </a:t>
            </a:r>
          </a:p>
          <a:p>
            <a:pPr>
              <a:buClr>
                <a:schemeClr val="tx1">
                  <a:lumMod val="95000"/>
                  <a:lumOff val="5000"/>
                </a:schemeClr>
              </a:buClr>
              <a:buFont typeface="Courier New" pitchFamily="49" charset="0"/>
              <a:buChar char="o"/>
            </a:pPr>
            <a:endParaRPr lang="ru-RU" sz="2000" b="1" dirty="0" smtClean="0"/>
          </a:p>
          <a:p>
            <a:pPr>
              <a:buClr>
                <a:schemeClr val="tx1">
                  <a:lumMod val="95000"/>
                  <a:lumOff val="5000"/>
                </a:schemeClr>
              </a:buClr>
              <a:buFont typeface="Courier New" pitchFamily="49" charset="0"/>
              <a:buChar char="o"/>
            </a:pPr>
            <a:r>
              <a:rPr lang="ru-RU" sz="2000" b="1" dirty="0" smtClean="0"/>
              <a:t>Ни на одной упаковке не было информации о содержании ртути. Наряду с известными марками были обнаружены 1-2 крема китайского производства без указания состава. Остальные крема были произведены в Польше, России, Болгарии и  Израиле. Два из них (не очень известной марки) были взяты на анализ, ни в одном ртуть обнаружена не была. </a:t>
            </a:r>
          </a:p>
          <a:p>
            <a:pPr>
              <a:buClr>
                <a:schemeClr val="tx1">
                  <a:lumMod val="95000"/>
                  <a:lumOff val="5000"/>
                </a:schemeClr>
              </a:buClr>
              <a:buFont typeface="Courier New" pitchFamily="49" charset="0"/>
              <a:buChar char="o"/>
            </a:pPr>
            <a:endParaRPr lang="ru-RU" sz="2000" b="1" dirty="0" smtClean="0"/>
          </a:p>
          <a:p>
            <a:pPr>
              <a:buClr>
                <a:schemeClr val="tx1">
                  <a:lumMod val="95000"/>
                  <a:lumOff val="5000"/>
                </a:schemeClr>
              </a:buClr>
              <a:buFont typeface="Courier New" pitchFamily="49" charset="0"/>
              <a:buChar char="o"/>
            </a:pPr>
            <a:r>
              <a:rPr lang="ru-RU" sz="2000" b="1" dirty="0" smtClean="0"/>
              <a:t>Цены на основную часть продуктов были меньше 2 сом за мл., за исключением нескольких продуктов, чья цена была до 76 сом за мл. Взаимосвязи между ценами обнаружено не было. </a:t>
            </a:r>
          </a:p>
          <a:p>
            <a:endParaRPr lang="ru-RU" sz="2000" dirty="0" smtClean="0"/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40733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 smtClean="0"/>
              <a:t>Результаты исследования: </a:t>
            </a:r>
            <a:r>
              <a:rPr lang="ru-RU" sz="2000" b="1" dirty="0" smtClean="0"/>
              <a:t>использования зубной амальгамы и </a:t>
            </a:r>
            <a:r>
              <a:rPr lang="ru-RU" sz="2000" b="1" dirty="0" err="1" smtClean="0"/>
              <a:t>безртутных</a:t>
            </a:r>
            <a:r>
              <a:rPr lang="ru-RU" sz="2000" b="1" dirty="0" smtClean="0"/>
              <a:t> заменителей для пломбирования </a:t>
            </a:r>
            <a:endParaRPr lang="ru-RU" sz="20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301625" y="1527175"/>
          <a:ext cx="8504238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4059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Виды ртутьсодержащих ламп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301625" y="1527175"/>
          <a:ext cx="8504238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8399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Ртутьсодержащие лампы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301624" y="1500174"/>
          <a:ext cx="8842376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2864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Ртутьсодержащие лампы</a:t>
            </a:r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quarter" idx="1"/>
          </p:nvPr>
        </p:nvGraphicFramePr>
        <p:xfrm>
          <a:off x="301625" y="1527175"/>
          <a:ext cx="8504238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8846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Ртутьсодержащие лампы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301625" y="1571644"/>
          <a:ext cx="8504238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1468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914384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 smtClean="0">
                <a:solidFill>
                  <a:schemeClr val="tx1"/>
                </a:solidFill>
              </a:rPr>
              <a:t>Согласно Постановлению Правительства </a:t>
            </a:r>
            <a:r>
              <a:rPr lang="ru-RU" sz="2000" b="1" dirty="0" err="1" smtClean="0">
                <a:solidFill>
                  <a:schemeClr val="tx1"/>
                </a:solidFill>
              </a:rPr>
              <a:t>Кыргызской</a:t>
            </a:r>
            <a:r>
              <a:rPr lang="ru-RU" sz="2000" b="1" dirty="0" smtClean="0">
                <a:solidFill>
                  <a:schemeClr val="tx1"/>
                </a:solidFill>
              </a:rPr>
              <a:t> Республики от 27 июля 2001 года № 376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01752" y="1428736"/>
            <a:ext cx="8503920" cy="4670312"/>
          </a:xfrm>
        </p:spPr>
        <p:txBody>
          <a:bodyPr/>
          <a:lstStyle/>
          <a:p>
            <a:pPr>
              <a:buNone/>
            </a:pPr>
            <a:r>
              <a:rPr lang="ru-RU" sz="2000" dirty="0" smtClean="0">
                <a:latin typeface="+mj-lt"/>
              </a:rPr>
              <a:t>  </a:t>
            </a:r>
            <a:r>
              <a:rPr lang="ru-RU" sz="1800" dirty="0" smtClean="0">
                <a:latin typeface="+mj-lt"/>
              </a:rPr>
              <a:t>«</a:t>
            </a:r>
            <a:r>
              <a:rPr lang="ru-RU" sz="1800" b="1" dirty="0" smtClean="0">
                <a:latin typeface="+mj-lt"/>
              </a:rPr>
              <a:t>О мерах по охране окружающей среды и здоровья населения от неблагоприятного воздействия отдельных опасных химических веществ и пестицидов»</a:t>
            </a:r>
          </a:p>
          <a:p>
            <a:pPr>
              <a:buNone/>
            </a:pPr>
            <a:r>
              <a:rPr lang="ru-RU" sz="1800" b="1" dirty="0" smtClean="0">
                <a:latin typeface="+mj-lt"/>
              </a:rPr>
              <a:t>   Соединения ртути включены в «</a:t>
            </a:r>
            <a:r>
              <a:rPr lang="ru-RU" sz="1800" b="1" dirty="0" smtClean="0">
                <a:solidFill>
                  <a:srgbClr val="002060"/>
                </a:solidFill>
                <a:latin typeface="+mj-lt"/>
              </a:rPr>
              <a:t>Перечень химических веществ и пестицидов, применение которых запрещено или строго ограничено» </a:t>
            </a:r>
            <a:r>
              <a:rPr lang="ru-RU" sz="1800" b="1" dirty="0" smtClean="0">
                <a:latin typeface="+mj-lt"/>
              </a:rPr>
              <a:t>на территории </a:t>
            </a:r>
            <a:r>
              <a:rPr lang="ru-RU" sz="1800" b="1" dirty="0" err="1" smtClean="0">
                <a:latin typeface="+mj-lt"/>
              </a:rPr>
              <a:t>Кыргызской</a:t>
            </a:r>
            <a:r>
              <a:rPr lang="ru-RU" sz="1800" b="1" dirty="0" smtClean="0">
                <a:latin typeface="+mj-lt"/>
              </a:rPr>
              <a:t> Республики.</a:t>
            </a:r>
          </a:p>
          <a:p>
            <a:pPr>
              <a:buNone/>
            </a:pPr>
            <a:r>
              <a:rPr lang="ru-RU" sz="1800" b="1" dirty="0" smtClean="0">
                <a:latin typeface="+mj-lt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890828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301625" y="357166"/>
          <a:ext cx="8504238" cy="57420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58082" y="642918"/>
            <a:ext cx="1528129" cy="1505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2686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6884476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ru-RU" altLang="ru-RU" sz="2000" b="1" dirty="0" smtClean="0"/>
              <a:t>По материалам ОО Независимая экологическая экспертиз</a:t>
            </a:r>
            <a:br>
              <a:rPr lang="ru-RU" altLang="ru-RU" sz="2000" b="1" dirty="0" smtClean="0"/>
            </a:br>
            <a:r>
              <a:rPr lang="ru-RU" altLang="ru-RU" sz="2000" b="1" dirty="0" smtClean="0"/>
              <a:t>Проект «Тяжелые металлы в детских товарах»</a:t>
            </a:r>
          </a:p>
        </p:txBody>
      </p:sp>
      <p:sp>
        <p:nvSpPr>
          <p:cNvPr id="8195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DE94BEE-B501-4A4A-92D9-753298325F85}" type="slidenum">
              <a:rPr lang="ru-RU" altLang="ru-RU" smtClean="0"/>
              <a:pPr eaLnBrk="1" hangingPunct="1"/>
              <a:t>19</a:t>
            </a:fld>
            <a:endParaRPr lang="ru-RU" altLang="ru-RU" smtClean="0"/>
          </a:p>
        </p:txBody>
      </p:sp>
      <p:sp>
        <p:nvSpPr>
          <p:cNvPr id="3076" name="Content Placeholder 2"/>
          <p:cNvSpPr>
            <a:spLocks noGrp="1"/>
          </p:cNvSpPr>
          <p:nvPr>
            <p:ph idx="1"/>
          </p:nvPr>
        </p:nvSpPr>
        <p:spPr>
          <a:xfrm>
            <a:off x="457200" y="1484313"/>
            <a:ext cx="8218488" cy="4824412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buFontTx/>
              <a:buNone/>
              <a:defRPr/>
            </a:pPr>
            <a:r>
              <a:rPr lang="ru-RU" sz="1800" dirty="0" smtClean="0"/>
              <a:t>Было </a:t>
            </a:r>
            <a:r>
              <a:rPr lang="ru-RU" sz="1800" dirty="0"/>
              <a:t>протестировано 569 образцов товаров для детей, отобранных случайным образом на рынках и в магазинах Еревана </a:t>
            </a:r>
            <a:r>
              <a:rPr lang="ru-RU" sz="1800" dirty="0" smtClean="0"/>
              <a:t>Минска, Алматы, Бишкека, </a:t>
            </a:r>
            <a:r>
              <a:rPr lang="ru-RU" sz="1800" dirty="0"/>
              <a:t>Апрелевки, Коломны, Москвы, Волгограда, </a:t>
            </a:r>
            <a:r>
              <a:rPr lang="ru-RU" sz="1800" dirty="0" smtClean="0"/>
              <a:t>Сочи </a:t>
            </a:r>
            <a:r>
              <a:rPr lang="ru-RU" sz="1800" dirty="0"/>
              <a:t>и </a:t>
            </a:r>
            <a:r>
              <a:rPr lang="ru-RU" sz="1800" dirty="0" smtClean="0"/>
              <a:t>Киева. </a:t>
            </a:r>
            <a:r>
              <a:rPr lang="ru-RU" sz="1800" dirty="0"/>
              <a:t>(Ассортимент закупленных товаров включал игрушки, изготовленные из металла, пластика, шерсти, ткани и картона, бижутерию для детей, школьные принадлежности (книги и пеналы), другие товары для детей (расчески и браслеты). </a:t>
            </a:r>
          </a:p>
          <a:p>
            <a:pPr marL="0" indent="0" eaLnBrk="1" hangingPunct="1">
              <a:buFontTx/>
              <a:buNone/>
              <a:defRPr/>
            </a:pPr>
            <a:r>
              <a:rPr lang="ru-RU" sz="1800" dirty="0" smtClean="0"/>
              <a:t>Особое </a:t>
            </a:r>
            <a:r>
              <a:rPr lang="ru-RU" sz="1800" dirty="0"/>
              <a:t>внимание при тестировании уделялось определению содержания (количества) свинца, ртути, мышьяка и сурьмы, а </a:t>
            </a:r>
            <a:r>
              <a:rPr lang="ru-RU" sz="1800" dirty="0" smtClean="0"/>
              <a:t>также  </a:t>
            </a:r>
            <a:r>
              <a:rPr lang="ru-RU" sz="1800" dirty="0"/>
              <a:t>— определению содержания кадмия и хрома</a:t>
            </a:r>
            <a:r>
              <a:rPr lang="ru-RU" sz="1800" dirty="0" smtClean="0"/>
              <a:t>.</a:t>
            </a:r>
          </a:p>
          <a:p>
            <a:pPr marL="0" indent="0" eaLnBrk="1" hangingPunct="1">
              <a:buFontTx/>
              <a:buNone/>
              <a:defRPr/>
            </a:pPr>
            <a:r>
              <a:rPr lang="ru-RU" sz="1800" dirty="0" smtClean="0"/>
              <a:t>Полученные </a:t>
            </a:r>
            <a:r>
              <a:rPr lang="ru-RU" sz="1800" dirty="0"/>
              <a:t>данные позволили выделить значительную группу товаров, содержащих свинец, ртуть, мышьяк и сурьму в концентрациях, превышающих допустимые </a:t>
            </a:r>
            <a:r>
              <a:rPr lang="ru-RU" sz="1800" dirty="0" smtClean="0"/>
              <a:t>уровни. </a:t>
            </a:r>
          </a:p>
          <a:p>
            <a:pPr marL="0" indent="0" eaLnBrk="1" hangingPunct="1">
              <a:buFontTx/>
              <a:buNone/>
              <a:defRPr/>
            </a:pPr>
            <a:r>
              <a:rPr lang="ru-RU" sz="1800" dirty="0" smtClean="0"/>
              <a:t>Из </a:t>
            </a:r>
            <a:r>
              <a:rPr lang="ru-RU" sz="1800" dirty="0"/>
              <a:t>569 протестированных товаров в 164 образцах (29%) содержится, по меньшей мере, один токсичный металл из шести определяемых в данном исследовании (сурьма, мышьяк, кадмий, хром, свинец и </a:t>
            </a:r>
            <a:r>
              <a:rPr lang="ru-RU" sz="1800" dirty="0" smtClean="0"/>
              <a:t>ртуть. </a:t>
            </a:r>
            <a:r>
              <a:rPr lang="ru-RU" sz="1800" dirty="0"/>
              <a:t>В 75 образцах (13%) содержится более одного токсичного металла, что приводит к увеличению их потенциальной опасности</a:t>
            </a:r>
            <a:r>
              <a:rPr lang="ru-RU" sz="1800" dirty="0" smtClean="0"/>
              <a:t>.</a:t>
            </a:r>
          </a:p>
          <a:p>
            <a:pPr marL="0" indent="0" eaLnBrk="1" hangingPunct="1">
              <a:buFontTx/>
              <a:buNone/>
              <a:defRPr/>
            </a:pPr>
            <a:endParaRPr lang="ru-RU" sz="2000" dirty="0"/>
          </a:p>
          <a:p>
            <a:pPr marL="0" indent="0" eaLnBrk="1" hangingPunct="1">
              <a:buFontTx/>
              <a:buNone/>
              <a:defRPr/>
            </a:pPr>
            <a:endParaRPr lang="ru-RU" sz="2000" dirty="0" smtClean="0"/>
          </a:p>
          <a:p>
            <a:pPr marL="0" indent="0" eaLnBrk="1" hangingPunct="1">
              <a:buFontTx/>
              <a:buNone/>
              <a:defRPr/>
            </a:pPr>
            <a:endParaRPr lang="ru-RU" sz="2000" dirty="0" smtClean="0"/>
          </a:p>
          <a:p>
            <a:pPr marL="0" indent="0" eaLnBrk="1" hangingPunct="1">
              <a:buFontTx/>
              <a:buNone/>
              <a:defRPr/>
            </a:pPr>
            <a:endParaRPr lang="ru-RU" sz="2000" dirty="0" smtClean="0"/>
          </a:p>
          <a:p>
            <a:pPr eaLnBrk="1" hangingPunct="1">
              <a:defRPr/>
            </a:pPr>
            <a:endParaRPr lang="ru-RU" sz="2000" dirty="0" smtClean="0"/>
          </a:p>
        </p:txBody>
      </p:sp>
      <p:pic>
        <p:nvPicPr>
          <p:cNvPr id="3074" name="Picture 2" descr="C:\Users\Indira\Desktop\header-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8084" y="188640"/>
            <a:ext cx="1200150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4410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332656"/>
            <a:ext cx="6512511" cy="1143000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/>
              <a:t>Опыт и роль организаций гражданского общества</a:t>
            </a:r>
            <a:br>
              <a:rPr lang="ru-RU" sz="2400" b="1" dirty="0" smtClean="0"/>
            </a:b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052736"/>
            <a:ext cx="7920880" cy="4680520"/>
          </a:xfrm>
        </p:spPr>
        <p:txBody>
          <a:bodyPr>
            <a:normAutofit/>
          </a:bodyPr>
          <a:lstStyle/>
          <a:p>
            <a:r>
              <a:rPr lang="ru-RU" sz="1600" dirty="0"/>
              <a:t>Общественным фондом «Кыргызская Коалиция против туберкулеза» был проведен анализ влияния ртути на здоровье человека, в частности исследовался «иммунный статус детей в ртутной биогеохимической провинции Южного Кыргызстана», где результаты исследования показывают, что у лиц, проживающих вблизи </a:t>
            </a:r>
            <a:r>
              <a:rPr lang="ru-RU" sz="1600" dirty="0" err="1"/>
              <a:t>Айдаркенского</a:t>
            </a:r>
            <a:r>
              <a:rPr lang="ru-RU" sz="1600" dirty="0"/>
              <a:t> ртутного комбината, где концентрации ртути в атмосфере значительно превышают фоновые значения, наблюдаются существенные изменения показателей иммунного статуса</a:t>
            </a:r>
            <a:r>
              <a:rPr lang="ru-RU" sz="1600" dirty="0" smtClean="0"/>
              <a:t>.</a:t>
            </a:r>
          </a:p>
          <a:p>
            <a:endParaRPr lang="ru-RU" sz="1600" dirty="0" smtClean="0"/>
          </a:p>
          <a:p>
            <a:r>
              <a:rPr lang="ru-RU" sz="1600" dirty="0"/>
              <a:t>В рамках Глобальной Кампании </a:t>
            </a:r>
            <a:r>
              <a:rPr lang="en-US" sz="1600" dirty="0"/>
              <a:t>IPEN </a:t>
            </a:r>
            <a:r>
              <a:rPr lang="ru-RU" sz="1600" dirty="0"/>
              <a:t>«Свободные от ртути: Ты, Я и Дети» в 8 странах, включая Кыргызскую Республику, осуществлен проект «Анализ рынка продукции массового производства на наличие ртути», в котором исследование фокусировалось на кремах для осветления кожи, батарейках, термометрах и приборах для измерения кровяного давления, используемых в домашних условиях и лечебных учреждениях, а также материалах, применяемых для пломбирования зубов. Исследование в Кыргызской Республике (Бишкек, Чуйская область) проведено экспертами общественного объединения «Независимая экологическая экспертиза» и специалистами Госсанэпиднадзора Министерства здравоохранения КР</a:t>
            </a:r>
          </a:p>
        </p:txBody>
      </p:sp>
      <p:pic>
        <p:nvPicPr>
          <p:cNvPr id="4" name="Рисунок 3" descr="logo_ecoist bishkek_cr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370" y="5951855"/>
            <a:ext cx="3770630" cy="9061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527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ru-RU" altLang="ru-RU" sz="2000" smtClean="0"/>
              <a:t>ОСНОВНЫЕ ТОКСИЧНЫЕ ВЕЩЕСТВА, КОТОРЫЕ МОГУТ СОДЕРЖАТЬСЯ В ТОВАРАХ ДЛЯ ДЕТЕЙ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412875"/>
            <a:ext cx="8229600" cy="49577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ru-RU" dirty="0" smtClean="0"/>
              <a:t>Фенол,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dirty="0" smtClean="0"/>
              <a:t>Формальдегид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dirty="0" err="1" smtClean="0"/>
              <a:t>Дибутилфталат</a:t>
            </a:r>
            <a:r>
              <a:rPr lang="ru-RU" altLang="ru-RU" dirty="0" smtClean="0"/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dirty="0" smtClean="0"/>
              <a:t>Толуол 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dirty="0" smtClean="0"/>
              <a:t>Метиловый спирт  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dirty="0" smtClean="0"/>
              <a:t>соли тяжелых металлов: сурьма, мышьяк, барий, кадмий, хром, свинец, </a:t>
            </a:r>
            <a:r>
              <a:rPr lang="ru-RU" altLang="ru-RU" b="1" dirty="0" smtClean="0"/>
              <a:t>ртуть</a:t>
            </a:r>
            <a:r>
              <a:rPr lang="ru-RU" altLang="ru-RU" dirty="0" smtClean="0"/>
              <a:t>, селен и </a:t>
            </a:r>
            <a:r>
              <a:rPr lang="ru-RU" altLang="ru-RU" dirty="0" err="1" smtClean="0"/>
              <a:t>др</a:t>
            </a:r>
            <a:r>
              <a:rPr lang="ru-RU" altLang="ru-RU" dirty="0" smtClean="0"/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dirty="0" smtClean="0"/>
              <a:t>Поливинилхлорид( пластизоль) </a:t>
            </a:r>
          </a:p>
        </p:txBody>
      </p:sp>
    </p:spTree>
    <p:extLst>
      <p:ext uri="{BB962C8B-B14F-4D97-AF65-F5344CB8AC3E}">
        <p14:creationId xmlns:p14="http://schemas.microsoft.com/office/powerpoint/2010/main" val="392346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441325" y="341313"/>
            <a:ext cx="79406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1600200" y="1736725"/>
            <a:ext cx="72390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ru-RU" sz="2500" b="1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0" y="3138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762000" y="685800"/>
            <a:ext cx="8382000" cy="809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5000"/>
              </a:lnSpc>
              <a:defRPr/>
            </a:pPr>
            <a:r>
              <a:rPr lang="ru-RU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Результат</a:t>
            </a: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1: </a:t>
            </a:r>
            <a:r>
              <a:rPr lang="ru-RU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Многие товары содержали тяжелые металлы</a:t>
            </a: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(164/569)</a:t>
            </a:r>
          </a:p>
          <a:p>
            <a:pPr>
              <a:lnSpc>
                <a:spcPct val="95000"/>
              </a:lnSpc>
              <a:defRPr/>
            </a:pPr>
            <a:endParaRPr lang="en-US" sz="3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5000"/>
              </a:lnSpc>
              <a:defRPr/>
            </a:pPr>
            <a:r>
              <a:rPr lang="en-US" sz="22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</a:p>
          <a:p>
            <a:pPr>
              <a:lnSpc>
                <a:spcPct val="95000"/>
              </a:lnSpc>
              <a:defRPr/>
            </a:pPr>
            <a:endParaRPr lang="en-US" sz="3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5000"/>
              </a:lnSpc>
              <a:defRPr/>
            </a:pPr>
            <a:endParaRPr lang="en-US" sz="3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5000"/>
              </a:lnSpc>
              <a:defRPr/>
            </a:pPr>
            <a:endParaRPr lang="en-US" sz="3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5000"/>
              </a:lnSpc>
              <a:defRPr/>
            </a:pPr>
            <a:endParaRPr lang="en-US" sz="3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5000"/>
              </a:lnSpc>
              <a:defRPr/>
            </a:pPr>
            <a:endParaRPr lang="en-US" sz="3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5000"/>
              </a:lnSpc>
              <a:defRPr/>
            </a:pPr>
            <a:endParaRPr lang="en-US" sz="3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5000"/>
              </a:lnSpc>
              <a:defRPr/>
            </a:pPr>
            <a:endParaRPr lang="en-US" sz="2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5000"/>
              </a:lnSpc>
              <a:defRPr/>
            </a:pPr>
            <a:endParaRPr lang="en-US" sz="2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5000"/>
              </a:lnSpc>
              <a:defRPr/>
            </a:pPr>
            <a:endParaRPr lang="en-US" sz="2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5000"/>
              </a:lnSpc>
              <a:defRPr/>
            </a:pPr>
            <a:endParaRPr lang="en-US" sz="3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5000"/>
              </a:lnSpc>
              <a:defRPr/>
            </a:pPr>
            <a:endParaRPr lang="en-US" sz="22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95000"/>
              </a:lnSpc>
              <a:defRPr/>
            </a:pPr>
            <a:endParaRPr lang="en-US" sz="2400" b="1" dirty="0">
              <a:solidFill>
                <a:srgbClr val="FFFFCC"/>
              </a:solidFill>
            </a:endParaRPr>
          </a:p>
          <a:p>
            <a:pPr>
              <a:lnSpc>
                <a:spcPct val="95000"/>
              </a:lnSpc>
              <a:defRPr/>
            </a:pPr>
            <a:endParaRPr lang="en-US" sz="2400" dirty="0"/>
          </a:p>
          <a:p>
            <a:pPr>
              <a:defRPr/>
            </a:pPr>
            <a:endParaRPr lang="en-US" sz="2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endParaRPr lang="en-US" sz="2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endParaRPr lang="en-US" sz="2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24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graphicFrame>
        <p:nvGraphicFramePr>
          <p:cNvPr id="8" name="Chart 7"/>
          <p:cNvGraphicFramePr/>
          <p:nvPr/>
        </p:nvGraphicFramePr>
        <p:xfrm>
          <a:off x="1752600" y="1752600"/>
          <a:ext cx="6422367" cy="4212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629400" y="2262188"/>
            <a:ext cx="1004888" cy="8620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29%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133600" y="4926013"/>
            <a:ext cx="931665" cy="5601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5000"/>
              </a:lnSpc>
              <a:defRPr/>
            </a:pPr>
            <a:r>
              <a:rPr lang="en-US" sz="3200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71%</a:t>
            </a:r>
          </a:p>
        </p:txBody>
      </p:sp>
    </p:spTree>
    <p:extLst>
      <p:ext uri="{BB962C8B-B14F-4D97-AF65-F5344CB8AC3E}">
        <p14:creationId xmlns:p14="http://schemas.microsoft.com/office/powerpoint/2010/main" val="7863068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441325" y="341313"/>
            <a:ext cx="79406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1600200" y="1736725"/>
            <a:ext cx="72390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ru-RU" sz="2500" b="1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0" y="3138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762000" y="685800"/>
            <a:ext cx="8153400" cy="856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5000"/>
              </a:lnSpc>
              <a:defRPr/>
            </a:pPr>
            <a:r>
              <a:rPr lang="ru-RU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Результат</a:t>
            </a: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: </a:t>
            </a:r>
            <a:r>
              <a:rPr lang="ru-RU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Некоторые детские товары содержат тяжелые металлы</a:t>
            </a:r>
            <a:endParaRPr lang="en-US" sz="32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5000"/>
              </a:lnSpc>
              <a:defRPr/>
            </a:pPr>
            <a:endParaRPr lang="en-US" sz="3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5000"/>
              </a:lnSpc>
              <a:defRPr/>
            </a:pPr>
            <a:endParaRPr lang="en-US" sz="3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5000"/>
              </a:lnSpc>
              <a:defRPr/>
            </a:pPr>
            <a:r>
              <a:rPr lang="en-US" sz="22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</a:p>
          <a:p>
            <a:pPr>
              <a:lnSpc>
                <a:spcPct val="95000"/>
              </a:lnSpc>
              <a:defRPr/>
            </a:pPr>
            <a:endParaRPr lang="en-US" sz="3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5000"/>
              </a:lnSpc>
              <a:defRPr/>
            </a:pPr>
            <a:endParaRPr lang="en-US" sz="3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5000"/>
              </a:lnSpc>
              <a:defRPr/>
            </a:pPr>
            <a:endParaRPr lang="en-US" sz="3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5000"/>
              </a:lnSpc>
              <a:defRPr/>
            </a:pPr>
            <a:endParaRPr lang="en-US" sz="3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5000"/>
              </a:lnSpc>
              <a:defRPr/>
            </a:pPr>
            <a:endParaRPr lang="en-US" sz="3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5000"/>
              </a:lnSpc>
              <a:defRPr/>
            </a:pPr>
            <a:endParaRPr lang="en-US" sz="3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5000"/>
              </a:lnSpc>
              <a:defRPr/>
            </a:pPr>
            <a:endParaRPr lang="en-US" sz="2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5000"/>
              </a:lnSpc>
              <a:defRPr/>
            </a:pPr>
            <a:endParaRPr lang="en-US" sz="2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5000"/>
              </a:lnSpc>
              <a:defRPr/>
            </a:pPr>
            <a:endParaRPr lang="en-US" sz="2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5000"/>
              </a:lnSpc>
              <a:defRPr/>
            </a:pPr>
            <a:endParaRPr lang="en-US" sz="3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5000"/>
              </a:lnSpc>
              <a:defRPr/>
            </a:pPr>
            <a:endParaRPr lang="en-US" sz="22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95000"/>
              </a:lnSpc>
              <a:defRPr/>
            </a:pPr>
            <a:endParaRPr lang="en-US" sz="2400" b="1" dirty="0">
              <a:solidFill>
                <a:srgbClr val="FFFFCC"/>
              </a:solidFill>
            </a:endParaRPr>
          </a:p>
          <a:p>
            <a:pPr>
              <a:lnSpc>
                <a:spcPct val="95000"/>
              </a:lnSpc>
              <a:defRPr/>
            </a:pPr>
            <a:endParaRPr lang="en-US" sz="2400" dirty="0"/>
          </a:p>
          <a:p>
            <a:pPr>
              <a:defRPr/>
            </a:pPr>
            <a:endParaRPr lang="en-US" sz="2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endParaRPr lang="en-US" sz="2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endParaRPr lang="en-US" sz="2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29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12295" name="Picture 2" descr="C:\Users\X\Documents\Armenia 2012\Photos\photos_toys_65_Belarus\photos_toys_65_Belarus\25BLR231020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2" t="7675" r="25000" b="10455"/>
          <a:stretch>
            <a:fillRect/>
          </a:stretch>
        </p:blipFill>
        <p:spPr bwMode="auto">
          <a:xfrm>
            <a:off x="6477000" y="2362200"/>
            <a:ext cx="2057400" cy="2438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6400800" y="4876800"/>
            <a:ext cx="2743200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Ртуть</a:t>
            </a:r>
            <a:r>
              <a:rPr lang="en-US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= 371 mg/kg</a:t>
            </a:r>
          </a:p>
        </p:txBody>
      </p:sp>
      <p:cxnSp>
        <p:nvCxnSpPr>
          <p:cNvPr id="28" name="Elbow Connector 27"/>
          <p:cNvCxnSpPr/>
          <p:nvPr/>
        </p:nvCxnSpPr>
        <p:spPr>
          <a:xfrm rot="10800000">
            <a:off x="8229600" y="3276600"/>
            <a:ext cx="838200" cy="1588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r="19231" b="15604"/>
          <a:stretch>
            <a:fillRect/>
          </a:stretch>
        </p:blipFill>
        <p:spPr bwMode="auto">
          <a:xfrm>
            <a:off x="685800" y="2362200"/>
            <a:ext cx="2133600" cy="2438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609600" y="4876800"/>
            <a:ext cx="2590800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Свинец </a:t>
            </a:r>
            <a:r>
              <a:rPr lang="en-US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= 648</a:t>
            </a:r>
            <a:r>
              <a:rPr lang="ru-RU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mg/kg</a:t>
            </a:r>
          </a:p>
        </p:txBody>
      </p:sp>
      <p:cxnSp>
        <p:nvCxnSpPr>
          <p:cNvPr id="34" name="Elbow Connector 33"/>
          <p:cNvCxnSpPr/>
          <p:nvPr/>
        </p:nvCxnSpPr>
        <p:spPr>
          <a:xfrm>
            <a:off x="228600" y="3124200"/>
            <a:ext cx="1371600" cy="1588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301" name="Picture 3" descr="http://s54.radikal.ru/i146/1211/c5/3ee446f2e321x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22"/>
          <a:stretch>
            <a:fillRect/>
          </a:stretch>
        </p:blipFill>
        <p:spPr bwMode="auto">
          <a:xfrm>
            <a:off x="3200400" y="2743200"/>
            <a:ext cx="2819400" cy="12430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 36"/>
          <p:cNvSpPr/>
          <p:nvPr/>
        </p:nvSpPr>
        <p:spPr>
          <a:xfrm>
            <a:off x="3276600" y="4114800"/>
            <a:ext cx="2743200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Свинец</a:t>
            </a:r>
            <a:r>
              <a:rPr lang="en-US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= 18</a:t>
            </a:r>
            <a:r>
              <a:rPr lang="ru-RU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694 mg/kg</a:t>
            </a:r>
          </a:p>
          <a:p>
            <a:pPr>
              <a:defRPr/>
            </a:pPr>
            <a:r>
              <a:rPr lang="ru-RU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Мышьяк</a:t>
            </a:r>
            <a:r>
              <a:rPr lang="en-US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= 58 mg/kg</a:t>
            </a:r>
          </a:p>
        </p:txBody>
      </p:sp>
      <p:cxnSp>
        <p:nvCxnSpPr>
          <p:cNvPr id="41" name="Straight Arrow Connector 40"/>
          <p:cNvCxnSpPr/>
          <p:nvPr/>
        </p:nvCxnSpPr>
        <p:spPr>
          <a:xfrm flipV="1">
            <a:off x="3276600" y="3810000"/>
            <a:ext cx="381000" cy="304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79182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441325" y="341313"/>
            <a:ext cx="79406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1600200" y="1736725"/>
            <a:ext cx="72390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ru-RU" sz="2500" b="1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3138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762000" y="685800"/>
            <a:ext cx="7696200" cy="9031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5000"/>
              </a:lnSpc>
              <a:defRPr/>
            </a:pPr>
            <a:r>
              <a:rPr lang="ru-RU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Результат</a:t>
            </a: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4</a:t>
            </a: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: </a:t>
            </a:r>
            <a:r>
              <a:rPr lang="ru-RU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Некоторые детские товары содержат более одного металла </a:t>
            </a: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(75/164)</a:t>
            </a:r>
          </a:p>
          <a:p>
            <a:pPr>
              <a:lnSpc>
                <a:spcPct val="95000"/>
              </a:lnSpc>
              <a:defRPr/>
            </a:pPr>
            <a:endParaRPr lang="en-US" sz="32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5000"/>
              </a:lnSpc>
              <a:defRPr/>
            </a:pPr>
            <a:endParaRPr lang="en-US" sz="3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5000"/>
              </a:lnSpc>
              <a:defRPr/>
            </a:pPr>
            <a:endParaRPr lang="en-US" sz="3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5000"/>
              </a:lnSpc>
              <a:defRPr/>
            </a:pPr>
            <a:r>
              <a:rPr lang="en-US" sz="22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</a:p>
          <a:p>
            <a:pPr>
              <a:lnSpc>
                <a:spcPct val="95000"/>
              </a:lnSpc>
              <a:defRPr/>
            </a:pPr>
            <a:endParaRPr lang="en-US" sz="3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5000"/>
              </a:lnSpc>
              <a:defRPr/>
            </a:pPr>
            <a:endParaRPr lang="en-US" sz="3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5000"/>
              </a:lnSpc>
              <a:defRPr/>
            </a:pPr>
            <a:endParaRPr lang="en-US" sz="3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5000"/>
              </a:lnSpc>
              <a:defRPr/>
            </a:pPr>
            <a:endParaRPr lang="en-US" sz="3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5000"/>
              </a:lnSpc>
              <a:defRPr/>
            </a:pPr>
            <a:endParaRPr lang="en-US" sz="3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5000"/>
              </a:lnSpc>
              <a:defRPr/>
            </a:pPr>
            <a:endParaRPr lang="en-US" sz="3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5000"/>
              </a:lnSpc>
              <a:defRPr/>
            </a:pPr>
            <a:endParaRPr lang="en-US" sz="2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5000"/>
              </a:lnSpc>
              <a:defRPr/>
            </a:pPr>
            <a:endParaRPr lang="en-US" sz="2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5000"/>
              </a:lnSpc>
              <a:defRPr/>
            </a:pPr>
            <a:endParaRPr lang="en-US" sz="2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5000"/>
              </a:lnSpc>
              <a:defRPr/>
            </a:pPr>
            <a:endParaRPr lang="en-US" sz="3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5000"/>
              </a:lnSpc>
              <a:defRPr/>
            </a:pPr>
            <a:endParaRPr lang="en-US" sz="22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95000"/>
              </a:lnSpc>
              <a:defRPr/>
            </a:pPr>
            <a:endParaRPr lang="en-US" sz="2400" b="1" dirty="0">
              <a:solidFill>
                <a:srgbClr val="FFFFCC"/>
              </a:solidFill>
            </a:endParaRPr>
          </a:p>
          <a:p>
            <a:pPr>
              <a:lnSpc>
                <a:spcPct val="95000"/>
              </a:lnSpc>
              <a:defRPr/>
            </a:pPr>
            <a:endParaRPr lang="en-US" sz="2400" dirty="0"/>
          </a:p>
          <a:p>
            <a:pPr>
              <a:defRPr/>
            </a:pPr>
            <a:endParaRPr lang="en-US" sz="2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endParaRPr lang="en-US" sz="2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endParaRPr lang="en-US" sz="2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3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1331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8" t="14999" r="17143" b="25000"/>
          <a:stretch>
            <a:fillRect/>
          </a:stretch>
        </p:blipFill>
        <p:spPr bwMode="auto">
          <a:xfrm>
            <a:off x="1295400" y="2209800"/>
            <a:ext cx="1828800" cy="2438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990600" y="4724400"/>
            <a:ext cx="2566988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Свинец </a:t>
            </a:r>
            <a:r>
              <a:rPr lang="en-US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= 2274 mg/kg</a:t>
            </a:r>
          </a:p>
          <a:p>
            <a:pPr>
              <a:defRPr/>
            </a:pPr>
            <a:r>
              <a:rPr lang="ru-RU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Ртуть</a:t>
            </a:r>
            <a:r>
              <a:rPr lang="en-US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= 16 mg/kg</a:t>
            </a:r>
          </a:p>
          <a:p>
            <a:pPr>
              <a:defRPr/>
            </a:pPr>
            <a:r>
              <a:rPr lang="ru-RU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Сурьма	</a:t>
            </a:r>
            <a:r>
              <a:rPr lang="en-US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= 392 mg/kg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81400" y="4943475"/>
            <a:ext cx="243688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Свинец</a:t>
            </a:r>
            <a:r>
              <a:rPr lang="en-US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= 2343 mg/kg</a:t>
            </a:r>
          </a:p>
          <a:p>
            <a:pPr>
              <a:defRPr/>
            </a:pPr>
            <a:r>
              <a:rPr lang="ru-RU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Ртуть</a:t>
            </a:r>
            <a:r>
              <a:rPr lang="en-US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= 34 mg/kg</a:t>
            </a:r>
          </a:p>
          <a:p>
            <a:pPr>
              <a:defRPr/>
            </a:pPr>
            <a:r>
              <a:rPr lang="ru-RU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Мышьяк</a:t>
            </a:r>
            <a:r>
              <a:rPr lang="en-US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= 306 mg/kg</a:t>
            </a:r>
          </a:p>
        </p:txBody>
      </p:sp>
      <p:pic>
        <p:nvPicPr>
          <p:cNvPr id="1332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9" r="21024" b="14655"/>
          <a:stretch>
            <a:fillRect/>
          </a:stretch>
        </p:blipFill>
        <p:spPr bwMode="auto">
          <a:xfrm>
            <a:off x="3886200" y="2057400"/>
            <a:ext cx="1524000" cy="2794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Elbow Connector 18"/>
          <p:cNvCxnSpPr/>
          <p:nvPr/>
        </p:nvCxnSpPr>
        <p:spPr>
          <a:xfrm rot="10800000">
            <a:off x="4800600" y="3884613"/>
            <a:ext cx="1143000" cy="1587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/>
          <p:cNvCxnSpPr/>
          <p:nvPr/>
        </p:nvCxnSpPr>
        <p:spPr>
          <a:xfrm>
            <a:off x="533400" y="3427413"/>
            <a:ext cx="838200" cy="1587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25" name="Picture 8" descr="C:\Users\X\Documents\Armenia 2012\Photos\KYR photos\62KYR301020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0" t="7143" r="16965" b="14285"/>
          <a:stretch>
            <a:fillRect/>
          </a:stretch>
        </p:blipFill>
        <p:spPr bwMode="auto">
          <a:xfrm>
            <a:off x="6172200" y="2133600"/>
            <a:ext cx="2373313" cy="2057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6019800" y="4333875"/>
            <a:ext cx="2438400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Свинец</a:t>
            </a:r>
            <a:r>
              <a:rPr lang="en-US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= 817 mg/kg</a:t>
            </a:r>
          </a:p>
          <a:p>
            <a:pPr>
              <a:defRPr/>
            </a:pPr>
            <a:r>
              <a:rPr lang="ru-RU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Мышьяк</a:t>
            </a:r>
            <a:r>
              <a:rPr lang="en-US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= 18 mg/kg</a:t>
            </a:r>
          </a:p>
          <a:p>
            <a:pPr>
              <a:defRPr/>
            </a:pPr>
            <a:r>
              <a:rPr lang="ru-RU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Кадмий</a:t>
            </a:r>
            <a:r>
              <a:rPr lang="en-US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= 120 mg/kg</a:t>
            </a:r>
          </a:p>
        </p:txBody>
      </p:sp>
      <p:cxnSp>
        <p:nvCxnSpPr>
          <p:cNvPr id="26" name="Elbow Connector 25"/>
          <p:cNvCxnSpPr/>
          <p:nvPr/>
        </p:nvCxnSpPr>
        <p:spPr>
          <a:xfrm rot="10800000">
            <a:off x="8382000" y="3200400"/>
            <a:ext cx="609600" cy="1588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20024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441325" y="341313"/>
            <a:ext cx="79406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1600200" y="1736725"/>
            <a:ext cx="72390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ru-RU" sz="2500" b="1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0" y="3138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762000" y="685800"/>
            <a:ext cx="7696200" cy="8563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5000"/>
              </a:lnSpc>
              <a:defRPr/>
            </a:pPr>
            <a:r>
              <a:rPr lang="ru-RU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Результат</a:t>
            </a: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4</a:t>
            </a: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: </a:t>
            </a:r>
            <a:r>
              <a:rPr lang="ru-RU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Сравнение со стандартами </a:t>
            </a:r>
            <a:endParaRPr lang="en-US" sz="32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5000"/>
              </a:lnSpc>
              <a:defRPr/>
            </a:pPr>
            <a:endParaRPr lang="en-US" sz="32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5000"/>
              </a:lnSpc>
              <a:defRPr/>
            </a:pPr>
            <a:endParaRPr lang="en-US" sz="3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5000"/>
              </a:lnSpc>
              <a:defRPr/>
            </a:pPr>
            <a:endParaRPr lang="en-US" sz="3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5000"/>
              </a:lnSpc>
              <a:defRPr/>
            </a:pPr>
            <a:r>
              <a:rPr lang="en-US" sz="22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</a:p>
          <a:p>
            <a:pPr>
              <a:lnSpc>
                <a:spcPct val="95000"/>
              </a:lnSpc>
              <a:defRPr/>
            </a:pPr>
            <a:endParaRPr lang="en-US" sz="3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5000"/>
              </a:lnSpc>
              <a:defRPr/>
            </a:pPr>
            <a:endParaRPr lang="en-US" sz="3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5000"/>
              </a:lnSpc>
              <a:defRPr/>
            </a:pPr>
            <a:endParaRPr lang="en-US" sz="3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5000"/>
              </a:lnSpc>
              <a:defRPr/>
            </a:pPr>
            <a:endParaRPr lang="en-US" sz="3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5000"/>
              </a:lnSpc>
              <a:defRPr/>
            </a:pPr>
            <a:endParaRPr lang="en-US" sz="3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5000"/>
              </a:lnSpc>
              <a:defRPr/>
            </a:pPr>
            <a:endParaRPr lang="en-US" sz="3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5000"/>
              </a:lnSpc>
              <a:defRPr/>
            </a:pPr>
            <a:endParaRPr lang="en-US" sz="2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5000"/>
              </a:lnSpc>
              <a:defRPr/>
            </a:pPr>
            <a:endParaRPr lang="en-US" sz="2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5000"/>
              </a:lnSpc>
              <a:defRPr/>
            </a:pPr>
            <a:endParaRPr lang="en-US" sz="2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5000"/>
              </a:lnSpc>
              <a:defRPr/>
            </a:pPr>
            <a:endParaRPr lang="en-US" sz="3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5000"/>
              </a:lnSpc>
              <a:defRPr/>
            </a:pPr>
            <a:endParaRPr lang="en-US" sz="22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95000"/>
              </a:lnSpc>
              <a:defRPr/>
            </a:pPr>
            <a:endParaRPr lang="en-US" sz="2400" b="1" dirty="0">
              <a:solidFill>
                <a:srgbClr val="FFFFCC"/>
              </a:solidFill>
            </a:endParaRPr>
          </a:p>
          <a:p>
            <a:pPr>
              <a:lnSpc>
                <a:spcPct val="95000"/>
              </a:lnSpc>
              <a:defRPr/>
            </a:pPr>
            <a:endParaRPr lang="en-US" sz="2400" dirty="0"/>
          </a:p>
          <a:p>
            <a:pPr>
              <a:defRPr/>
            </a:pPr>
            <a:endParaRPr lang="en-US" sz="2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endParaRPr lang="en-US" sz="2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endParaRPr lang="en-US" sz="2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434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1434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8" t="14999" r="17143" b="25000"/>
          <a:stretch>
            <a:fillRect/>
          </a:stretch>
        </p:blipFill>
        <p:spPr bwMode="auto">
          <a:xfrm>
            <a:off x="1295400" y="2819400"/>
            <a:ext cx="533400" cy="7112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362200" y="2590800"/>
            <a:ext cx="6781800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Свинец </a:t>
            </a:r>
            <a:r>
              <a:rPr lang="en-US" sz="2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= 2274             </a:t>
            </a:r>
            <a:r>
              <a:rPr lang="ru-RU" sz="2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32</a:t>
            </a:r>
            <a:endParaRPr lang="en-US" sz="22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ru-RU" sz="2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Ртуть</a:t>
            </a:r>
            <a:r>
              <a:rPr lang="en-US" sz="2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=        16       </a:t>
            </a:r>
            <a:r>
              <a:rPr lang="ru-RU" sz="2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	   2,1</a:t>
            </a:r>
            <a:endParaRPr lang="en-US" sz="22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ru-RU" sz="2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Сурьма</a:t>
            </a:r>
            <a:r>
              <a:rPr lang="en-US" sz="2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=   392       </a:t>
            </a:r>
            <a:r>
              <a:rPr lang="ru-RU" sz="2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	   4,5</a:t>
            </a:r>
            <a:endParaRPr lang="en-US" sz="22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86000" y="3810000"/>
            <a:ext cx="6858000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Свинец</a:t>
            </a:r>
            <a:r>
              <a:rPr lang="en-US" sz="2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= 2343              </a:t>
            </a:r>
            <a:r>
              <a:rPr lang="ru-RU" sz="2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32</a:t>
            </a:r>
            <a:endParaRPr lang="en-US" sz="22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ru-RU" sz="2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Ртуть</a:t>
            </a:r>
            <a:r>
              <a:rPr lang="en-US" sz="2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=        34              </a:t>
            </a:r>
            <a:r>
              <a:rPr lang="ru-RU" sz="2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2,1</a:t>
            </a:r>
            <a:endParaRPr lang="en-US" sz="22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ru-RU" sz="2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Мышьяк</a:t>
            </a:r>
            <a:r>
              <a:rPr lang="en-US" sz="2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= 306                </a:t>
            </a:r>
            <a:r>
              <a:rPr lang="ru-RU" sz="2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endParaRPr lang="en-US" sz="22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434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9" r="21024" b="14655"/>
          <a:stretch>
            <a:fillRect/>
          </a:stretch>
        </p:blipFill>
        <p:spPr bwMode="auto">
          <a:xfrm>
            <a:off x="1295400" y="3810000"/>
            <a:ext cx="623888" cy="1143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7" name="Picture 8" descr="C:\Users\X\Documents\Armenia 2012\Photos\KYR photos\62KYR301020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0" t="7143" r="16965" b="14285"/>
          <a:stretch>
            <a:fillRect/>
          </a:stretch>
        </p:blipFill>
        <p:spPr bwMode="auto">
          <a:xfrm>
            <a:off x="1219200" y="5257800"/>
            <a:ext cx="790575" cy="685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2362200" y="4987925"/>
            <a:ext cx="6248400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Свинец</a:t>
            </a:r>
            <a:r>
              <a:rPr lang="en-US" sz="2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=  817   </a:t>
            </a:r>
            <a:r>
              <a:rPr lang="ru-RU" sz="2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en-US" sz="2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  <a:r>
              <a:rPr lang="ru-RU" sz="2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32</a:t>
            </a:r>
            <a:endParaRPr lang="en-US" sz="22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ru-RU" sz="2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Мышьяк</a:t>
            </a:r>
            <a:r>
              <a:rPr lang="en-US" sz="2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=  18 </a:t>
            </a:r>
            <a:r>
              <a:rPr lang="ru-RU" sz="2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en-US" sz="2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 </a:t>
            </a:r>
            <a:r>
              <a:rPr lang="ru-RU" sz="2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endParaRPr lang="en-US" sz="22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ru-RU" sz="2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Кадмий</a:t>
            </a:r>
            <a:r>
              <a:rPr lang="en-US" sz="2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=  120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905000" y="1828800"/>
            <a:ext cx="2286000" cy="738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2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</a:t>
            </a:r>
            <a:r>
              <a:rPr lang="ru-RU" sz="2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Металл</a:t>
            </a:r>
            <a:r>
              <a:rPr lang="en-US" sz="2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</a:t>
            </a:r>
            <a:r>
              <a:rPr lang="ru-RU" sz="2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mg/kg</a:t>
            </a:r>
            <a:r>
              <a:rPr lang="ru-RU" sz="2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  <a:endParaRPr lang="ru-RU" sz="2200" dirty="0"/>
          </a:p>
        </p:txBody>
      </p:sp>
      <p:sp>
        <p:nvSpPr>
          <p:cNvPr id="15" name="TextBox 14"/>
          <p:cNvSpPr txBox="1"/>
          <p:nvPr/>
        </p:nvSpPr>
        <p:spPr>
          <a:xfrm>
            <a:off x="4648200" y="1828800"/>
            <a:ext cx="2012089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Стандарт для </a:t>
            </a:r>
            <a:endParaRPr lang="en-US" sz="22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ru-RU" sz="2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почвы (</a:t>
            </a:r>
            <a:r>
              <a:rPr lang="en-US" sz="2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mg/kg</a:t>
            </a:r>
            <a:r>
              <a:rPr lang="ru-RU" sz="2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2711892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441325" y="341313"/>
            <a:ext cx="79406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1371600" y="1981200"/>
            <a:ext cx="72390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ru-RU" sz="2500" b="1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0" y="3138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762000" y="685800"/>
            <a:ext cx="7696200" cy="8563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5000"/>
              </a:lnSpc>
              <a:defRPr/>
            </a:pPr>
            <a:r>
              <a:rPr lang="ru-RU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Результат</a:t>
            </a: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5</a:t>
            </a: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: </a:t>
            </a:r>
            <a:r>
              <a:rPr lang="ru-RU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Сравнение со стандартами </a:t>
            </a:r>
            <a:endParaRPr lang="en-US" sz="32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5000"/>
              </a:lnSpc>
              <a:defRPr/>
            </a:pPr>
            <a:endParaRPr lang="en-US" sz="3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5000"/>
              </a:lnSpc>
              <a:defRPr/>
            </a:pPr>
            <a:endParaRPr lang="en-US" sz="3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5000"/>
              </a:lnSpc>
              <a:defRPr/>
            </a:pPr>
            <a:endParaRPr lang="en-US" sz="3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5000"/>
              </a:lnSpc>
              <a:defRPr/>
            </a:pPr>
            <a:r>
              <a:rPr lang="en-US" sz="22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</a:p>
          <a:p>
            <a:pPr>
              <a:lnSpc>
                <a:spcPct val="95000"/>
              </a:lnSpc>
              <a:defRPr/>
            </a:pPr>
            <a:endParaRPr lang="en-US" sz="3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5000"/>
              </a:lnSpc>
              <a:defRPr/>
            </a:pPr>
            <a:endParaRPr lang="en-US" sz="3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5000"/>
              </a:lnSpc>
              <a:defRPr/>
            </a:pPr>
            <a:endParaRPr lang="en-US" sz="3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5000"/>
              </a:lnSpc>
              <a:defRPr/>
            </a:pPr>
            <a:endParaRPr lang="en-US" sz="3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5000"/>
              </a:lnSpc>
              <a:defRPr/>
            </a:pPr>
            <a:endParaRPr lang="en-US" sz="3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5000"/>
              </a:lnSpc>
              <a:defRPr/>
            </a:pPr>
            <a:endParaRPr lang="en-US" sz="3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5000"/>
              </a:lnSpc>
              <a:defRPr/>
            </a:pPr>
            <a:endParaRPr lang="en-US" sz="2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5000"/>
              </a:lnSpc>
              <a:defRPr/>
            </a:pPr>
            <a:endParaRPr lang="en-US" sz="2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5000"/>
              </a:lnSpc>
              <a:defRPr/>
            </a:pPr>
            <a:endParaRPr lang="en-US" sz="2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5000"/>
              </a:lnSpc>
              <a:defRPr/>
            </a:pPr>
            <a:endParaRPr lang="en-US" sz="3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5000"/>
              </a:lnSpc>
              <a:defRPr/>
            </a:pPr>
            <a:endParaRPr lang="en-US" sz="22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95000"/>
              </a:lnSpc>
              <a:defRPr/>
            </a:pPr>
            <a:endParaRPr lang="en-US" sz="2400" b="1" dirty="0">
              <a:solidFill>
                <a:srgbClr val="FFFFCC"/>
              </a:solidFill>
            </a:endParaRPr>
          </a:p>
          <a:p>
            <a:pPr>
              <a:lnSpc>
                <a:spcPct val="95000"/>
              </a:lnSpc>
              <a:defRPr/>
            </a:pPr>
            <a:endParaRPr lang="en-US" sz="2400" dirty="0"/>
          </a:p>
          <a:p>
            <a:pPr>
              <a:defRPr/>
            </a:pPr>
            <a:endParaRPr lang="en-US" sz="2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endParaRPr lang="en-US" sz="2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endParaRPr lang="en-US" sz="2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36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2" name="TextBox 11"/>
          <p:cNvSpPr txBox="1"/>
          <p:nvPr/>
        </p:nvSpPr>
        <p:spPr>
          <a:xfrm>
            <a:off x="0" y="2743200"/>
            <a:ext cx="9144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b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		</a:t>
            </a:r>
            <a:endParaRPr lang="en-US" b="1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2362200"/>
            <a:ext cx="1600200" cy="430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2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</a:t>
            </a:r>
            <a:r>
              <a:rPr lang="ru-RU" sz="2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Металл</a:t>
            </a:r>
            <a:endParaRPr lang="ru-RU" sz="2200" dirty="0"/>
          </a:p>
        </p:txBody>
      </p:sp>
      <p:sp>
        <p:nvSpPr>
          <p:cNvPr id="15" name="TextBox 14"/>
          <p:cNvSpPr txBox="1"/>
          <p:nvPr/>
        </p:nvSpPr>
        <p:spPr>
          <a:xfrm>
            <a:off x="5751513" y="2325688"/>
            <a:ext cx="2706687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2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Стандарт для почвы (</a:t>
            </a:r>
            <a:r>
              <a:rPr lang="en-US" sz="22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mg/kg)</a:t>
            </a:r>
            <a:endParaRPr lang="ru-RU" sz="2200" dirty="0"/>
          </a:p>
        </p:txBody>
      </p:sp>
      <p:sp>
        <p:nvSpPr>
          <p:cNvPr id="16" name="TextBox 15"/>
          <p:cNvSpPr txBox="1"/>
          <p:nvPr/>
        </p:nvSpPr>
        <p:spPr>
          <a:xfrm>
            <a:off x="1600200" y="2389188"/>
            <a:ext cx="1981200" cy="4302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2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</a:t>
            </a:r>
            <a:r>
              <a:rPr lang="ru-RU" sz="2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Товар</a:t>
            </a:r>
            <a:endParaRPr lang="ru-RU" sz="2200" dirty="0"/>
          </a:p>
        </p:txBody>
      </p:sp>
      <p:sp>
        <p:nvSpPr>
          <p:cNvPr id="19" name="TextBox 18"/>
          <p:cNvSpPr txBox="1"/>
          <p:nvPr/>
        </p:nvSpPr>
        <p:spPr>
          <a:xfrm>
            <a:off x="3886200" y="1981200"/>
            <a:ext cx="2209800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2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</a:t>
            </a:r>
            <a:r>
              <a:rPr lang="ru-RU" sz="2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Количество</a:t>
            </a:r>
            <a:endParaRPr lang="en-US" sz="22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en-US" sz="2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   </a:t>
            </a:r>
            <a:r>
              <a:rPr lang="ru-RU" sz="2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en-US" sz="2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mg/kg)</a:t>
            </a:r>
            <a:endParaRPr lang="ru-RU" sz="2200" dirty="0"/>
          </a:p>
        </p:txBody>
      </p:sp>
      <p:sp>
        <p:nvSpPr>
          <p:cNvPr id="20" name="TextBox 19"/>
          <p:cNvSpPr txBox="1"/>
          <p:nvPr/>
        </p:nvSpPr>
        <p:spPr>
          <a:xfrm>
            <a:off x="0" y="3227388"/>
            <a:ext cx="8534400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2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</a:t>
            </a:r>
            <a:r>
              <a:rPr lang="ru-RU" sz="2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Свинец			  </a:t>
            </a:r>
            <a:r>
              <a:rPr lang="ru-RU" sz="2400" dirty="0"/>
              <a:t> </a:t>
            </a:r>
            <a:r>
              <a:rPr lang="ru-RU" sz="2400" b="1" dirty="0"/>
              <a:t> </a:t>
            </a:r>
            <a:r>
              <a:rPr lang="en-US" sz="2400" b="1" dirty="0"/>
              <a:t> </a:t>
            </a:r>
            <a:r>
              <a:rPr lang="ru-RU" sz="2200" b="1" dirty="0"/>
              <a:t>18694 (584</a:t>
            </a:r>
            <a:r>
              <a:rPr lang="en-US" sz="2200" b="1" dirty="0"/>
              <a:t>X</a:t>
            </a:r>
            <a:r>
              <a:rPr lang="ru-RU" sz="2200" b="1" dirty="0"/>
              <a:t>)</a:t>
            </a:r>
            <a:r>
              <a:rPr lang="ru-RU" sz="2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	32</a:t>
            </a:r>
            <a:endParaRPr lang="ru-RU" sz="2200" dirty="0"/>
          </a:p>
        </p:txBody>
      </p:sp>
      <p:sp>
        <p:nvSpPr>
          <p:cNvPr id="21" name="TextBox 20"/>
          <p:cNvSpPr txBox="1"/>
          <p:nvPr/>
        </p:nvSpPr>
        <p:spPr>
          <a:xfrm>
            <a:off x="0" y="3836988"/>
            <a:ext cx="8763000" cy="4302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2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</a:t>
            </a:r>
            <a:r>
              <a:rPr lang="ru-RU" sz="2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Ртуть			       </a:t>
            </a:r>
            <a:r>
              <a:rPr lang="en-US" sz="2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ru-RU" sz="2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371 (177</a:t>
            </a:r>
            <a:r>
              <a:rPr lang="en-US" sz="2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X</a:t>
            </a:r>
            <a:r>
              <a:rPr lang="ru-RU" sz="2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  <a:r>
              <a:rPr lang="en-US" sz="2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     </a:t>
            </a:r>
            <a:r>
              <a:rPr lang="ru-RU" sz="2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2,1</a:t>
            </a:r>
            <a:endParaRPr lang="ru-RU" sz="2200" dirty="0"/>
          </a:p>
        </p:txBody>
      </p:sp>
      <p:sp>
        <p:nvSpPr>
          <p:cNvPr id="22" name="TextBox 21"/>
          <p:cNvSpPr txBox="1"/>
          <p:nvPr/>
        </p:nvSpPr>
        <p:spPr>
          <a:xfrm>
            <a:off x="0" y="4495800"/>
            <a:ext cx="8686800" cy="430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2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</a:t>
            </a:r>
            <a:r>
              <a:rPr lang="ru-RU" sz="2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Сурьма			       1532 (766</a:t>
            </a:r>
            <a:r>
              <a:rPr lang="en-US" sz="2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X</a:t>
            </a:r>
            <a:r>
              <a:rPr lang="ru-RU" sz="2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)	4,5</a:t>
            </a:r>
            <a:endParaRPr lang="ru-RU" sz="2200" dirty="0"/>
          </a:p>
        </p:txBody>
      </p:sp>
      <p:sp>
        <p:nvSpPr>
          <p:cNvPr id="23" name="TextBox 22"/>
          <p:cNvSpPr txBox="1"/>
          <p:nvPr/>
        </p:nvSpPr>
        <p:spPr>
          <a:xfrm>
            <a:off x="0" y="5181600"/>
            <a:ext cx="8534400" cy="430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2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  <a:r>
              <a:rPr lang="ru-RU" sz="2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Мышьяк			     14566</a:t>
            </a:r>
            <a:r>
              <a:rPr lang="en-US" sz="2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2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(3237</a:t>
            </a:r>
            <a:r>
              <a:rPr lang="en-US" sz="2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X</a:t>
            </a:r>
            <a:r>
              <a:rPr lang="ru-RU" sz="2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)	 2</a:t>
            </a:r>
            <a:endParaRPr lang="ru-RU" sz="2200" dirty="0"/>
          </a:p>
        </p:txBody>
      </p:sp>
      <p:pic>
        <p:nvPicPr>
          <p:cNvPr id="15376" name="Picture 3" descr="http://s54.radikal.ru/i146/1211/c5/3ee446f2e321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22"/>
          <a:stretch>
            <a:fillRect/>
          </a:stretch>
        </p:blipFill>
        <p:spPr bwMode="auto">
          <a:xfrm>
            <a:off x="1828800" y="2819400"/>
            <a:ext cx="1752600" cy="7731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7" name="Picture 2" descr="C:\Users\X\Documents\Armenia 2012\Photos\photos_toys_65_Belarus\photos_toys_65_Belarus\25BLR231020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2" t="7675" r="25000" b="10455"/>
          <a:stretch>
            <a:fillRect/>
          </a:stretch>
        </p:blipFill>
        <p:spPr bwMode="auto">
          <a:xfrm>
            <a:off x="1981200" y="3733800"/>
            <a:ext cx="609600" cy="7223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8" name="Picture 2" descr="C:\Users\1\AppData\Local\Temp\Rar$DI00.059\40 RUS 211020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4" t="8704" r="15186" b="13518"/>
          <a:stretch>
            <a:fillRect/>
          </a:stretch>
        </p:blipFill>
        <p:spPr bwMode="auto">
          <a:xfrm>
            <a:off x="3155950" y="4248150"/>
            <a:ext cx="501650" cy="8572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9" name="Picture 3" descr="C:\Users\1\AppData\Local\Temp\Rar$DI00.843\8BLR2210201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76" t="28751" r="27814" b="22501"/>
          <a:stretch>
            <a:fillRect/>
          </a:stretch>
        </p:blipFill>
        <p:spPr bwMode="auto">
          <a:xfrm>
            <a:off x="2133600" y="5029200"/>
            <a:ext cx="838200" cy="7604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1234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441325" y="341313"/>
            <a:ext cx="79406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1600200" y="1736725"/>
            <a:ext cx="72390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ru-RU" sz="2500" b="1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0" y="3138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762000" y="685800"/>
            <a:ext cx="7696200" cy="903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5000"/>
              </a:lnSpc>
              <a:defRPr/>
            </a:pPr>
            <a:r>
              <a:rPr lang="ru-RU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Результат</a:t>
            </a: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6</a:t>
            </a: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: </a:t>
            </a:r>
            <a:r>
              <a:rPr lang="ru-RU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Некоторые товары могут не подпадать под действие законодательства</a:t>
            </a:r>
            <a:endParaRPr lang="en-US" sz="32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5000"/>
              </a:lnSpc>
              <a:defRPr/>
            </a:pPr>
            <a:endParaRPr lang="en-US" sz="3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5000"/>
              </a:lnSpc>
              <a:defRPr/>
            </a:pPr>
            <a:endParaRPr lang="en-US" sz="3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5000"/>
              </a:lnSpc>
              <a:defRPr/>
            </a:pPr>
            <a:r>
              <a:rPr lang="en-US" sz="22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</a:p>
          <a:p>
            <a:pPr>
              <a:lnSpc>
                <a:spcPct val="95000"/>
              </a:lnSpc>
              <a:defRPr/>
            </a:pPr>
            <a:endParaRPr lang="en-US" sz="3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5000"/>
              </a:lnSpc>
              <a:defRPr/>
            </a:pPr>
            <a:endParaRPr lang="en-US" sz="3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5000"/>
              </a:lnSpc>
              <a:defRPr/>
            </a:pPr>
            <a:endParaRPr lang="en-US" sz="3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5000"/>
              </a:lnSpc>
              <a:defRPr/>
            </a:pPr>
            <a:endParaRPr lang="en-US" sz="3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5000"/>
              </a:lnSpc>
              <a:defRPr/>
            </a:pPr>
            <a:endParaRPr lang="en-US" sz="3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5000"/>
              </a:lnSpc>
              <a:defRPr/>
            </a:pPr>
            <a:endParaRPr lang="en-US" sz="3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5000"/>
              </a:lnSpc>
              <a:defRPr/>
            </a:pPr>
            <a:endParaRPr lang="en-US" sz="2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5000"/>
              </a:lnSpc>
              <a:defRPr/>
            </a:pPr>
            <a:endParaRPr lang="en-US" sz="2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5000"/>
              </a:lnSpc>
              <a:defRPr/>
            </a:pPr>
            <a:endParaRPr lang="en-US" sz="2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5000"/>
              </a:lnSpc>
              <a:defRPr/>
            </a:pPr>
            <a:endParaRPr lang="en-US" sz="3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5000"/>
              </a:lnSpc>
              <a:defRPr/>
            </a:pPr>
            <a:endParaRPr lang="en-US" sz="22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95000"/>
              </a:lnSpc>
              <a:defRPr/>
            </a:pPr>
            <a:endParaRPr lang="en-US" sz="2400" b="1" dirty="0">
              <a:solidFill>
                <a:srgbClr val="FFFFCC"/>
              </a:solidFill>
            </a:endParaRPr>
          </a:p>
          <a:p>
            <a:pPr>
              <a:lnSpc>
                <a:spcPct val="95000"/>
              </a:lnSpc>
              <a:defRPr/>
            </a:pPr>
            <a:endParaRPr lang="en-US" sz="2400" dirty="0"/>
          </a:p>
          <a:p>
            <a:pPr>
              <a:defRPr/>
            </a:pPr>
            <a:endParaRPr lang="en-US" sz="2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endParaRPr lang="en-US" sz="2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endParaRPr lang="en-US" sz="2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39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16391" name="Picture 3" descr="C:\Users\X\Documents\Armenia 2012\Photos\photos_toys_65_Belarus\photos_toys_65_Belarus\60BLR311020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62" t="13750" r="33438" b="43750"/>
          <a:stretch>
            <a:fillRect/>
          </a:stretch>
        </p:blipFill>
        <p:spPr bwMode="auto">
          <a:xfrm>
            <a:off x="533400" y="2457450"/>
            <a:ext cx="2286000" cy="22669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609600" y="4800600"/>
            <a:ext cx="2743200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Свинец</a:t>
            </a:r>
            <a:r>
              <a:rPr lang="en-US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= 292 mg/kg</a:t>
            </a:r>
          </a:p>
        </p:txBody>
      </p:sp>
      <p:cxnSp>
        <p:nvCxnSpPr>
          <p:cNvPr id="20" name="Elbow Connector 19"/>
          <p:cNvCxnSpPr/>
          <p:nvPr/>
        </p:nvCxnSpPr>
        <p:spPr>
          <a:xfrm>
            <a:off x="228600" y="3960813"/>
            <a:ext cx="609600" cy="1587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94" name="Picture 5" descr="C:\Users\X\Documents\Armenia 2012\Photos\KYR photos\73KYR301020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7" r="17557" b="1973"/>
          <a:stretch>
            <a:fillRect/>
          </a:stretch>
        </p:blipFill>
        <p:spPr bwMode="auto">
          <a:xfrm>
            <a:off x="6324600" y="2362200"/>
            <a:ext cx="1905000" cy="1828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Elbow Connector 21"/>
          <p:cNvCxnSpPr/>
          <p:nvPr/>
        </p:nvCxnSpPr>
        <p:spPr>
          <a:xfrm rot="10800000">
            <a:off x="8077200" y="2590800"/>
            <a:ext cx="838200" cy="1588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6019800" y="4267200"/>
            <a:ext cx="2743200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Сурьма</a:t>
            </a:r>
            <a:r>
              <a:rPr lang="en-US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= 514 mg/kg</a:t>
            </a:r>
          </a:p>
        </p:txBody>
      </p:sp>
      <p:pic>
        <p:nvPicPr>
          <p:cNvPr id="1639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6" t="37157" r="31592" b="5418"/>
          <a:stretch>
            <a:fillRect/>
          </a:stretch>
        </p:blipFill>
        <p:spPr bwMode="auto">
          <a:xfrm>
            <a:off x="3429000" y="2895600"/>
            <a:ext cx="2362200" cy="23622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3429000" y="5421313"/>
            <a:ext cx="2743200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Свинец</a:t>
            </a:r>
            <a:r>
              <a:rPr lang="en-US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= 230 mg/kg</a:t>
            </a:r>
          </a:p>
          <a:p>
            <a:pPr>
              <a:defRPr/>
            </a:pPr>
            <a:r>
              <a:rPr lang="ru-RU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Сурьма</a:t>
            </a:r>
            <a:r>
              <a:rPr lang="en-US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= 662 mg/kg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3200400" y="3657600"/>
            <a:ext cx="609600" cy="533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44199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441325" y="341313"/>
            <a:ext cx="79406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1600200" y="1736725"/>
            <a:ext cx="72390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ru-RU" sz="2500" b="1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0" y="3138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762000" y="685800"/>
            <a:ext cx="7696200" cy="999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5000"/>
              </a:lnSpc>
              <a:defRPr/>
            </a:pPr>
            <a:r>
              <a:rPr lang="ru-RU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Результат</a:t>
            </a: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7</a:t>
            </a: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: </a:t>
            </a:r>
            <a:r>
              <a:rPr lang="ru-RU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Знак безопасности и тяжелые металлы</a:t>
            </a:r>
            <a:endParaRPr lang="en-US" sz="32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5000"/>
              </a:lnSpc>
              <a:defRPr/>
            </a:pPr>
            <a:endParaRPr lang="en-US" sz="2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5000"/>
              </a:lnSpc>
              <a:defRPr/>
            </a:pPr>
            <a:r>
              <a:rPr lang="ru-RU" sz="2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Около </a:t>
            </a:r>
            <a:r>
              <a:rPr lang="en-US" sz="2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½ </a:t>
            </a:r>
            <a:r>
              <a:rPr lang="ru-RU" sz="2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товаров, купленных в России и содержащих тяжелые металлы, имеют знак Ростета</a:t>
            </a:r>
            <a:endParaRPr lang="en-US" sz="22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5000"/>
              </a:lnSpc>
              <a:defRPr/>
            </a:pPr>
            <a:endParaRPr lang="en-US" sz="3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5000"/>
              </a:lnSpc>
              <a:defRPr/>
            </a:pPr>
            <a:endParaRPr lang="en-US" sz="3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5000"/>
              </a:lnSpc>
              <a:defRPr/>
            </a:pPr>
            <a:endParaRPr lang="en-US" sz="3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5000"/>
              </a:lnSpc>
              <a:defRPr/>
            </a:pPr>
            <a:r>
              <a:rPr lang="en-US" sz="22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</a:p>
          <a:p>
            <a:pPr>
              <a:lnSpc>
                <a:spcPct val="95000"/>
              </a:lnSpc>
              <a:defRPr/>
            </a:pPr>
            <a:endParaRPr lang="en-US" sz="3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5000"/>
              </a:lnSpc>
              <a:defRPr/>
            </a:pPr>
            <a:endParaRPr lang="en-US" sz="3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5000"/>
              </a:lnSpc>
              <a:defRPr/>
            </a:pPr>
            <a:endParaRPr lang="en-US" sz="3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5000"/>
              </a:lnSpc>
              <a:defRPr/>
            </a:pPr>
            <a:endParaRPr lang="en-US" sz="3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5000"/>
              </a:lnSpc>
              <a:defRPr/>
            </a:pPr>
            <a:endParaRPr lang="en-US" sz="3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5000"/>
              </a:lnSpc>
              <a:defRPr/>
            </a:pPr>
            <a:endParaRPr lang="en-US" sz="3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5000"/>
              </a:lnSpc>
              <a:defRPr/>
            </a:pPr>
            <a:endParaRPr lang="en-US" sz="2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5000"/>
              </a:lnSpc>
              <a:defRPr/>
            </a:pPr>
            <a:endParaRPr lang="en-US" sz="2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5000"/>
              </a:lnSpc>
              <a:defRPr/>
            </a:pPr>
            <a:endParaRPr lang="en-US" sz="2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5000"/>
              </a:lnSpc>
              <a:defRPr/>
            </a:pPr>
            <a:endParaRPr lang="en-US" sz="3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5000"/>
              </a:lnSpc>
              <a:defRPr/>
            </a:pPr>
            <a:endParaRPr lang="en-US" sz="22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95000"/>
              </a:lnSpc>
              <a:defRPr/>
            </a:pPr>
            <a:endParaRPr lang="en-US" sz="2400" b="1" dirty="0">
              <a:solidFill>
                <a:srgbClr val="FFFFCC"/>
              </a:solidFill>
            </a:endParaRPr>
          </a:p>
          <a:p>
            <a:pPr>
              <a:lnSpc>
                <a:spcPct val="95000"/>
              </a:lnSpc>
              <a:defRPr/>
            </a:pPr>
            <a:endParaRPr lang="en-US" sz="2400" dirty="0"/>
          </a:p>
          <a:p>
            <a:pPr>
              <a:defRPr/>
            </a:pPr>
            <a:endParaRPr lang="en-US" sz="2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endParaRPr lang="en-US" sz="2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endParaRPr lang="en-US" sz="2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74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7" name="Rectangle 16"/>
          <p:cNvSpPr/>
          <p:nvPr/>
        </p:nvSpPr>
        <p:spPr>
          <a:xfrm>
            <a:off x="228600" y="5410200"/>
            <a:ext cx="3200400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Свинец</a:t>
            </a:r>
            <a:r>
              <a:rPr lang="en-US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= 6371 mg/kg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124200" y="4887913"/>
            <a:ext cx="2743200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Свинец</a:t>
            </a:r>
            <a:r>
              <a:rPr lang="en-US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= 2170 mg/kg</a:t>
            </a:r>
          </a:p>
          <a:p>
            <a:pPr>
              <a:defRPr/>
            </a:pPr>
            <a:r>
              <a:rPr lang="ru-RU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Мышьяк</a:t>
            </a:r>
            <a:r>
              <a:rPr lang="en-US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 = 98 mg/kg</a:t>
            </a:r>
          </a:p>
          <a:p>
            <a:pPr>
              <a:defRPr/>
            </a:pPr>
            <a:r>
              <a:rPr lang="ru-RU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Сурьма</a:t>
            </a:r>
            <a:r>
              <a:rPr lang="en-US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= 339 mg/kg</a:t>
            </a:r>
          </a:p>
        </p:txBody>
      </p:sp>
      <p:pic>
        <p:nvPicPr>
          <p:cNvPr id="174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65" t="15080" r="39285" b="25397"/>
          <a:stretch>
            <a:fillRect/>
          </a:stretch>
        </p:blipFill>
        <p:spPr bwMode="auto">
          <a:xfrm>
            <a:off x="990600" y="3048000"/>
            <a:ext cx="1600200" cy="2286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Arrow Connector 20"/>
          <p:cNvCxnSpPr/>
          <p:nvPr/>
        </p:nvCxnSpPr>
        <p:spPr>
          <a:xfrm rot="10800000">
            <a:off x="2362200" y="3198813"/>
            <a:ext cx="533400" cy="158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4" r="22581" b="23943"/>
          <a:stretch>
            <a:fillRect/>
          </a:stretch>
        </p:blipFill>
        <p:spPr bwMode="auto">
          <a:xfrm>
            <a:off x="3276600" y="3048000"/>
            <a:ext cx="1905000" cy="17827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Straight Arrow Connector 24"/>
          <p:cNvCxnSpPr/>
          <p:nvPr/>
        </p:nvCxnSpPr>
        <p:spPr>
          <a:xfrm flipV="1">
            <a:off x="2971800" y="3962400"/>
            <a:ext cx="609600" cy="152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2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6" t="10770" r="10858" b="22459"/>
          <a:stretch>
            <a:fillRect/>
          </a:stretch>
        </p:blipFill>
        <p:spPr bwMode="auto">
          <a:xfrm>
            <a:off x="5791200" y="2743200"/>
            <a:ext cx="2895600" cy="23622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5943600" y="5172075"/>
            <a:ext cx="2743200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Свинец </a:t>
            </a:r>
            <a:r>
              <a:rPr lang="en-US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= 1749 mg/kg</a:t>
            </a:r>
          </a:p>
          <a:p>
            <a:pPr>
              <a:defRPr/>
            </a:pPr>
            <a:r>
              <a:rPr lang="ru-RU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Мышьяк</a:t>
            </a:r>
            <a:r>
              <a:rPr lang="en-US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 = 279 mg/kg</a:t>
            </a:r>
          </a:p>
          <a:p>
            <a:pPr>
              <a:defRPr/>
            </a:pPr>
            <a:r>
              <a:rPr lang="ru-RU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Ртуть </a:t>
            </a:r>
            <a:r>
              <a:rPr lang="en-US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= 21 mg/kg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rot="10800000">
            <a:off x="8382000" y="4646613"/>
            <a:ext cx="533400" cy="158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07337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 idx="4294967295"/>
          </p:nvPr>
        </p:nvSpPr>
        <p:spPr>
          <a:xfrm>
            <a:off x="395288" y="188913"/>
            <a:ext cx="8229600" cy="576262"/>
          </a:xfrm>
        </p:spPr>
        <p:txBody>
          <a:bodyPr/>
          <a:lstStyle/>
          <a:p>
            <a:pPr eaLnBrk="1" hangingPunct="1"/>
            <a:r>
              <a:rPr lang="ru-RU" altLang="ru-RU" sz="2800" smtClean="0"/>
              <a:t>Действия общественности 6-ти стран ВЕКЦА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4294967295"/>
          </p:nvPr>
        </p:nvSpPr>
        <p:spPr>
          <a:xfrm>
            <a:off x="539750" y="765175"/>
            <a:ext cx="8401050" cy="5803900"/>
          </a:xfrm>
        </p:spPr>
        <p:txBody>
          <a:bodyPr>
            <a:normAutofit lnSpcReduction="10000"/>
          </a:bodyPr>
          <a:lstStyle/>
          <a:p>
            <a:pPr marL="0" indent="0" eaLnBrk="1" hangingPunct="1"/>
            <a:r>
              <a:rPr lang="ru-RU" altLang="ru-RU" sz="2100" dirty="0" smtClean="0"/>
              <a:t>Проведение информационный кампаний по результатам проекта «Тяжелые металлы в детских товарах». Во всех 6-ти странах одновременно  прошли круглые столы и  пресс-конференции</a:t>
            </a:r>
          </a:p>
          <a:p>
            <a:pPr marL="0" indent="0" eaLnBrk="1" hangingPunct="1"/>
            <a:r>
              <a:rPr lang="ru-RU" altLang="ru-RU" sz="2100" dirty="0" smtClean="0"/>
              <a:t>Подготовка публикаций по результатам тестирования детских товаров, широкое распространение </a:t>
            </a:r>
          </a:p>
          <a:p>
            <a:pPr marL="0" indent="0" eaLnBrk="1" hangingPunct="1"/>
            <a:r>
              <a:rPr lang="ru-RU" altLang="ru-RU" sz="2100" dirty="0" smtClean="0"/>
              <a:t> Проведение акций для привлечения внимания к  важности принятия жестких мер со стороны правительств стран ВЕКЦА по обеспечению безопасности товаров для детей, усиления таможенного досмотра импортируемых детских товаров</a:t>
            </a:r>
          </a:p>
          <a:p>
            <a:pPr marL="0" indent="0" eaLnBrk="1" hangingPunct="1"/>
            <a:r>
              <a:rPr lang="ru-RU" altLang="ru-RU" sz="2100" dirty="0" smtClean="0"/>
              <a:t>Подготовка обращений в правительствам с  требованием обеспечить более тщательный контроль детских товаров на границах, а также к продукции, уже поступившей в торговые сети стран ВЕКЦА, о введении обязательной маркировки содержания токсичных металлов в товарах для детей.</a:t>
            </a:r>
          </a:p>
          <a:p>
            <a:pPr marL="0" indent="0" eaLnBrk="1" hangingPunct="1"/>
            <a:r>
              <a:rPr lang="ru-RU" altLang="ru-RU" sz="2100" b="1" dirty="0" smtClean="0"/>
              <a:t>В Кыргызстане подано в межрайонный суд исковое заявление </a:t>
            </a:r>
            <a:r>
              <a:rPr lang="ru-RU" altLang="ru-RU" sz="2000" b="1" dirty="0" smtClean="0"/>
              <a:t>О признании противоречащими законодательству бездействие Правительство КР</a:t>
            </a:r>
          </a:p>
        </p:txBody>
      </p:sp>
      <p:sp>
        <p:nvSpPr>
          <p:cNvPr id="24580" name="Slide Number Placeholder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B59D019C-344B-4A2B-8F36-7A39BB260155}" type="slidenum">
              <a:rPr lang="ru-RU" altLang="ru-RU" sz="1400"/>
              <a:pPr algn="r" eaLnBrk="1" hangingPunct="1"/>
              <a:t>28</a:t>
            </a:fld>
            <a:endParaRPr lang="ru-RU" altLang="ru-RU" sz="1400"/>
          </a:p>
        </p:txBody>
      </p:sp>
    </p:spTree>
    <p:extLst>
      <p:ext uri="{BB962C8B-B14F-4D97-AF65-F5344CB8AC3E}">
        <p14:creationId xmlns:p14="http://schemas.microsoft.com/office/powerpoint/2010/main" val="5476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 idx="4294967295"/>
          </p:nvPr>
        </p:nvSpPr>
        <p:spPr>
          <a:xfrm>
            <a:off x="500063" y="214313"/>
            <a:ext cx="8229600" cy="838200"/>
          </a:xfrm>
        </p:spPr>
        <p:txBody>
          <a:bodyPr/>
          <a:lstStyle/>
          <a:p>
            <a:pPr eaLnBrk="1" hangingPunct="1"/>
            <a:r>
              <a:rPr lang="ru-RU" altLang="ru-RU" sz="3600" b="1" smtClean="0"/>
              <a:t>Выводы: какая информация нужна</a:t>
            </a:r>
            <a:endParaRPr lang="ru-RU" altLang="ru-RU" sz="3600" smtClean="0"/>
          </a:p>
        </p:txBody>
      </p:sp>
      <p:sp>
        <p:nvSpPr>
          <p:cNvPr id="26627" name="Content Placeholder 2"/>
          <p:cNvSpPr>
            <a:spLocks noGrp="1"/>
          </p:cNvSpPr>
          <p:nvPr>
            <p:ph idx="4294967295"/>
          </p:nvPr>
        </p:nvSpPr>
        <p:spPr>
          <a:xfrm>
            <a:off x="468313" y="1314450"/>
            <a:ext cx="8401050" cy="5283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altLang="ru-RU" sz="2000" smtClean="0"/>
              <a:t>Проект показал недостатки в обеспечении широкого доступа общественности к информации по обеспечению безопасности детских товаров (информация необходимая для того, чтобы люди могли принять нужное решение в своей повседневной жизни.)</a:t>
            </a:r>
            <a:endParaRPr lang="ru-RU" altLang="ru-RU" sz="2000" i="1" smtClean="0"/>
          </a:p>
          <a:p>
            <a:pPr eaLnBrk="1" hangingPunct="1"/>
            <a:endParaRPr lang="ru-RU" altLang="ru-RU" sz="2000" i="1" smtClean="0"/>
          </a:p>
          <a:p>
            <a:pPr eaLnBrk="1" hangingPunct="1"/>
            <a:r>
              <a:rPr lang="ru-RU" altLang="ru-RU" sz="2000" i="1" smtClean="0"/>
              <a:t>Имя производителя, контактные данные;</a:t>
            </a:r>
            <a:endParaRPr lang="en-US" altLang="ru-RU" sz="2000" i="1" smtClean="0"/>
          </a:p>
          <a:p>
            <a:pPr eaLnBrk="1" hangingPunct="1"/>
            <a:r>
              <a:rPr lang="ru-RU" altLang="ru-RU" sz="2000" i="1" smtClean="0"/>
              <a:t>Перечень химических веществ в товарах;</a:t>
            </a:r>
            <a:r>
              <a:rPr lang="en-US" altLang="ru-RU" sz="2000" i="1" smtClean="0"/>
              <a:t> </a:t>
            </a:r>
          </a:p>
          <a:p>
            <a:pPr eaLnBrk="1" hangingPunct="1"/>
            <a:r>
              <a:rPr lang="ru-RU" altLang="ru-RU" sz="2000" i="1" smtClean="0"/>
              <a:t>Информация по безопасному использованию и хранению товара;</a:t>
            </a:r>
            <a:endParaRPr lang="en-US" altLang="ru-RU" sz="2000" i="1" smtClean="0"/>
          </a:p>
          <a:p>
            <a:pPr eaLnBrk="1" hangingPunct="1"/>
            <a:r>
              <a:rPr lang="ru-RU" altLang="ru-RU" sz="2000" i="1" smtClean="0"/>
              <a:t>Что делать в случае воздействия химических веществ в товаре на человека;</a:t>
            </a:r>
            <a:endParaRPr lang="en-US" altLang="ru-RU" sz="2000" i="1" smtClean="0"/>
          </a:p>
          <a:p>
            <a:pPr eaLnBrk="1" hangingPunct="1"/>
            <a:r>
              <a:rPr lang="ru-RU" altLang="ru-RU" sz="2000" i="1" smtClean="0"/>
              <a:t>Как безопасно ликвидировать товар, когда он становится отходом;</a:t>
            </a:r>
          </a:p>
          <a:p>
            <a:pPr eaLnBrk="1" hangingPunct="1"/>
            <a:r>
              <a:rPr lang="ru-RU" altLang="ru-RU" sz="2000" i="1" smtClean="0"/>
              <a:t>Информация по переработке и вторичному использованию.</a:t>
            </a:r>
          </a:p>
        </p:txBody>
      </p:sp>
      <p:sp>
        <p:nvSpPr>
          <p:cNvPr id="26628" name="Slide Number Placeholder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4AFFE22A-AA97-4C05-A784-49F4CA31C40E}" type="slidenum">
              <a:rPr lang="ru-RU" altLang="ru-RU" sz="1400"/>
              <a:pPr algn="r" eaLnBrk="1" hangingPunct="1"/>
              <a:t>29</a:t>
            </a:fld>
            <a:endParaRPr lang="ru-RU" altLang="ru-RU" sz="1400"/>
          </a:p>
        </p:txBody>
      </p:sp>
    </p:spTree>
    <p:extLst>
      <p:ext uri="{BB962C8B-B14F-4D97-AF65-F5344CB8AC3E}">
        <p14:creationId xmlns:p14="http://schemas.microsoft.com/office/powerpoint/2010/main" val="379572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6492476" cy="1143000"/>
          </a:xfrm>
        </p:spPr>
        <p:txBody>
          <a:bodyPr>
            <a:noAutofit/>
          </a:bodyPr>
          <a:lstStyle/>
          <a:p>
            <a:r>
              <a:rPr lang="ru-RU" altLang="ru-RU" sz="2000" b="1" dirty="0"/>
              <a:t>По материалам ОО Независимая экологическая экспертиз </a:t>
            </a:r>
            <a:r>
              <a:rPr lang="en-US" altLang="ru-RU" sz="2000" b="1" dirty="0" smtClean="0"/>
              <a:t/>
            </a:r>
            <a:br>
              <a:rPr lang="en-US" altLang="ru-RU" sz="2000" b="1" dirty="0" smtClean="0"/>
            </a:br>
            <a:r>
              <a:rPr lang="ru-RU" altLang="ru-RU" sz="2000" b="1" dirty="0" smtClean="0"/>
              <a:t>Проект: </a:t>
            </a:r>
            <a:r>
              <a:rPr lang="ru-RU" sz="2000" b="1" dirty="0" smtClean="0"/>
              <a:t>Свободные </a:t>
            </a:r>
            <a:r>
              <a:rPr lang="ru-RU" sz="2000" b="1" dirty="0" smtClean="0"/>
              <a:t>от ртути: Ты, Я и Дети</a:t>
            </a:r>
            <a:endParaRPr lang="ru-RU" sz="2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bg2">
                  <a:lumMod val="25000"/>
                </a:schemeClr>
              </a:buClr>
              <a:buNone/>
            </a:pPr>
            <a:r>
              <a:rPr lang="ru-RU" sz="2400" dirty="0" smtClean="0"/>
              <a:t>По материалам ОО Независимая экологическая экспертиза </a:t>
            </a:r>
            <a:endParaRPr lang="en-US" sz="2400" dirty="0" smtClean="0"/>
          </a:p>
          <a:p>
            <a:pPr marL="2160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bg2">
                  <a:lumMod val="25000"/>
                </a:schemeClr>
              </a:buClr>
              <a:buFont typeface="Wingdings" pitchFamily="2" charset="2"/>
              <a:buChar char="Ø"/>
            </a:pPr>
            <a:r>
              <a:rPr lang="ru-RU" sz="2400" dirty="0" smtClean="0"/>
              <a:t>В 2010 г. в рамках Глобальной Кампании IPEN “Свободные от ртути: Ты, Я и Дети» в 8 странах, включая </a:t>
            </a:r>
            <a:r>
              <a:rPr lang="ru-RU" sz="2400" dirty="0" err="1" smtClean="0"/>
              <a:t>Кыргызскую</a:t>
            </a:r>
            <a:r>
              <a:rPr lang="ru-RU" sz="2400" dirty="0" smtClean="0"/>
              <a:t> Республику был осуществлен проект 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«Анализ рынка продукции массового производства на наличие ртути»</a:t>
            </a:r>
          </a:p>
          <a:p>
            <a:pPr marL="2160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bg2">
                  <a:lumMod val="25000"/>
                </a:schemeClr>
              </a:buClr>
              <a:buNone/>
            </a:pPr>
            <a:endParaRPr lang="ru-RU" sz="24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216000">
              <a:lnSpc>
                <a:spcPct val="110000"/>
              </a:lnSpc>
              <a:spcBef>
                <a:spcPts val="0"/>
              </a:spcBef>
              <a:buClr>
                <a:schemeClr val="bg2">
                  <a:lumMod val="25000"/>
                </a:schemeClr>
              </a:buClr>
              <a:buFont typeface="Wingdings" pitchFamily="2" charset="2"/>
              <a:buChar char="Ø"/>
            </a:pPr>
            <a:r>
              <a:rPr lang="ru-RU" sz="2400" dirty="0" smtClean="0"/>
              <a:t> Целью данной кампании было усиление позиций гражданского общества в процессе принятия решений касательно ртути на национальном и международном уровнях. </a:t>
            </a:r>
          </a:p>
          <a:p>
            <a:pPr marL="216000">
              <a:lnSpc>
                <a:spcPct val="110000"/>
              </a:lnSpc>
              <a:spcBef>
                <a:spcPts val="0"/>
              </a:spcBef>
              <a:buClr>
                <a:schemeClr val="bg2">
                  <a:lumMod val="25000"/>
                </a:schemeClr>
              </a:buClr>
              <a:buFont typeface="Wingdings" pitchFamily="2" charset="2"/>
              <a:buChar char="Ø"/>
            </a:pPr>
            <a:endParaRPr lang="ru-RU" sz="2600" dirty="0" smtClean="0"/>
          </a:p>
          <a:p>
            <a:endParaRPr lang="ru-RU" dirty="0"/>
          </a:p>
        </p:txBody>
      </p:sp>
      <p:pic>
        <p:nvPicPr>
          <p:cNvPr id="4" name="Picture 2" descr="C:\Users\Indira\Desktop\header-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8084" y="188640"/>
            <a:ext cx="1200150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828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b="1" dirty="0"/>
              <a:t>Опыт и роль организаций гражданского общества</a:t>
            </a:r>
            <a:r>
              <a:rPr lang="ru-RU" sz="4400" b="1" dirty="0"/>
              <a:t/>
            </a:r>
            <a:br>
              <a:rPr lang="ru-RU" sz="4400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ru-RU" dirty="0"/>
              <a:t>Общественным фондом «</a:t>
            </a:r>
            <a:r>
              <a:rPr lang="ru-RU" dirty="0" err="1"/>
              <a:t>Доор</a:t>
            </a:r>
            <a:r>
              <a:rPr lang="ru-RU" dirty="0"/>
              <a:t>» разработана и реализована информационная кампания по вопросам минимизации ртути и непреднамеренных выбросов стойких органических загрязнителей - СОЗ (</a:t>
            </a:r>
            <a:r>
              <a:rPr lang="ru-RU" dirty="0" err="1"/>
              <a:t>диоксинов</a:t>
            </a:r>
            <a:r>
              <a:rPr lang="ru-RU" dirty="0"/>
              <a:t> и фуранов), влияния на здоровье их выбросов, а также иерархии управления отходами. В рамках данной кампании организован ряд круглых столов. В результате данных круглых столов были приняты следующие решения:</a:t>
            </a:r>
          </a:p>
          <a:p>
            <a:r>
              <a:rPr lang="ru-RU" dirty="0"/>
              <a:t>- Подготовить законопроект по Ратификации </a:t>
            </a:r>
            <a:r>
              <a:rPr lang="ru-RU" dirty="0" err="1"/>
              <a:t>Минаматской</a:t>
            </a:r>
            <a:r>
              <a:rPr lang="ru-RU" dirty="0"/>
              <a:t> Конвенции для предотвращения негативного последствия воздействия ртути на здоровье населения нашей республики и на состояние окружающей среды.</a:t>
            </a:r>
          </a:p>
          <a:p>
            <a:r>
              <a:rPr lang="ru-RU" dirty="0"/>
              <a:t>- Правительству КР сформировать экспертную группу для оказании экспертной поддержки в рамках разработки законопроекта</a:t>
            </a:r>
          </a:p>
          <a:p>
            <a:r>
              <a:rPr lang="ru-RU" dirty="0"/>
              <a:t>- Государственному агентству охраны окружающей среды и лесного хозяйства при Правительстве Кыргызской Республики создать экспертно-координационную группу для обеспечения проведения инвентаризации источников загрязнения ртути и оценки рисков негативного воздействия ртути на здоровье человека и окружающей среды.</a:t>
            </a:r>
          </a:p>
          <a:p>
            <a:r>
              <a:rPr lang="ru-RU" dirty="0"/>
              <a:t>Таким образом, итогом работы круглых столов, организованных в рамках проекта, стало не просто обсуждение существующей проблемы между представителями целевых групп. В результате проведенной работы были предприняты конкретные шаги на государственном уровне, способствующие улучшению ситуации в области охраны здоровья людей и окружающей среды от непреднамеренных выбросов СОЗ и ртути</a:t>
            </a:r>
          </a:p>
        </p:txBody>
      </p:sp>
    </p:spTree>
    <p:extLst>
      <p:ext uri="{BB962C8B-B14F-4D97-AF65-F5344CB8AC3E}">
        <p14:creationId xmlns:p14="http://schemas.microsoft.com/office/powerpoint/2010/main" val="2436583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/>
              <a:t>Опыт и роль организаций гражданского общества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5608" y="1844824"/>
            <a:ext cx="7498080" cy="4403576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Общественное объединение «Эко-</a:t>
            </a:r>
            <a:r>
              <a:rPr lang="ru-RU" dirty="0" err="1"/>
              <a:t>Медикал</a:t>
            </a:r>
            <a:r>
              <a:rPr lang="ru-RU" dirty="0"/>
              <a:t>» в рамках проекта «Оценка (мониторинг) здоровья населения, проживающего в неблагоприятных регионах юга Кыргызской Республики и получение лечебных средств из местных сырьевых ресурсов с разработкой способов их использования для профилактики и лечения заболеваний», провело медико-социологическое исследование, в частности и в зонах ртутных загрязнений. Целью исследования было  снижение заболеваемости,  инвалидности, смертности; сокращения средних сроков лечения больных; улучшение  качества  жизни переболевших, сохранение здоровья и улучшение  генофонда населения, проживающего в экологически неблагополучных  зонах в Кыргызской Республики. </a:t>
            </a:r>
          </a:p>
        </p:txBody>
      </p:sp>
    </p:spTree>
    <p:extLst>
      <p:ext uri="{BB962C8B-B14F-4D97-AF65-F5344CB8AC3E}">
        <p14:creationId xmlns:p14="http://schemas.microsoft.com/office/powerpoint/2010/main" val="318900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60648"/>
            <a:ext cx="7498080" cy="114300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effectLst/>
              </a:rPr>
              <a:t>Международные программы и проекты по химической безопасности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5608" y="1556792"/>
            <a:ext cx="7498080" cy="4691608"/>
          </a:xfrm>
        </p:spPr>
        <p:txBody>
          <a:bodyPr>
            <a:normAutofit fontScale="47500" lnSpcReduction="20000"/>
          </a:bodyPr>
          <a:lstStyle/>
          <a:p>
            <a:r>
              <a:rPr lang="ru-RU" dirty="0"/>
              <a:t>Научно-производственным объединением «Профилактическая медицина» МЗ Кыргызской Республики проводились  исследования влияния ртути на здоровье граждан Кыргызской Республики, данное исследование проводилось в рамках проекта ГЭФ/ПРООН «Охрана здоровья людей и окружающей среды от непреднамеренных выбросов СОЗ и ртути в результате ненадлежащего обращения с медицинскими отходами в Кыргызстане». В рамках данного исследования установлено двукратное увеличение числа онкологических заболеваний, ввиду роста содержания соединений ртути в воздухе и воде</a:t>
            </a:r>
            <a:r>
              <a:rPr lang="ru-RU" dirty="0" smtClean="0"/>
              <a:t>.</a:t>
            </a:r>
          </a:p>
          <a:p>
            <a:pPr marL="82296" indent="0">
              <a:buNone/>
            </a:pPr>
            <a:r>
              <a:rPr lang="ru-RU" dirty="0" smtClean="0"/>
              <a:t> </a:t>
            </a:r>
          </a:p>
          <a:p>
            <a:pPr marL="82296" indent="0">
              <a:buNone/>
            </a:pPr>
            <a:endParaRPr lang="ru-RU" dirty="0"/>
          </a:p>
          <a:p>
            <a:r>
              <a:rPr lang="ru-RU" dirty="0"/>
              <a:t>Также в рамках проекта «Снижение глобальных и местных экологических рисков, возникающих в связи с добычей первичной ртути в поселке </a:t>
            </a:r>
            <a:r>
              <a:rPr lang="ru-RU" dirty="0" err="1"/>
              <a:t>Айдаркен</a:t>
            </a:r>
            <a:r>
              <a:rPr lang="ru-RU" dirty="0"/>
              <a:t> Кыргызской Республики», в 2015-2017 гг. НПО «Профилактическая медицина» проводились  исследования влияния ртути на здоровье граждан. В результате исследований установлено, что среди взрослых и подростков в общей структуре заболеваемости среди  жителей </a:t>
            </a:r>
            <a:r>
              <a:rPr lang="ru-RU" dirty="0" err="1"/>
              <a:t>г.Айдаркен</a:t>
            </a:r>
            <a:r>
              <a:rPr lang="ru-RU" dirty="0"/>
              <a:t> на первом месте болезни органов дыхания, на втором - болезни органов мочеполовой системы (МПС), на третьем - болезни органов кровообращения. В сравнении с общереспубликанскими данными показатели общей заболеваемости населения в </a:t>
            </a:r>
            <a:r>
              <a:rPr lang="ru-RU" dirty="0" err="1"/>
              <a:t>г.Айдаркен</a:t>
            </a:r>
            <a:r>
              <a:rPr lang="ru-RU" dirty="0"/>
              <a:t> выше в 1,7 раза; по болезням органов дыхания - в 1,9 раза;  болезням МПС - в 1,9 раза и системы кровообращения - в 3,5 раза.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209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75" y="188640"/>
            <a:ext cx="7772400" cy="938535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Очистка арыка в селе </a:t>
            </a:r>
            <a:r>
              <a:rPr lang="ru-RU" sz="3200" dirty="0" err="1" smtClean="0"/>
              <a:t>Найман</a:t>
            </a:r>
            <a:r>
              <a:rPr lang="ru-RU" sz="3200" dirty="0" smtClean="0"/>
              <a:t>, </a:t>
            </a:r>
            <a:r>
              <a:rPr lang="ru-RU" sz="3200" dirty="0" err="1" smtClean="0"/>
              <a:t>Ноокатского</a:t>
            </a:r>
            <a:r>
              <a:rPr lang="ru-RU" sz="3200" dirty="0" smtClean="0"/>
              <a:t> района, </a:t>
            </a:r>
            <a:r>
              <a:rPr lang="ru-RU" sz="3200" dirty="0" err="1" smtClean="0"/>
              <a:t>Ошской</a:t>
            </a:r>
            <a:r>
              <a:rPr lang="en-US" sz="3200" dirty="0" smtClean="0"/>
              <a:t> </a:t>
            </a:r>
            <a:r>
              <a:rPr lang="ru-RU" sz="3200" dirty="0" smtClean="0"/>
              <a:t>области (ОО </a:t>
            </a:r>
            <a:r>
              <a:rPr lang="ru-RU" sz="3200" dirty="0" err="1" smtClean="0"/>
              <a:t>Экоис</a:t>
            </a:r>
            <a:r>
              <a:rPr lang="ru-RU" sz="3200" dirty="0" smtClean="0"/>
              <a:t>-Бишкек)</a:t>
            </a: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4797"/>
            <a:ext cx="9131215" cy="5643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993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Село </a:t>
            </a:r>
            <a:r>
              <a:rPr lang="ru-RU" sz="2400" dirty="0" err="1"/>
              <a:t>Найман</a:t>
            </a:r>
            <a:r>
              <a:rPr lang="ru-RU" sz="2400" dirty="0"/>
              <a:t>, </a:t>
            </a:r>
            <a:r>
              <a:rPr lang="ru-RU" sz="2400" dirty="0" err="1"/>
              <a:t>Ноокатского</a:t>
            </a:r>
            <a:r>
              <a:rPr lang="ru-RU" sz="2400" dirty="0"/>
              <a:t> района, </a:t>
            </a:r>
            <a:r>
              <a:rPr lang="ru-RU" sz="2400" dirty="0" err="1"/>
              <a:t>Ошской</a:t>
            </a:r>
            <a:r>
              <a:rPr lang="en-US" sz="2400" dirty="0"/>
              <a:t> </a:t>
            </a:r>
            <a:r>
              <a:rPr lang="ru-RU" sz="2400" dirty="0"/>
              <a:t>области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900808"/>
          </a:xfrm>
        </p:spPr>
        <p:txBody>
          <a:bodyPr>
            <a:normAutofit lnSpcReduction="10000"/>
          </a:bodyPr>
          <a:lstStyle/>
          <a:p>
            <a:r>
              <a:rPr lang="ru-RU" sz="1600" dirty="0" smtClean="0"/>
              <a:t>Население поселка  1800 чел</a:t>
            </a:r>
          </a:p>
          <a:p>
            <a:r>
              <a:rPr lang="ru-RU" sz="1600" dirty="0" smtClean="0"/>
              <a:t>Расположен </a:t>
            </a:r>
            <a:r>
              <a:rPr lang="ru-RU" sz="1600" dirty="0"/>
              <a:t>в </a:t>
            </a:r>
            <a:r>
              <a:rPr lang="ru-RU" sz="1600" dirty="0" err="1"/>
              <a:t>Ноокатском</a:t>
            </a:r>
            <a:r>
              <a:rPr lang="ru-RU" sz="1600" dirty="0"/>
              <a:t> районе </a:t>
            </a:r>
            <a:r>
              <a:rPr lang="ru-RU" sz="1600" dirty="0" err="1"/>
              <a:t>Ошской</a:t>
            </a:r>
            <a:r>
              <a:rPr lang="ru-RU" sz="1600" dirty="0"/>
              <a:t> области Кыргызстана, в 70 км. от </a:t>
            </a:r>
            <a:r>
              <a:rPr lang="ru-RU" sz="1600" dirty="0" smtClean="0"/>
              <a:t>г</a:t>
            </a:r>
            <a:r>
              <a:rPr lang="ru-RU" sz="1600" dirty="0"/>
              <a:t>. Ош.</a:t>
            </a:r>
          </a:p>
          <a:p>
            <a:r>
              <a:rPr lang="ru-RU" sz="1600" dirty="0"/>
              <a:t>В 10-13 км. к северо-востоку от пос. </a:t>
            </a:r>
            <a:r>
              <a:rPr lang="ru-RU" sz="1600" dirty="0" err="1"/>
              <a:t>Найман</a:t>
            </a:r>
            <a:r>
              <a:rPr lang="ru-RU" sz="1600" dirty="0"/>
              <a:t> находится ртутно-сурьмяное месторождение </a:t>
            </a:r>
            <a:r>
              <a:rPr lang="ru-RU" sz="1600" dirty="0" err="1"/>
              <a:t>Чонкой</a:t>
            </a:r>
            <a:r>
              <a:rPr lang="ru-RU" sz="1600" dirty="0"/>
              <a:t> и рудник </a:t>
            </a:r>
            <a:r>
              <a:rPr lang="ru-RU" sz="1600" dirty="0" err="1"/>
              <a:t>Улуу-Тоо</a:t>
            </a:r>
            <a:r>
              <a:rPr lang="ru-RU" sz="1600" dirty="0"/>
              <a:t>. Рудник принадлежавший </a:t>
            </a:r>
            <a:r>
              <a:rPr lang="ru-RU" sz="1600" dirty="0" err="1"/>
              <a:t>Хайдарканскому</a:t>
            </a:r>
            <a:r>
              <a:rPr lang="ru-RU" sz="1600" dirty="0"/>
              <a:t> ртутному комбинату, разрабатывался подземным способом с 1963 по 1994 г. На предприятии было занято 600-700 человек главным образом жителей поселка </a:t>
            </a:r>
            <a:r>
              <a:rPr lang="ru-RU" sz="1600" dirty="0" err="1"/>
              <a:t>Найман</a:t>
            </a:r>
            <a:r>
              <a:rPr lang="ru-RU" sz="1600" dirty="0"/>
              <a:t> и г. Кызыл-Кия.</a:t>
            </a:r>
          </a:p>
          <a:p>
            <a:endParaRPr lang="ru-RU" dirty="0"/>
          </a:p>
        </p:txBody>
      </p:sp>
      <p:pic>
        <p:nvPicPr>
          <p:cNvPr id="1026" name="Picture 2" descr="Процесс отбора проб и любопыство месного населени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" y="4154167"/>
            <a:ext cx="2189017" cy="2703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G:\Indira\Blacksmith\2017\проекты для БС от КР\Naiman\фото 26.08.17_Найман\photo for Mag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7" y="4154167"/>
            <a:ext cx="3600399" cy="2703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:\Indira\Blacksmith\2017\проекты для БС от КР\Naiman\фото 26.08.17_Найман\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7" y="4154167"/>
            <a:ext cx="3347864" cy="2703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99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7333192"/>
              </p:ext>
            </p:extLst>
          </p:nvPr>
        </p:nvGraphicFramePr>
        <p:xfrm>
          <a:off x="-39000" y="116632"/>
          <a:ext cx="9183000" cy="65967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1" name="Acrobat Document" r:id="rId3" imgW="7676957" imgH="5514680" progId="Acrobat.Document.11">
                  <p:embed/>
                </p:oleObj>
              </mc:Choice>
              <mc:Fallback>
                <p:oleObj name="Acrobat Document" r:id="rId3" imgW="7676957" imgH="5514680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39000" y="116632"/>
                        <a:ext cx="9183000" cy="65967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8736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Indira\Blacksmith\2017\проекты для БС от КР\Naiman\фото очистки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391" y="2833621"/>
            <a:ext cx="3264679" cy="2179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G:\Indira\Blacksmith\2017\проекты для БС от КР\Naiman\фото очистки\IMG-20170618-WA0022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12" y="2314335"/>
            <a:ext cx="2841780" cy="454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:\Indira\Blacksmith\2017\проекты для БС от КР\Naiman\фото очистки\IMG-20170618-WA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313" y="5013176"/>
            <a:ext cx="3252944" cy="1831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G:\Indira\Blacksmith\2017\проекты для БС от КР\Naiman\фото очистки\1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164"/>
            <a:ext cx="2843808" cy="189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G:\Indira\Blacksmith\2017\проекты для БС от КР\Naiman\фото очистки\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391" y="421164"/>
            <a:ext cx="3216609" cy="2412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 rot="10800000" flipV="1">
            <a:off x="2957555" y="898217"/>
            <a:ext cx="2808313" cy="33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cs typeface="Arial" panose="020B0604020202020204" pitchFamily="34" charset="0"/>
              </a:rPr>
              <a:t>Источник загрязнения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1400" dirty="0">
              <a:cs typeface="Arial" panose="020B0604020202020204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cs typeface="Arial" panose="020B0604020202020204" pitchFamily="34" charset="0"/>
              </a:rPr>
              <a:t>Для </a:t>
            </a:r>
            <a:r>
              <a:rPr lang="ru-RU" sz="1400" dirty="0">
                <a:cs typeface="Arial" panose="020B0604020202020204" pitchFamily="34" charset="0"/>
              </a:rPr>
              <a:t>проведения арыка и подъезда к домам через арык были использованы трубы большого диаметра, ранее использовавшиеся на заводе как радиаторы для охлаждения </a:t>
            </a:r>
            <a:r>
              <a:rPr lang="ru-RU" sz="1400" dirty="0" smtClean="0">
                <a:cs typeface="Arial" panose="020B0604020202020204" pitchFamily="34" charset="0"/>
              </a:rPr>
              <a:t>ртути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Вывезено на </a:t>
            </a:r>
            <a:r>
              <a:rPr kumimoji="0" lang="ru-RU" alt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хвостохранилище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около 160 тонн грунта (19 машин КАМАЗ)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400" dirty="0"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Очищен поливной арык  длиной более 650 метров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 </a:t>
            </a:r>
          </a:p>
        </p:txBody>
      </p:sp>
      <p:pic>
        <p:nvPicPr>
          <p:cNvPr id="4104" name="Picture 8" descr="G:\Indira\Blacksmith\2017\проекты для БС от КР\Naiman\фото очистки\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025" y="4444605"/>
            <a:ext cx="3199904" cy="239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341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0"/>
            <a:ext cx="7498080" cy="56207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err="1" smtClean="0"/>
              <a:t>Айдаркен</a:t>
            </a:r>
            <a:r>
              <a:rPr lang="ru-RU" sz="2400" b="1" dirty="0" smtClean="0"/>
              <a:t> – исследование загрязнённых участков  КР, проект </a:t>
            </a:r>
            <a:r>
              <a:rPr lang="en-US" sz="2400" b="1" dirty="0" smtClean="0"/>
              <a:t>TSIP </a:t>
            </a:r>
            <a:r>
              <a:rPr lang="ru-RU" sz="2400" b="1" dirty="0" smtClean="0"/>
              <a:t>(</a:t>
            </a:r>
            <a:r>
              <a:rPr lang="ru-RU" sz="2400" b="1" dirty="0" err="1" smtClean="0"/>
              <a:t>Экоис</a:t>
            </a:r>
            <a:r>
              <a:rPr lang="ru-RU" sz="2400" b="1" dirty="0" smtClean="0"/>
              <a:t>-Бишкек, </a:t>
            </a:r>
            <a:r>
              <a:rPr lang="ru-RU" sz="2400" b="1" dirty="0" err="1" smtClean="0"/>
              <a:t>Блэксмит</a:t>
            </a:r>
            <a:r>
              <a:rPr lang="ru-RU" sz="2400" b="1" dirty="0" smtClean="0"/>
              <a:t> Институт)</a:t>
            </a:r>
            <a:endParaRPr lang="ru-RU" sz="2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432373"/>
              </p:ext>
            </p:extLst>
          </p:nvPr>
        </p:nvGraphicFramePr>
        <p:xfrm>
          <a:off x="1043608" y="980728"/>
          <a:ext cx="7947418" cy="57685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8" name="Acrobat Document" r:id="rId3" imgW="7886497" imgH="5724333" progId="Acrobat.Document.11">
                  <p:embed/>
                </p:oleObj>
              </mc:Choice>
              <mc:Fallback>
                <p:oleObj name="Acrobat Document" r:id="rId3" imgW="7886497" imgH="5724333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43608" y="980728"/>
                        <a:ext cx="7947418" cy="57685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6939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055765" y="4645742"/>
            <a:ext cx="808823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dirty="0"/>
              <a:t>В селе </a:t>
            </a:r>
            <a:r>
              <a:rPr lang="ru-RU" dirty="0" err="1"/>
              <a:t>Эшме</a:t>
            </a:r>
            <a:r>
              <a:rPr lang="ru-RU" dirty="0"/>
              <a:t>, где в качестве поливной воды используют шахтную воду из рудника ХРК, были отобраны пробы свежей картошки. Результаты анализов показали превышение ПДК ртути в 2-2,5 раза. Необходимо также учесть, что пробы отбирали в середине вегетационного периода.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765" y="0"/>
            <a:ext cx="8088235" cy="4185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54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1"/>
            <a:ext cx="3810455" cy="3645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138" y="-9196"/>
            <a:ext cx="4245749" cy="36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43608" y="4232787"/>
            <a:ext cx="81003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dirty="0"/>
              <a:t>Результаты анализа проб из родников вокруг отвалов </a:t>
            </a:r>
            <a:r>
              <a:rPr lang="ru-RU" dirty="0" err="1"/>
              <a:t>Хайдарканского</a:t>
            </a:r>
            <a:r>
              <a:rPr lang="ru-RU" dirty="0"/>
              <a:t> ртутного комбината показали превышение ПДК ртути в воде в 400 раз. </a:t>
            </a:r>
          </a:p>
        </p:txBody>
      </p:sp>
    </p:spTree>
    <p:extLst>
      <p:ext uri="{BB962C8B-B14F-4D97-AF65-F5344CB8AC3E}">
        <p14:creationId xmlns:p14="http://schemas.microsoft.com/office/powerpoint/2010/main" val="133470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2700" dirty="0" smtClean="0"/>
              <a:t>Результаты исследования:</a:t>
            </a:r>
            <a:br>
              <a:rPr lang="ru-RU" sz="2700" dirty="0" smtClean="0"/>
            </a:br>
            <a:r>
              <a:rPr lang="ru-RU" sz="2700" b="1" dirty="0" smtClean="0"/>
              <a:t>использование термометров</a:t>
            </a:r>
            <a:endParaRPr lang="ru-RU" sz="27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endParaRPr lang="ru-RU" i="1" dirty="0" smtClean="0"/>
          </a:p>
          <a:p>
            <a:pPr>
              <a:buNone/>
            </a:pPr>
            <a:r>
              <a:rPr lang="ru-RU" i="1" dirty="0" smtClean="0"/>
              <a:t> </a:t>
            </a:r>
            <a:endParaRPr lang="ru-RU" dirty="0"/>
          </a:p>
        </p:txBody>
      </p:sp>
      <p:graphicFrame>
        <p:nvGraphicFramePr>
          <p:cNvPr id="6" name="Схема 5"/>
          <p:cNvGraphicFramePr/>
          <p:nvPr/>
        </p:nvGraphicFramePr>
        <p:xfrm>
          <a:off x="285720" y="1571612"/>
          <a:ext cx="8358246" cy="4714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4656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>
                <a:effectLst/>
              </a:rPr>
              <a:t>Международные программы и проекты по химической безопасности</a:t>
            </a:r>
            <a:endParaRPr lang="ru-RU" sz="2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3648" y="1772816"/>
            <a:ext cx="7498080" cy="4800600"/>
          </a:xfrm>
        </p:spPr>
        <p:txBody>
          <a:bodyPr>
            <a:normAutofit fontScale="62500" lnSpcReduction="20000"/>
          </a:bodyPr>
          <a:lstStyle/>
          <a:p>
            <a:r>
              <a:rPr lang="ru-RU" dirty="0"/>
              <a:t>Предварительная оценка «Экологические проблемы, связанные с производством первичной ртути в Кыргызстане»  выполнена ЮНЕП/ГРИД-</a:t>
            </a:r>
            <a:r>
              <a:rPr lang="ru-RU" dirty="0" err="1"/>
              <a:t>Арендал</a:t>
            </a:r>
            <a:r>
              <a:rPr lang="ru-RU" dirty="0"/>
              <a:t> в 2008г,  в рамках Технической оценки для целей разработки плана действий в отношении производства первичной ртути в Кыргызской Республике</a:t>
            </a:r>
            <a:r>
              <a:rPr lang="ru-RU" dirty="0" smtClean="0"/>
              <a:t>.</a:t>
            </a:r>
          </a:p>
          <a:p>
            <a:pPr marL="82296" indent="0">
              <a:buNone/>
            </a:pPr>
            <a:endParaRPr lang="ru-RU" dirty="0" smtClean="0"/>
          </a:p>
          <a:p>
            <a:r>
              <a:rPr lang="ru-RU" dirty="0"/>
              <a:t>проекта ГЭФ/ПРООН с 2014 по 2018 годы реализован проект  «Охрана здоровья людей и окружающей среды от непреднамеренных выбросов СОЗ и ртути в результате ненадлежащего обращения с медицинскими отходами в Кыргызстане» в рамках которого, проводилась работа по замене ртутных термометров на </a:t>
            </a:r>
            <a:r>
              <a:rPr lang="ru-RU" dirty="0" err="1"/>
              <a:t>безртутные</a:t>
            </a:r>
            <a:r>
              <a:rPr lang="ru-RU" dirty="0"/>
              <a:t> в медицинских учреждениях</a:t>
            </a:r>
            <a:r>
              <a:rPr lang="ru-RU" dirty="0" smtClean="0"/>
              <a:t>.</a:t>
            </a:r>
          </a:p>
          <a:p>
            <a:pPr marL="82296" indent="0">
              <a:buNone/>
            </a:pPr>
            <a:endParaRPr lang="ru-RU" dirty="0" smtClean="0"/>
          </a:p>
          <a:p>
            <a:pPr marL="82296" indent="0">
              <a:buNone/>
            </a:pPr>
            <a:r>
              <a:rPr lang="ru-RU" dirty="0" smtClean="0"/>
              <a:t>Видеоролик: </a:t>
            </a:r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www.youtube.com/watch?v=8E0D6CdGqUM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7598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3905"/>
            <a:ext cx="7498080" cy="894815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effectLst/>
              </a:rPr>
              <a:t>Международные программы и проекты по химической безопасности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5608" y="1447800"/>
            <a:ext cx="7498080" cy="5293568"/>
          </a:xfrm>
        </p:spPr>
        <p:txBody>
          <a:bodyPr>
            <a:normAutofit/>
          </a:bodyPr>
          <a:lstStyle/>
          <a:p>
            <a:r>
              <a:rPr lang="ru-RU" sz="1500" dirty="0"/>
              <a:t>С 2013 по 2018 годы ГАООСЛХ, совместно с Программой ООН по окружающей среде (UNEP), при финансовой поддержке Глобального экологического фонда (ГЭФ), реализовал проект «Снижение глобальных и местных экологических рисков, возникающих в связи с добычей первичной ртути в г. </a:t>
            </a:r>
            <a:r>
              <a:rPr lang="ru-RU" sz="1500" dirty="0" err="1"/>
              <a:t>Айдаркен</a:t>
            </a:r>
            <a:r>
              <a:rPr lang="ru-RU" sz="1500" dirty="0"/>
              <a:t>, Кыргызской Республики». За период реализации проекта проведены экологические исследования воздействия добычи ртути на окружающую среду, и по результатам исследований окружающей среды подготовлены отчеты «По комплексным исследованиям воздействия добычи первичной ртути на окружающую среду в регионе г. </a:t>
            </a:r>
            <a:r>
              <a:rPr lang="ru-RU" sz="1500" dirty="0" err="1"/>
              <a:t>Айдаркен</a:t>
            </a:r>
            <a:r>
              <a:rPr lang="ru-RU" sz="1500" dirty="0"/>
              <a:t>», «Потенциальные альтернативы перепрофилирования </a:t>
            </a:r>
            <a:r>
              <a:rPr lang="ru-RU" sz="1500" dirty="0" err="1"/>
              <a:t>Айдаркенского</a:t>
            </a:r>
            <a:r>
              <a:rPr lang="ru-RU" sz="1500" dirty="0"/>
              <a:t> ртутного комбината», «Экономические не горные альтернативы развития г. </a:t>
            </a:r>
            <a:r>
              <a:rPr lang="ru-RU" sz="1500" dirty="0" err="1"/>
              <a:t>Айдаркен</a:t>
            </a:r>
            <a:r>
              <a:rPr lang="ru-RU" sz="1500" dirty="0"/>
              <a:t>», «Мониторинг и оценка влияния ртути на здоровье», а также подготовлен «Проект рекультивации нарушенных земель </a:t>
            </a:r>
            <a:r>
              <a:rPr lang="ru-RU" sz="1500" dirty="0" err="1"/>
              <a:t>Айдаркенского</a:t>
            </a:r>
            <a:r>
              <a:rPr lang="ru-RU" sz="1500" dirty="0"/>
              <a:t> ртутного акционерного общества» и т.д. </a:t>
            </a:r>
            <a:r>
              <a:rPr lang="ru-RU" sz="1500" b="1" i="1" dirty="0"/>
              <a:t>К сожалению, данные материалы не удалось найти в открытом пространстве.</a:t>
            </a:r>
            <a:endParaRPr lang="ru-RU" sz="1500" dirty="0"/>
          </a:p>
          <a:p>
            <a:pPr marL="82296" indent="0">
              <a:buNone/>
            </a:pPr>
            <a:r>
              <a:rPr lang="ru-RU" sz="1500" b="1" i="1" dirty="0"/>
              <a:t> </a:t>
            </a:r>
            <a:endParaRPr lang="ru-RU" sz="1500" dirty="0"/>
          </a:p>
          <a:p>
            <a:r>
              <a:rPr lang="ru-RU" sz="1500" dirty="0"/>
              <a:t>В настоящее время ГАООСЛХ совместно с Программой ООН по окружающей среде (UNEP)реализуется проект «Инвентаризация источников загрязнения ртутью в стране и разработка национального плана действий по оценке рисков негативного воздействия ртути при кустарной и мелкомасштабной золотодобыче в Кыргызской Республике», (700 тыс. долл. США), 2018-2020гг. </a:t>
            </a:r>
            <a:r>
              <a:rPr lang="ru-RU" sz="1500" b="1" i="1" dirty="0"/>
              <a:t>К сожалению, материалов проекта не удалось найти в открытом пространстве</a:t>
            </a:r>
            <a:r>
              <a:rPr lang="ru-RU" sz="1500" b="1" i="1" dirty="0" smtClean="0"/>
              <a:t>.</a:t>
            </a:r>
          </a:p>
          <a:p>
            <a:pPr marL="82296" indent="0">
              <a:buNone/>
            </a:pPr>
            <a:endParaRPr lang="ru-RU" sz="1500" dirty="0"/>
          </a:p>
        </p:txBody>
      </p:sp>
    </p:spTree>
    <p:extLst>
      <p:ext uri="{BB962C8B-B14F-4D97-AF65-F5344CB8AC3E}">
        <p14:creationId xmlns:p14="http://schemas.microsoft.com/office/powerpoint/2010/main" val="298408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2296" indent="0" algn="ctr">
              <a:buNone/>
            </a:pPr>
            <a:endParaRPr lang="ru-RU" sz="3600" b="1" dirty="0" smtClean="0"/>
          </a:p>
          <a:p>
            <a:pPr marL="82296" indent="0" algn="ctr">
              <a:buNone/>
            </a:pPr>
            <a:endParaRPr lang="ru-RU" sz="3600" b="1" dirty="0"/>
          </a:p>
          <a:p>
            <a:pPr marL="82296" indent="0" algn="ctr">
              <a:buNone/>
            </a:pPr>
            <a:r>
              <a:rPr lang="ru-RU" sz="3600" b="1" dirty="0" smtClean="0"/>
              <a:t>Спасибо за внимание</a:t>
            </a:r>
          </a:p>
          <a:p>
            <a:pPr marL="82296" indent="0" algn="ctr">
              <a:buNone/>
            </a:pPr>
            <a:endParaRPr lang="ru-RU" sz="3600" b="1" dirty="0" smtClean="0"/>
          </a:p>
          <a:p>
            <a:pPr marL="82296" indent="0" algn="ctr">
              <a:buNone/>
            </a:pPr>
            <a:endParaRPr lang="ru-RU" sz="3600" b="1" dirty="0"/>
          </a:p>
          <a:p>
            <a:pPr marL="82296" indent="0" algn="ctr">
              <a:buNone/>
            </a:pPr>
            <a:r>
              <a:rPr lang="ru-RU" sz="1800" b="1" dirty="0" smtClean="0"/>
              <a:t>Индира </a:t>
            </a:r>
            <a:r>
              <a:rPr lang="ru-RU" sz="1800" b="1" dirty="0" err="1" smtClean="0"/>
              <a:t>Жакипова</a:t>
            </a:r>
            <a:endParaRPr lang="ru-RU" sz="1800" b="1" dirty="0" smtClean="0"/>
          </a:p>
          <a:p>
            <a:pPr marL="82296" indent="0" algn="ctr">
              <a:buNone/>
            </a:pPr>
            <a:r>
              <a:rPr lang="ru-RU" sz="1800" b="1" dirty="0" smtClean="0"/>
              <a:t>ОО </a:t>
            </a:r>
            <a:r>
              <a:rPr lang="ru-RU" sz="1800" b="1" dirty="0" err="1" smtClean="0"/>
              <a:t>Экоис</a:t>
            </a:r>
            <a:r>
              <a:rPr lang="ru-RU" sz="1800" b="1" dirty="0" smtClean="0"/>
              <a:t>-Бишкек</a:t>
            </a:r>
          </a:p>
          <a:p>
            <a:pPr marL="82296" indent="0" algn="ctr">
              <a:buNone/>
            </a:pPr>
            <a:r>
              <a:rPr lang="ru-RU" sz="1800" b="1" dirty="0" smtClean="0"/>
              <a:t>18.10.2019 </a:t>
            </a:r>
          </a:p>
          <a:p>
            <a:pPr marL="82296" indent="0" algn="ctr">
              <a:buNone/>
            </a:pPr>
            <a:endParaRPr lang="ru-RU" dirty="0"/>
          </a:p>
        </p:txBody>
      </p:sp>
      <p:pic>
        <p:nvPicPr>
          <p:cNvPr id="5" name="Picture 2" descr="C:\Users\Indira\Desktop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87" y="980728"/>
            <a:ext cx="8208913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06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0"/>
            <a:ext cx="7498080" cy="3326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/>
              <a:t>Рекомендации</a:t>
            </a:r>
            <a:endParaRPr lang="ru-RU" sz="2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332656"/>
            <a:ext cx="8100392" cy="6453336"/>
          </a:xfrm>
        </p:spPr>
        <p:txBody>
          <a:bodyPr>
            <a:noAutofit/>
          </a:bodyPr>
          <a:lstStyle/>
          <a:p>
            <a:pPr lvl="0"/>
            <a:r>
              <a:rPr lang="ru-RU" sz="1100" dirty="0"/>
              <a:t>Уполномоченному государственному органу в сфере охраны окружающей среды и экологической безопасности формировать и обеспечить доступность  информации касающейся результатов реализованных проектов в области ртутной безопасности в Кыргызской Республике:</a:t>
            </a:r>
          </a:p>
          <a:p>
            <a:r>
              <a:rPr lang="ru-RU" sz="1100" dirty="0"/>
              <a:t>-  Создать базу данных по источникам ртути;</a:t>
            </a:r>
          </a:p>
          <a:p>
            <a:r>
              <a:rPr lang="ru-RU" sz="1100" dirty="0"/>
              <a:t>-  Провести инвентаризацию объектов (источников) ртути;</a:t>
            </a:r>
          </a:p>
          <a:p>
            <a:r>
              <a:rPr lang="ru-RU" sz="1100" dirty="0"/>
              <a:t>-  Обеспечить полную информацию, связанную со здоровьем и безопасностью, и полную идентификацию химических веществ (а также их количество) в отдельных компонентах продуктов и сделать их общедоступными на протяжении всего жизненного цикла продукта, в том числе при производстве, использовании, рециркуляции и/или утилизации продукта</a:t>
            </a:r>
            <a:r>
              <a:rPr lang="ru-RU" sz="1100" dirty="0" smtClean="0"/>
              <a:t>.</a:t>
            </a:r>
            <a:endParaRPr lang="ru-RU" sz="1100" dirty="0"/>
          </a:p>
          <a:p>
            <a:pPr lvl="0"/>
            <a:r>
              <a:rPr lang="ru-RU" sz="1100" dirty="0"/>
              <a:t>Сокращение и прекращение добычи ртути должно быть постепенным, с одновременным развитием других производств на базе существующих мощностей и инфраструктуры </a:t>
            </a:r>
            <a:r>
              <a:rPr lang="ru-RU" sz="1100" dirty="0" err="1"/>
              <a:t>Айдаркенского</a:t>
            </a:r>
            <a:r>
              <a:rPr lang="ru-RU" sz="1100" dirty="0"/>
              <a:t> комбината и неотвратимым его будущим</a:t>
            </a:r>
          </a:p>
          <a:p>
            <a:pPr lvl="0"/>
            <a:r>
              <a:rPr lang="ru-RU" sz="1100" dirty="0"/>
              <a:t>Выработать мероприятий по регулированию, запрещению и ликвидации источников ртути;</a:t>
            </a:r>
          </a:p>
          <a:p>
            <a:pPr lvl="0"/>
            <a:r>
              <a:rPr lang="ru-RU" sz="1100" dirty="0"/>
              <a:t>Внедрение раздельного сбора бытовых отходов и развитие инфраструктуры по </a:t>
            </a:r>
            <a:r>
              <a:rPr lang="ru-RU" sz="1100" dirty="0" err="1"/>
              <a:t>демеркуризации</a:t>
            </a:r>
            <a:r>
              <a:rPr lang="ru-RU" sz="1100" dirty="0"/>
              <a:t> ртуть содержащих отходов </a:t>
            </a:r>
          </a:p>
          <a:p>
            <a:r>
              <a:rPr lang="ru-RU" sz="1100" dirty="0"/>
              <a:t>-  Создать специальные предприятия по сбору, обработке и </a:t>
            </a:r>
            <a:r>
              <a:rPr lang="ru-RU" sz="1100" dirty="0" err="1"/>
              <a:t>демеркуризации</a:t>
            </a:r>
            <a:r>
              <a:rPr lang="ru-RU" sz="1100" dirty="0"/>
              <a:t> ртутьсодержащих отходов;</a:t>
            </a:r>
          </a:p>
          <a:p>
            <a:r>
              <a:rPr lang="ru-RU" sz="1100" dirty="0"/>
              <a:t>- Внедрение принципа «Расширенной ответственности производителя», что может простимулировать:  развитие системы селективного сбора отходов; увеличение переработки ртутьсодержащих отходов;</a:t>
            </a:r>
          </a:p>
          <a:p>
            <a:pPr lvl="0"/>
            <a:r>
              <a:rPr lang="ru-RU" sz="1100" dirty="0"/>
              <a:t>Принять необходимые меры по предотвращению выбросов ртути в воздух, воду, почву;</a:t>
            </a:r>
          </a:p>
          <a:p>
            <a:pPr lvl="0"/>
            <a:r>
              <a:rPr lang="ru-RU" sz="1100" dirty="0"/>
              <a:t>Обеспечить строгий государственный контроль импорта ртутьсодержащих товаров и отходов;  </a:t>
            </a:r>
          </a:p>
          <a:p>
            <a:pPr lvl="0"/>
            <a:r>
              <a:rPr lang="ru-RU" sz="1100" dirty="0"/>
              <a:t>Осуществить меры по сокращению использования ртутьсодержащих товаров, с внедрением использования альтернативных товаров;</a:t>
            </a:r>
          </a:p>
          <a:p>
            <a:pPr lvl="0" eaLnBrk="0" hangingPunct="0"/>
            <a:r>
              <a:rPr lang="ru-RU" sz="1100" dirty="0"/>
              <a:t>Уделить внимание реальной очистке загрязненных территорий ртутью, что позволит лучше понять возможные решения и необходимые ресурсы для снижения или устранения рисков для здоровья. </a:t>
            </a:r>
          </a:p>
          <a:p>
            <a:r>
              <a:rPr lang="ru-RU" sz="1100" dirty="0"/>
              <a:t>- Создать необходимые условия для проведения регулярного мониторинга ртуть загрязненных территорий;</a:t>
            </a:r>
          </a:p>
          <a:p>
            <a:pPr lvl="0"/>
            <a:r>
              <a:rPr lang="ru-RU" sz="1100" dirty="0"/>
              <a:t>Для более эффективной реализации мер по снижению негативного влияния ртути и ртутьсодержащих продуктов, необходимо усилить совместную работу некоммерческих организаций с государственными органами и бизнесом </a:t>
            </a:r>
          </a:p>
          <a:p>
            <a:pPr lvl="0"/>
            <a:r>
              <a:rPr lang="ru-RU" sz="1100" dirty="0"/>
              <a:t>Усилить координацию различных проектов и программ для исключения дублирования, объединения усилий по достижению общего результата, взаимной </a:t>
            </a:r>
            <a:r>
              <a:rPr lang="ru-RU" sz="1100" dirty="0" err="1"/>
              <a:t>дополняемости</a:t>
            </a:r>
            <a:r>
              <a:rPr lang="ru-RU" sz="1100" dirty="0"/>
              <a:t>. </a:t>
            </a:r>
          </a:p>
          <a:p>
            <a:r>
              <a:rPr lang="ru-RU" sz="1100" dirty="0"/>
              <a:t>ОГО нуждаются в технической и научной поддержке, чтобы более эффективно участвовать в решении проблем, связанных с ртутью</a:t>
            </a:r>
          </a:p>
        </p:txBody>
      </p:sp>
    </p:spTree>
    <p:extLst>
      <p:ext uri="{BB962C8B-B14F-4D97-AF65-F5344CB8AC3E}">
        <p14:creationId xmlns:p14="http://schemas.microsoft.com/office/powerpoint/2010/main" val="108408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/>
        </p:nvGraphicFramePr>
        <p:xfrm>
          <a:off x="428596" y="1428736"/>
          <a:ext cx="8215370" cy="4786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Содержимое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Результаты исследования:</a:t>
            </a:r>
            <a:br>
              <a:rPr lang="ru-RU" sz="2400" dirty="0" smtClean="0"/>
            </a:br>
            <a:r>
              <a:rPr lang="ru-RU" sz="2400" b="1" dirty="0" smtClean="0"/>
              <a:t>использование термометров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78237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Результаты исследования:</a:t>
            </a:r>
            <a:br>
              <a:rPr lang="ru-RU" sz="2400" dirty="0" smtClean="0"/>
            </a:br>
            <a:r>
              <a:rPr lang="ru-RU" sz="2400" b="1" dirty="0" smtClean="0"/>
              <a:t> клинический  сфигмоманометр </a:t>
            </a:r>
            <a:endParaRPr lang="ru-RU" sz="2400" b="1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301625" y="1527175"/>
          <a:ext cx="8504238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0614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Результаты исследования:</a:t>
            </a:r>
            <a:br>
              <a:rPr lang="ru-RU" sz="2400" dirty="0" smtClean="0"/>
            </a:br>
            <a:r>
              <a:rPr lang="ru-RU" sz="2400" b="1" dirty="0" smtClean="0"/>
              <a:t> клинический  сфигмоманометр </a:t>
            </a:r>
            <a:endParaRPr lang="ru-RU" sz="24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301625" y="1527175"/>
          <a:ext cx="8504238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0687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ru-RU" sz="2400" dirty="0" smtClean="0"/>
              <a:t>Результаты исследования: </a:t>
            </a:r>
            <a:r>
              <a:rPr lang="ru-RU" sz="2400" b="1" dirty="0" smtClean="0"/>
              <a:t>доступность и стоимость основных типов батарей содержащих ртуть </a:t>
            </a:r>
            <a:endParaRPr lang="ru-RU" sz="2400" b="1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301625" y="1527175"/>
          <a:ext cx="8504238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2877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Результаты исследования: </a:t>
            </a:r>
            <a:r>
              <a:rPr lang="ru-RU" sz="2400" b="1" dirty="0" smtClean="0"/>
              <a:t>доступность и стоимость основных типов батарей содержащих ртуть </a:t>
            </a:r>
            <a:endParaRPr lang="ru-RU" sz="24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301625" y="1527175"/>
          <a:ext cx="8504238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2607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fault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198</TotalTime>
  <Words>3699</Words>
  <Application>Microsoft Office PowerPoint</Application>
  <PresentationFormat>Экран (4:3)</PresentationFormat>
  <Paragraphs>371</Paragraphs>
  <Slides>43</Slides>
  <Notes>7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5" baseType="lpstr">
      <vt:lpstr>Солнцестояние</vt:lpstr>
      <vt:lpstr>Acrobat Document</vt:lpstr>
      <vt:lpstr>Международные проекты по ртути в КР, опыт гражданского общества </vt:lpstr>
      <vt:lpstr>Опыт и роль организаций гражданского общества </vt:lpstr>
      <vt:lpstr>По материалам ОО Независимая экологическая экспертиз  Проект: Свободные от ртути: Ты, Я и Дети</vt:lpstr>
      <vt:lpstr> Результаты исследования: использование термометров</vt:lpstr>
      <vt:lpstr>Результаты исследования: использование термометров</vt:lpstr>
      <vt:lpstr>Результаты исследования:  клинический  сфигмоманометр </vt:lpstr>
      <vt:lpstr>Результаты исследования:  клинический  сфигмоманометр </vt:lpstr>
      <vt:lpstr>Результаты исследования: доступность и стоимость основных типов батарей содержащих ртуть </vt:lpstr>
      <vt:lpstr>Результаты исследования: доступность и стоимость основных типов батарей содержащих ртуть </vt:lpstr>
      <vt:lpstr>Результаты исследования:  косметические средства \ продавцы</vt:lpstr>
      <vt:lpstr>Результаты исследования:  косметические средства \ продавцы</vt:lpstr>
      <vt:lpstr>Результаты исследования: использования зубной амальгамы и безртутных заменителей для пломбирования </vt:lpstr>
      <vt:lpstr>Виды ртутьсодержащих ламп</vt:lpstr>
      <vt:lpstr>Ртутьсодержащие лампы</vt:lpstr>
      <vt:lpstr>Ртутьсодержащие лампы</vt:lpstr>
      <vt:lpstr>Ртутьсодержащие лампы</vt:lpstr>
      <vt:lpstr>Согласно Постановлению Правительства Кыргызской Республики от 27 июля 2001 года № 376</vt:lpstr>
      <vt:lpstr>Презентация PowerPoint</vt:lpstr>
      <vt:lpstr>По материалам ОО Независимая экологическая экспертиз Проект «Тяжелые металлы в детских товарах»</vt:lpstr>
      <vt:lpstr>ОСНОВНЫЕ ТОКСИЧНЫЕ ВЕЩЕСТВА, КОТОРЫЕ МОГУТ СОДЕРЖАТЬСЯ В ТОВАРАХ ДЛЯ ДЕТЕЙ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Действия общественности 6-ти стран ВЕКЦА</vt:lpstr>
      <vt:lpstr>Выводы: какая информация нужна</vt:lpstr>
      <vt:lpstr>Опыт и роль организаций гражданского общества </vt:lpstr>
      <vt:lpstr>Опыт и роль организаций гражданского общества</vt:lpstr>
      <vt:lpstr>Международные программы и проекты по химической безопасности</vt:lpstr>
      <vt:lpstr>Очистка арыка в селе Найман, Ноокатского района, Ошской области (ОО Экоис-Бишкек)</vt:lpstr>
      <vt:lpstr>Село Найман, Ноокатского района, Ошской области</vt:lpstr>
      <vt:lpstr>Презентация PowerPoint</vt:lpstr>
      <vt:lpstr>Презентация PowerPoint</vt:lpstr>
      <vt:lpstr>Айдаркен – исследование загрязнённых участков  КР, проект TSIP (Экоис-Бишкек, Блэксмит Институт)</vt:lpstr>
      <vt:lpstr>Презентация PowerPoint</vt:lpstr>
      <vt:lpstr>Презентация PowerPoint</vt:lpstr>
      <vt:lpstr>Международные программы и проекты по химической безопасности</vt:lpstr>
      <vt:lpstr>Международные программы и проекты по химической безопасности</vt:lpstr>
      <vt:lpstr>Презентация PowerPoint</vt:lpstr>
      <vt:lpstr>Рекомендации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Международные проекты по ртути в КР, опыт гражданского общества</dc:title>
  <dc:creator>Indira</dc:creator>
  <cp:lastModifiedBy>Indira</cp:lastModifiedBy>
  <cp:revision>34</cp:revision>
  <dcterms:created xsi:type="dcterms:W3CDTF">2019-10-13T14:42:00Z</dcterms:created>
  <dcterms:modified xsi:type="dcterms:W3CDTF">2019-10-17T12:37:49Z</dcterms:modified>
</cp:coreProperties>
</file>