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66" r:id="rId4"/>
    <p:sldMasterId id="2147483794" r:id="rId5"/>
  </p:sldMasterIdLst>
  <p:notesMasterIdLst>
    <p:notesMasterId r:id="rId30"/>
  </p:notesMasterIdLst>
  <p:sldIdLst>
    <p:sldId id="256" r:id="rId6"/>
    <p:sldId id="294" r:id="rId7"/>
    <p:sldId id="295" r:id="rId8"/>
    <p:sldId id="296" r:id="rId9"/>
    <p:sldId id="298" r:id="rId10"/>
    <p:sldId id="311" r:id="rId11"/>
    <p:sldId id="310" r:id="rId12"/>
    <p:sldId id="307" r:id="rId13"/>
    <p:sldId id="300" r:id="rId14"/>
    <p:sldId id="301" r:id="rId15"/>
    <p:sldId id="306" r:id="rId16"/>
    <p:sldId id="303" r:id="rId17"/>
    <p:sldId id="304" r:id="rId18"/>
    <p:sldId id="305" r:id="rId19"/>
    <p:sldId id="312" r:id="rId20"/>
    <p:sldId id="313" r:id="rId21"/>
    <p:sldId id="278" r:id="rId22"/>
    <p:sldId id="280" r:id="rId23"/>
    <p:sldId id="308" r:id="rId24"/>
    <p:sldId id="309" r:id="rId25"/>
    <p:sldId id="277" r:id="rId26"/>
    <p:sldId id="314" r:id="rId27"/>
    <p:sldId id="292" r:id="rId28"/>
    <p:sldId id="28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767" autoAdjust="0"/>
  </p:normalViewPr>
  <p:slideViewPr>
    <p:cSldViewPr snapToGrid="0">
      <p:cViewPr varScale="1">
        <p:scale>
          <a:sx n="72" d="100"/>
          <a:sy n="72" d="100"/>
        </p:scale>
        <p:origin x="13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40D1C-352B-4086-946F-A0035C429D16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5B6C4-5466-4724-89D7-305041038C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12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5B6C4-5466-4724-89D7-305041038C9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136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5B6C4-5466-4724-89D7-305041038C9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195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ru-RU" smtClean="0">
              <a:latin typeface="Arial" panose="020B0604020202020204" pitchFamily="34" charset="0"/>
            </a:endParaRPr>
          </a:p>
        </p:txBody>
      </p:sp>
      <p:sp>
        <p:nvSpPr>
          <p:cNvPr id="27652" name="3 Marcador de número de diapositiva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C0617-9BA2-4631-8141-08351E711C0A}" type="slidenum">
              <a:rPr kumimoji="0" lang="en-GB" altLang="ru-RU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altLang="ru-RU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68869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7E0C-D821-4E60-A5F6-09607ED6F877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6BC4-13D1-4324-9598-F9C9E4A07E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778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7E0C-D821-4E60-A5F6-09607ED6F877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6BC4-13D1-4324-9598-F9C9E4A07E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393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7E0C-D821-4E60-A5F6-09607ED6F877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6BC4-13D1-4324-9598-F9C9E4A07E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242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625D2-E190-4A5B-A188-EBD1B9E5480B}" type="datetimeFigureOut">
              <a:rPr lang="ru-RU"/>
              <a:pPr>
                <a:defRPr/>
              </a:pPr>
              <a:t>06.11.2019</a:t>
            </a:fld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44C40-9135-4329-AFD2-2C2E663402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6165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08AAB-3104-4A8A-8B5C-C64DAB9D6BB3}" type="datetimeFigureOut">
              <a:rPr lang="ru-RU"/>
              <a:pPr>
                <a:defRPr/>
              </a:pPr>
              <a:t>06.11.2019</a:t>
            </a:fld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A39F4-A15F-457E-9F3E-BBDA06A37B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415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92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anose="020F0502020204030204" pitchFamily="34" charset="0"/>
              </a:defRPr>
            </a:lvl1pPr>
          </a:lstStyle>
          <a:p>
            <a:fld id="{558093CB-8606-4874-A7F0-1D507DCB2C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964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B0A0C-C7CD-4B8A-A056-F50688C0A9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0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8DEEC-C2BF-4579-8A77-06F153FAAE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64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59D2C-C4ED-4921-B9DF-66F59764DF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37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67B65-BA0E-4859-845F-91043518ED9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11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96A57-735D-487F-BE3E-C4E10B2BDA7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547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7E0C-D821-4E60-A5F6-09607ED6F877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6BC4-13D1-4324-9598-F9C9E4A07E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953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E8971-E4E4-45C1-808F-07A87CE019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68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7575E-B436-4C93-BE48-52EFEAC15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24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CFF8E-2345-4694-B968-53428A5E17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88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59D7F-81C0-4CFD-9979-1F65CBDAB0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55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B16FB-39B5-4BCB-A917-B9F9139AD9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40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821D9-0306-4E86-9801-D451FC9C9ED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77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CC349-F2E9-4F1F-B957-964657DC54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19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0CE9D2-EA50-4C87-8E7A-24B9C737D2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45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285750"/>
            <a:ext cx="88392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49225" y="1654175"/>
            <a:ext cx="4346575" cy="49926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654175"/>
            <a:ext cx="4346575" cy="4992688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B1E81C7-609E-4152-9F51-B9886D3941D2}" type="datetime3">
              <a:rPr lang="en-GB"/>
              <a:pPr>
                <a:defRPr/>
              </a:pPr>
              <a:t>6 November, 2019</a:t>
            </a:fld>
            <a:endParaRPr lang="en-GB"/>
          </a:p>
        </p:txBody>
      </p:sp>
      <p:sp>
        <p:nvSpPr>
          <p:cNvPr id="6" name="Rectangle 6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S</a:t>
            </a:r>
          </a:p>
        </p:txBody>
      </p:sp>
      <p:sp>
        <p:nvSpPr>
          <p:cNvPr id="7" name="Rectangle 6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09A6307-80F7-4810-AD8E-88740C5B2F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445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14362-8E47-4DF1-9B12-4E512D1787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867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7E0C-D821-4E60-A5F6-09607ED6F877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6BC4-13D1-4324-9598-F9C9E4A07E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4751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9EC3F-E56F-4815-9167-E88D4AC65A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045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810113-1B0D-470B-A601-E212DB65B22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4976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CC7EF-F9B7-4E30-9F65-1A1FAB84A2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9740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462EF-7765-4E87-B735-E4FB286E8E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0613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72FBD-570C-4226-955D-EDE7A03974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0157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2A0C1-8E8A-47BF-884E-67FD2FC924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0202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6A466-9829-4514-BF79-51291EE3E9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34512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D2961-664F-4946-BE11-C790E707D2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032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8F79F-A8DD-4EF9-A62A-8348CBAA10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7096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16C74-1974-4C0A-85C9-12BC82C6BC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5976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7E0C-D821-4E60-A5F6-09607ED6F877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6BC4-13D1-4324-9598-F9C9E4A07E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2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68BA3-F5D0-4DDB-B62A-EE81BC6181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9855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42779-904D-453C-B22B-F02EE44AAD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9023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285750"/>
            <a:ext cx="88392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49225" y="1654175"/>
            <a:ext cx="4346575" cy="49926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654175"/>
            <a:ext cx="4346575" cy="4992688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4C446C0-082A-47AE-A772-BC25BD0BC743}" type="datetime3">
              <a:rPr lang="en-GB"/>
              <a:pPr>
                <a:defRPr/>
              </a:pPr>
              <a:t>6 November, 2019</a:t>
            </a:fld>
            <a:endParaRPr lang="en-GB"/>
          </a:p>
        </p:txBody>
      </p:sp>
      <p:sp>
        <p:nvSpPr>
          <p:cNvPr id="6" name="Rectangle 6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S</a:t>
            </a:r>
          </a:p>
        </p:txBody>
      </p:sp>
      <p:sp>
        <p:nvSpPr>
          <p:cNvPr id="7" name="Rectangle 6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58DCA5C-80C1-4B42-AEB7-4279A07FF896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08409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5158D-F0DB-42C5-9DED-5BB3F67C3ED9}" type="datetimeFigureOut">
              <a:rPr lang="en-US" altLang="en-US"/>
              <a:pPr>
                <a:defRPr/>
              </a:pPr>
              <a:t>11/6/2019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5F312-B33A-4E92-BD11-DDA4DDCA40E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303910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E2366-DB17-45A6-A51E-912A98EEF1A1}" type="datetimeFigureOut">
              <a:rPr lang="en-US" altLang="en-US"/>
              <a:pPr>
                <a:defRPr/>
              </a:pPr>
              <a:t>11/6/2019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98453-6B47-496E-86E9-90D9FCBE46F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665315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B959C-D9F9-42F7-ACE4-45AD9F7FF85D}" type="datetimeFigureOut">
              <a:rPr lang="en-US" altLang="en-US"/>
              <a:pPr>
                <a:defRPr/>
              </a:pPr>
              <a:t>11/6/2019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59672A-E683-49C6-BD13-E5A5D797AB2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010976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F9247-FF48-4C25-9364-E437B1ED636E}" type="datetimeFigureOut">
              <a:rPr lang="en-US" altLang="en-US"/>
              <a:pPr>
                <a:defRPr/>
              </a:pPr>
              <a:t>11/6/2019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772B8-7D15-40F4-987C-E057F2CB079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950847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A5701-92F3-4426-8979-F4A43DB6E9A5}" type="datetimeFigureOut">
              <a:rPr lang="en-US" altLang="en-US"/>
              <a:pPr>
                <a:defRPr/>
              </a:pPr>
              <a:t>11/6/2019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C92C8-82BA-438F-AA26-CBE840E8829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37911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9121D-830F-4BD0-A233-28D4368786E6}" type="datetimeFigureOut">
              <a:rPr lang="en-US" altLang="en-US"/>
              <a:pPr>
                <a:defRPr/>
              </a:pPr>
              <a:t>11/6/2019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F615EA-3999-4106-B5A6-04959BF9906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64467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382E-393C-44AA-9861-7FFAC4B30D19}" type="datetimeFigureOut">
              <a:rPr lang="en-US" altLang="en-US"/>
              <a:pPr>
                <a:defRPr/>
              </a:pPr>
              <a:t>11/6/2019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3D4F3-4C6A-4633-81AB-0E0C06364D1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7390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7E0C-D821-4E60-A5F6-09607ED6F877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6BC4-13D1-4324-9598-F9C9E4A07E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5533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ADD8C-9AF2-4A26-AE83-9377F8800659}" type="datetimeFigureOut">
              <a:rPr lang="en-US" altLang="en-US"/>
              <a:pPr>
                <a:defRPr/>
              </a:pPr>
              <a:t>11/6/2019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A5289-9CF4-4ABA-AEE8-5398432A0C8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97878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A5682-89E8-40A6-A728-8994855E7343}" type="datetimeFigureOut">
              <a:rPr lang="en-US" altLang="en-US"/>
              <a:pPr>
                <a:defRPr/>
              </a:pPr>
              <a:t>11/6/2019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A2BB2-5D22-4617-9EA6-0AE1302DEEB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950786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5CA51-3A83-4703-940E-33F89F360CEE}" type="datetimeFigureOut">
              <a:rPr lang="en-US" altLang="en-US"/>
              <a:pPr>
                <a:defRPr/>
              </a:pPr>
              <a:t>11/6/2019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904A8-DD56-45CD-9BB1-DD2246A9152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93053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14B5F-99B1-4035-A9D6-CE4CBA007C0E}" type="datetimeFigureOut">
              <a:rPr lang="en-US" altLang="en-US"/>
              <a:pPr>
                <a:defRPr/>
              </a:pPr>
              <a:t>11/6/2019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559D6-9BB8-4C7E-9EDC-BB809789B7B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53906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92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0A9ED4-AAC5-447E-B57A-C9029EF50F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59505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92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92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F4C7C-881A-498F-B255-12B4786466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704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B0A0C-C7CD-4B8A-A056-F50688C0A9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473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8DEEC-C2BF-4579-8A77-06F153FAAE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681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59D2C-C4ED-4921-B9DF-66F59764DF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370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67B65-BA0E-4859-845F-91043518ED9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5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7E0C-D821-4E60-A5F6-09607ED6F877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6BC4-13D1-4324-9598-F9C9E4A07E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392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96A57-735D-487F-BE3E-C4E10B2BDA7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12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E8971-E4E4-45C1-808F-07A87CE019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71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7575E-B436-4C93-BE48-52EFEAC15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255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CFF8E-2345-4694-B968-53428A5E17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203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59D7F-81C0-4CFD-9979-1F65CBDAB0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99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B16FB-39B5-4BCB-A917-B9F9139AD9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323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821D9-0306-4E86-9801-D451FC9C9ED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0947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CC349-F2E9-4F1F-B957-964657DC54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01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4A0EA81-8374-42D9-9745-A7EBE0E6A64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470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285750"/>
            <a:ext cx="88392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49225" y="1654175"/>
            <a:ext cx="4346575" cy="49926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654175"/>
            <a:ext cx="4346575" cy="4992688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B1E81C7-609E-4152-9F51-B9886D3941D2}" type="datetime3">
              <a:rPr lang="en-GB"/>
              <a:pPr>
                <a:defRPr/>
              </a:pPr>
              <a:t>6 November, 2019</a:t>
            </a:fld>
            <a:endParaRPr lang="en-GB"/>
          </a:p>
        </p:txBody>
      </p:sp>
      <p:sp>
        <p:nvSpPr>
          <p:cNvPr id="6" name="Rectangle 6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S</a:t>
            </a:r>
          </a:p>
        </p:txBody>
      </p:sp>
      <p:sp>
        <p:nvSpPr>
          <p:cNvPr id="7" name="Rectangle 6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09A6307-80F7-4810-AD8E-88740C5B2F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941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7E0C-D821-4E60-A5F6-09607ED6F877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6BC4-13D1-4324-9598-F9C9E4A07E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892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7E0C-D821-4E60-A5F6-09607ED6F877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6BC4-13D1-4324-9598-F9C9E4A07E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1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7E0C-D821-4E60-A5F6-09607ED6F877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6BC4-13D1-4324-9598-F9C9E4A07E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23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77E0C-D821-4E60-A5F6-09607ED6F877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F6BC4-13D1-4324-9598-F9C9E4A07E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75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4" r:id="rId12"/>
    <p:sldLayoutId id="2147483765" r:id="rId13"/>
    <p:sldLayoutId id="214748379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2AB896-C5C4-4CA8-8B15-83529CE14D5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38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6" r:id="rId13"/>
    <p:sldLayoutId id="21474836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4EE1BFD-B5BD-4D7B-8CD4-3CE04FFBE6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07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2DF7B20-D476-4BEA-9A2D-D256E26C30E8}" type="datetimeFigureOut">
              <a:rPr lang="en-US" altLang="en-US"/>
              <a:pPr>
                <a:defRPr/>
              </a:pPr>
              <a:t>11/6/2019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77B88928-0BCB-4620-BF43-D0D7831D54F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9823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2AB896-C5C4-4CA8-8B15-83529CE14D5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4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127" y="74815"/>
            <a:ext cx="8927869" cy="5054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изменения климата на </a:t>
            </a:r>
            <a:b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хранилищ токсичных отходов </a:t>
            </a:r>
            <a: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горнодобывающей </a:t>
            </a:r>
            <a:b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 в Кыргызстане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986055"/>
            <a:ext cx="84013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Исакбек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Торгоев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НИЦ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Геоприбор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НАН КР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Бишкек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"/>
          <a:stretch/>
        </p:blipFill>
        <p:spPr>
          <a:xfrm>
            <a:off x="1402017" y="1791011"/>
            <a:ext cx="6480000" cy="3953990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547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6922" y="130090"/>
            <a:ext cx="8870156" cy="791765"/>
          </a:xfr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algn="ctr">
              <a:defRPr/>
            </a:pPr>
            <a:r>
              <a:rPr lang="ru-RU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Отходы переработки полиметаллических руд –основной источник загрязнения окружающей среды</a:t>
            </a:r>
          </a:p>
        </p:txBody>
      </p:sp>
      <p:pic>
        <p:nvPicPr>
          <p:cNvPr id="22532" name="Объект 11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0697" y="1007995"/>
            <a:ext cx="4736616" cy="3256359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Объект 1"/>
          <p:cNvSpPr>
            <a:spLocks noGrp="1"/>
          </p:cNvSpPr>
          <p:nvPr>
            <p:ph sz="quarter" idx="3"/>
          </p:nvPr>
        </p:nvSpPr>
        <p:spPr>
          <a:xfrm>
            <a:off x="4240697" y="4330304"/>
            <a:ext cx="4736616" cy="2282529"/>
          </a:xfr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  <a:defRPr/>
            </a:pPr>
            <a:r>
              <a:rPr lang="ru-RU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многолетней </a:t>
            </a:r>
            <a:r>
              <a:rPr lang="ru-RU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подземной и открытой добычи и переработки руд на </a:t>
            </a:r>
            <a:r>
              <a:rPr lang="ru-RU" alt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Сумсарском</a:t>
            </a:r>
            <a:r>
              <a:rPr lang="ru-RU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полиметаллическом руднике </a:t>
            </a:r>
            <a:r>
              <a:rPr lang="ru-RU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образовались отходы переработки и обогащения полиметаллических руд общим объёмом 2,65 млн. м3), сосредоточенные в трёх </a:t>
            </a:r>
            <a:r>
              <a:rPr lang="ru-RU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хвостохранилищах</a:t>
            </a:r>
            <a:r>
              <a:rPr lang="ru-RU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№№1-3, которые были размещены в сложной по рельефу горной местности, высоко над уровнем долины р. Сумсар. Согласно Государственному кадастру отходов </a:t>
            </a:r>
            <a:r>
              <a:rPr lang="ru-RU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отходы обогащения Сумсара, относятся к 4 классу опасности. </a:t>
            </a:r>
          </a:p>
          <a:p>
            <a:pPr marL="0" indent="0" algn="just">
              <a:buNone/>
              <a:defRPr/>
            </a:pPr>
            <a:endParaRPr lang="ru-RU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2" y="1007994"/>
            <a:ext cx="4011008" cy="5604839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0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6000" y="198783"/>
            <a:ext cx="8712000" cy="927652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Полуразрушенное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№1-источник систематического загрязнения реки Сумсар-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3"/>
          <a:stretch/>
        </p:blipFill>
        <p:spPr>
          <a:xfrm>
            <a:off x="216000" y="1258957"/>
            <a:ext cx="8712000" cy="5393633"/>
          </a:xfrm>
          <a:solidFill>
            <a:srgbClr val="FFFFCC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900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01" y="119270"/>
            <a:ext cx="8748208" cy="742121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Правобережное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№2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2"/>
          <a:stretch/>
        </p:blipFill>
        <p:spPr>
          <a:xfrm>
            <a:off x="144000" y="967409"/>
            <a:ext cx="8748209" cy="5549758"/>
          </a:xfrm>
          <a:solidFill>
            <a:srgbClr val="FFFFCC"/>
          </a:solidFill>
        </p:spPr>
      </p:pic>
    </p:spTree>
    <p:extLst>
      <p:ext uri="{BB962C8B-B14F-4D97-AF65-F5344CB8AC3E}">
        <p14:creationId xmlns:p14="http://schemas.microsoft.com/office/powerpoint/2010/main" val="248904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035" y="145774"/>
            <a:ext cx="8693426" cy="715617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Нерекультивированное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№3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3"/>
          <a:stretch/>
        </p:blipFill>
        <p:spPr>
          <a:xfrm>
            <a:off x="212035" y="954157"/>
            <a:ext cx="8693426" cy="5658678"/>
          </a:xfrm>
          <a:solidFill>
            <a:srgbClr val="FFFFCC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267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035" y="159026"/>
            <a:ext cx="8733182" cy="315611"/>
          </a:xfrm>
          <a:solidFill>
            <a:srgbClr val="FFFFCC"/>
          </a:solidFill>
          <a:ln w="19050">
            <a:solidFill>
              <a:sysClr val="windowText" lastClr="0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от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Сумсаре, которые могут усугубиться с изменением климата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5" y="4943142"/>
            <a:ext cx="8733182" cy="1807385"/>
          </a:xfrm>
          <a:ln w="12700">
            <a:solidFill>
              <a:sysClr val="windowText" lastClr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2036" y="569843"/>
            <a:ext cx="8733182" cy="4278094"/>
          </a:xfrm>
          <a:prstGeom prst="rect">
            <a:avLst/>
          </a:prstGeom>
          <a:solidFill>
            <a:srgbClr val="FFFFCC"/>
          </a:solidFill>
          <a:ln w="127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Риск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представляют собой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Сумсарские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связан, во-первых, с выносом и рассеянием токсичных «хвостов» и, связанных с ними загрязнений, вниз по течению реки. В рассматриваемом районе наиболее важным агентом рассеяния токсичных отходов являются воды р. Сумсар и селевые потоки, часто проходящие по ней. Причём транспортировка токсичных загрязнителей по руслу реки Сумсар неминуемо осуществляется через жилую территорию посёлков Сумсар нижний,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Жунус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Шекафтар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Наиболее сильное прямое воздействие сказывается на населении, проживающем в пос.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Шекафтар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люди, во-первых, пьют воду из водозабора, расположенного в бассейне р. Сумсар, ниже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№1-3. Во-вторых, они используют речную воду для полива своих огородов и садов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Во-вторых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существенным источником загрязнения атмосферы и прилегающих территорий является пылящая поверхность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№3. Основным механизмом пылевого загрязнения местности, включающей жилую зону, является ветровая деятельность, в результате которой происходит сдувание мелкодисперсного материала токсичных «хвостов» с огромной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нерекультивированной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поверхности этого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последующий перенос пыли тяжёлых металлов на окружающие участки</a:t>
            </a:r>
          </a:p>
        </p:txBody>
      </p:sp>
    </p:spTree>
    <p:extLst>
      <p:ext uri="{BB962C8B-B14F-4D97-AF65-F5344CB8AC3E}">
        <p14:creationId xmlns:p14="http://schemas.microsoft.com/office/powerpoint/2010/main" val="418907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sz="quarter"/>
          </p:nvPr>
        </p:nvSpPr>
        <p:spPr>
          <a:xfrm>
            <a:off x="175800" y="132522"/>
            <a:ext cx="8795922" cy="562443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Канского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свинцово-цинкового рудника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175800" y="795130"/>
            <a:ext cx="4320000" cy="2345636"/>
          </a:xfrm>
          <a:solidFill>
            <a:srgbClr val="FFFFCC"/>
          </a:solidFill>
          <a:ln w="6350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пос. Кан (Советское) в период с 1950 по 1971 гг. функционировало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Канское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рудоуправление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Адрасманского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свинцово-цинкового комбината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цветной металлургии СССР, осуществлявшее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добычу свинцово-цинковых руд открытым способом. </a:t>
            </a:r>
            <a:endParaRPr lang="ru-RU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Восточнее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поселка в непосредственной близости расположено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хвостохранилище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двух карт, общей площадью 11 га объемом 2,8 млн.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куб.м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закрытии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Канского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рудоуправления консервация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хвостохранилища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проводилась.</a:t>
            </a:r>
          </a:p>
          <a:p>
            <a:pPr marL="0" indent="0" algn="just">
              <a:buNone/>
            </a:pP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0" y="3346950"/>
            <a:ext cx="4320000" cy="3326400"/>
          </a:xfrm>
          <a:ln w="6350">
            <a:solidFill>
              <a:schemeClr val="tx1"/>
            </a:solidFill>
          </a:ln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346950"/>
            <a:ext cx="4320000" cy="3240000"/>
          </a:xfrm>
          <a:ln w="6350">
            <a:solidFill>
              <a:schemeClr val="tx1"/>
            </a:solidFill>
          </a:ln>
        </p:spPr>
      </p:pic>
      <p:pic>
        <p:nvPicPr>
          <p:cNvPr id="10" name="Объект 9"/>
          <p:cNvPicPr>
            <a:picLocks noGrp="1" noChangeAspect="1"/>
          </p:cNvPicPr>
          <p:nvPr>
            <p:ph sz="quarter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8" b="15742"/>
          <a:stretch/>
        </p:blipFill>
        <p:spPr>
          <a:xfrm>
            <a:off x="4648200" y="795131"/>
            <a:ext cx="4320000" cy="2398644"/>
          </a:xfrm>
          <a:ln w="635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887544" y="6217618"/>
            <a:ext cx="2099486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63640" y="2835634"/>
            <a:ext cx="1928926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Отвалы карьера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662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8000" y="132521"/>
            <a:ext cx="8784000" cy="1525467"/>
          </a:xfrm>
          <a:solidFill>
            <a:srgbClr val="FFFFCC"/>
          </a:solidFill>
          <a:ln w="15875">
            <a:solidFill>
              <a:schemeClr val="tx1"/>
            </a:solidFill>
          </a:ln>
        </p:spPr>
        <p:txBody>
          <a:bodyPr/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Открытая добыча и переработка свинцово-цинковой руды привела к нарушению естественного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ландшафта  с образованием искусственного водоёма и техногенного рельефа. Аридный климат обуславливает развитие процессов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эрозии на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как следствие, загрязнение почвы, поверхностных вод и воздуха. Промышленная территория не имеет санитарно-защитной зоны. В настоящее время месторождение законсервировано, а к частично открытому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хвостохранилищу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возле поселка есть свободный доступ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00" y="4598504"/>
            <a:ext cx="8797290" cy="2120348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9" b="6489"/>
          <a:stretch/>
        </p:blipFill>
        <p:spPr>
          <a:xfrm>
            <a:off x="708669" y="1749287"/>
            <a:ext cx="7776000" cy="2757919"/>
          </a:xfrm>
          <a:ln w="6350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696278" y="4121424"/>
            <a:ext cx="6788391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Водоём на месте Центрального карьера в окружении отвалов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000" y="6400800"/>
            <a:ext cx="5699217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Хвостохранилище</a:t>
            </a:r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красноватые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пески содержат 1000-4000 мг/кг свинца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752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21" y="112296"/>
            <a:ext cx="8807116" cy="522186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техногенные объекты в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Айдаркене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23"/>
          <a:stretch/>
        </p:blipFill>
        <p:spPr>
          <a:xfrm>
            <a:off x="160421" y="759507"/>
            <a:ext cx="8807116" cy="4493628"/>
          </a:xfrm>
          <a:ln w="63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0421" y="5378160"/>
            <a:ext cx="8807116" cy="138499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почти 80 лет деятельности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Хайдарканского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ртутного комбината (ХРК) в районе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Айдаркена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накоплено свыше 15 млн. тонн твёрдых отходов в виде отвальных пород, шлаков, огарков и хвостовых материалов. Эти отходы содержат сотни тысяч тонн соединений ртути и сурьмы, мышьяк, флюориты, соединения тяжёлых металлов и другие токсичные элементы. Горы отходов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превышают 200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 в высоту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меры по предотвращению ветровой эрозии отходов, водоотведению и минимизации других путей поступления загрязнителей. Отходы легко доступны для населения и домашнего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56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sz="quarter"/>
          </p:nvPr>
        </p:nvSpPr>
        <p:spPr>
          <a:xfrm>
            <a:off x="96715" y="70338"/>
            <a:ext cx="8915400" cy="788843"/>
          </a:xfr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Хайдарканского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ртутного комбината (ХРК)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 повышенным экологическим риском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2326" y="1435529"/>
            <a:ext cx="4788000" cy="2427354"/>
          </a:xfrm>
          <a:ln w="6350">
            <a:solidFill>
              <a:schemeClr val="tx1"/>
            </a:solidFill>
          </a:ln>
        </p:spPr>
      </p:pic>
      <p:pic>
        <p:nvPicPr>
          <p:cNvPr id="11" name="Объект 10"/>
          <p:cNvPicPr>
            <a:picLocks noGrp="1" noChangeAspect="1"/>
          </p:cNvPicPr>
          <p:nvPr>
            <p:ph sz="quarter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1175" r="17477" b="45621"/>
          <a:stretch/>
        </p:blipFill>
        <p:spPr>
          <a:xfrm>
            <a:off x="80745" y="4038564"/>
            <a:ext cx="3996000" cy="2373171"/>
          </a:xfrm>
          <a:ln w="635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252326" y="895084"/>
            <a:ext cx="4788000" cy="523220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Грандиозные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нерекультивированные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отвалы металлургических огарков и шлака, размываемые водами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quarter" idx="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4522" y="4016895"/>
            <a:ext cx="4823608" cy="2373171"/>
          </a:xfrm>
          <a:ln w="6350">
            <a:solidFill>
              <a:schemeClr val="tx1"/>
            </a:solidFill>
          </a:ln>
        </p:spPr>
      </p:pic>
      <p:pic>
        <p:nvPicPr>
          <p:cNvPr id="20" name="Объект 19"/>
          <p:cNvPicPr>
            <a:picLocks noGrp="1" noChangeAspect="1"/>
          </p:cNvPicPr>
          <p:nvPr>
            <p:ph sz="quarter" idx="4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745" y="1401785"/>
            <a:ext cx="3960000" cy="2444841"/>
          </a:xfrm>
          <a:ln w="6350"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16744" y="876406"/>
            <a:ext cx="3960001" cy="523220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Брошенные и действующие шахты, из которых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зливаются загрязнённые шахтные воды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745" y="6411735"/>
            <a:ext cx="3978000" cy="307777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Огромные отвалы пустых и вскрышных пород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70130" y="6461474"/>
            <a:ext cx="4788000" cy="307777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Действующее хвостохранилище обогатительной фабрики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40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003" y="116378"/>
            <a:ext cx="8776997" cy="440213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Хвостохранилище ХРК «Сур-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Таш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1"/>
          <a:stretch/>
        </p:blipFill>
        <p:spPr>
          <a:xfrm>
            <a:off x="133004" y="639306"/>
            <a:ext cx="8776996" cy="2686990"/>
          </a:xfrm>
          <a:ln w="12700">
            <a:solidFill>
              <a:schemeClr val="tx1"/>
            </a:solidFill>
          </a:ln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33003" y="3409011"/>
            <a:ext cx="8886306" cy="3315986"/>
          </a:xfr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ХРК: на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Хайдарканском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руднике с пуском обогатительной фабрики в 1968 г. помимо производства ртути началась переработка ртутно-сурьмяно-флюоритовых руд для получения ртутно-сурьмяного и флюоритового концентратов. Отходы переработки ртутно-сурьмяно-флюоритовых руд (хвосты) направляются в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долговременного хранения. Оно расположено в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Заркар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высоте 1709 м над уровнем моря (гребень дамбы), имеет площадь около 30 га, максимальную длину 1050 м, максимальную ширину 410 м. Проектный объём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- 5750 тыс. м3, фактически по состоянию на 2017 г. уложено около 30000 тыс. м3</a:t>
            </a:r>
          </a:p>
          <a:p>
            <a:pPr marL="0" indent="0" algn="just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5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  <a:gradFill>
            <a:gsLst>
              <a:gs pos="0">
                <a:srgbClr val="001847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изменение климата влияет на окружающую среду и человека?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463" y="798513"/>
            <a:ext cx="8820150" cy="5845175"/>
          </a:xfr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r="16898" b="69960"/>
          <a:stretch>
            <a:fillRect/>
          </a:stretch>
        </p:blipFill>
        <p:spPr bwMode="auto">
          <a:xfrm>
            <a:off x="6985000" y="5229225"/>
            <a:ext cx="179863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5435600" y="4149725"/>
            <a:ext cx="1368425" cy="10795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8" name="TextBox 2"/>
          <p:cNvSpPr txBox="1">
            <a:spLocks noChangeArrowheads="1"/>
          </p:cNvSpPr>
          <p:nvPr/>
        </p:nvSpPr>
        <p:spPr bwMode="auto">
          <a:xfrm>
            <a:off x="6878638" y="5026025"/>
            <a:ext cx="1941512" cy="339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634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Инфраструктура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20640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1315" y="99754"/>
            <a:ext cx="8877993" cy="706582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Шламонакопители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(отстойники) ХРК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41315" y="914400"/>
            <a:ext cx="4455623" cy="5769033"/>
          </a:xfrm>
          <a:solidFill>
            <a:srgbClr val="FFFFCC"/>
          </a:solidFill>
          <a:ln w="6350"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очистки ртути образуются шламы и сточные воды, направляемые в отстойник для разделения твердой и жидкой фракций. Перелив направляются далее в пруд-испаритель. После удаления жидкой фракции ртутьсодержащие твердые отходы как из отстойника, так и из пруда-испарителя возвращаются в барабанные печи для извлечения металла. Сточные воды и шламы металлургического производства отделены от других промышленных стоков комбината.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предприятии существует четыре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шламонакопителя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которых находится в общей сложности 4 тыс. т сухого шлама. Перелив из отстойника образует поток (3-5 л/с) длиной несколько сот метров, протекающий вдоль отвалов в направлении пруда-испарителя в отсутствие гидроизоляции дна и каких-либо мер безопасности.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предприятия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Хайдарканского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комбината имеют всего шесть выпусков воды, которые так или иначе попадают в реку Сох: три выпуска (сброс с компрессорной, шахтные и осветленные воды хвостохранилища) постепенно объединяются и протекая по рельефу 15…18 км попадают непосредственно в реку Сох; выпуски с АТЦ, котельной и металлургического завода также сбрасываются на рельеф, дренируются грунтами и в реку Сох попадают дренажные воды этих сбросов.</a:t>
            </a:r>
          </a:p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4699308" y="3798916"/>
            <a:ext cx="4319588" cy="27829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3" name="Объект 12"/>
          <p:cNvPicPr>
            <a:picLocks noGrp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699308" y="914399"/>
            <a:ext cx="4320000" cy="25270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515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2505" y="128338"/>
            <a:ext cx="8807116" cy="601246"/>
          </a:xfr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селевого и паводкового поражения 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Айдаркене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5" y="890004"/>
            <a:ext cx="4320000" cy="4602159"/>
          </a:xfrm>
        </p:spPr>
      </p:pic>
      <p:sp>
        <p:nvSpPr>
          <p:cNvPr id="8" name="Объект 7"/>
          <p:cNvSpPr>
            <a:spLocks noGrp="1"/>
          </p:cNvSpPr>
          <p:nvPr>
            <p:ph sz="quarter" idx="2"/>
          </p:nvPr>
        </p:nvSpPr>
        <p:spPr>
          <a:xfrm>
            <a:off x="4648200" y="890004"/>
            <a:ext cx="4351420" cy="2895933"/>
          </a:xfrm>
          <a:solidFill>
            <a:schemeClr val="bg1">
              <a:lumMod val="95000"/>
            </a:schemeClr>
          </a:solidFill>
          <a:ln w="6350">
            <a:solidFill>
              <a:sysClr val="windowText" lastClr="000000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Воздействие загрязнения от наводнений в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Айдаркене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Кружки обозначают подверженность паводкам, а стрелки указывают на возможное воздействие загрязнения отходами горной добычи. Показаны концентрации сурьмы (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местах наблюдения (TIFO). Разломы обозначены коричневыми линиями; оползни - красным. Также показаны террасы и зоны селевого поражения (голубая заливка). Указаны местоположения больниц и объектов ХРК, а также школы, зоны потенциального затопления вблизи реки и зоны потенциального загрязнения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(карты по другим элементам загрязнения содержатся в Приложении 2).</a:t>
            </a:r>
          </a:p>
          <a:p>
            <a:pPr marL="0" indent="0" algn="just"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3"/>
          </p:nvPr>
        </p:nvSpPr>
        <p:spPr>
          <a:xfrm>
            <a:off x="4648200" y="3946358"/>
            <a:ext cx="4351420" cy="2759242"/>
          </a:xfrm>
          <a:solidFill>
            <a:schemeClr val="bg1">
              <a:lumMod val="95000"/>
            </a:schemeClr>
          </a:solidFill>
          <a:ln w="6350">
            <a:solidFill>
              <a:sysClr val="windowText" lastClr="000000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Айдаркене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нашим оценкам, две школы могут пострадать от крупных паводков (наводнений)  на реке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Гавиан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либо из-за локальных разрушений плотины вследствие интенсивного таяния снега (наиболее вероятный сценарий), либо из-за прорыва ледникового озера. Поскольку одна школа расположена вблизи зоны возможного загрязнения и в пределах зоны затопления, существует небольшой риск того, что школа рядом с районом добычи полезных ископаемых может одновременно пострадать от обеих опасностей (обозначена как красным кружком, обозначающим возможное воздействие наводнения, так и розовой стрелкой, указывающей на подверженность возможному загрязнению).</a:t>
            </a:r>
          </a:p>
          <a:p>
            <a:pPr marL="0" indent="0" algn="just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98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32522" y="145774"/>
            <a:ext cx="8892208" cy="1148074"/>
          </a:xfrm>
          <a:solidFill>
            <a:srgbClr val="FFFFCC"/>
          </a:solidFill>
          <a:ln w="1905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недалёком будущем наибольшую озабоченность и опасность будет представлять грандиозное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высокогорного рудника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Кумтор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1378225"/>
            <a:ext cx="4572000" cy="2461697"/>
          </a:xfrm>
        </p:spPr>
      </p:pic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32522" y="3924299"/>
            <a:ext cx="4572000" cy="2768049"/>
          </a:xfrm>
          <a:solidFill>
            <a:srgbClr val="FFFFCC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Грандиозные отвалы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гигантское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объёмом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цианидосодержащих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«хвостов» свыше 100 млн. куб м. размещены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зоне активных ледников и вечной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мерзлоты, наиболее уязвимых в условиях происходящего потепления климата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Выше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расположено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прорывопасное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моренно-ледниковое озеро Петрова, в плотине которого тает лёд, что чревато прорывом озера с формированием разрушительной гидродинамической волны  и селя с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кататсрофическими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последствиями….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62" y="3812103"/>
            <a:ext cx="4081668" cy="2880245"/>
          </a:xfrm>
          <a:ln w="6350">
            <a:solidFill>
              <a:schemeClr val="tx1"/>
            </a:solidFill>
          </a:ln>
        </p:spPr>
      </p:pic>
      <p:pic>
        <p:nvPicPr>
          <p:cNvPr id="16" name="Объект 15"/>
          <p:cNvPicPr>
            <a:picLocks noGrp="1" noChangeAspect="1"/>
          </p:cNvPicPr>
          <p:nvPr>
            <p:ph sz="quarter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9"/>
          <a:stretch/>
        </p:blipFill>
        <p:spPr>
          <a:xfrm>
            <a:off x="4943062" y="1378225"/>
            <a:ext cx="4081668" cy="2319132"/>
          </a:xfrm>
        </p:spPr>
      </p:pic>
    </p:spTree>
    <p:extLst>
      <p:ext uri="{BB962C8B-B14F-4D97-AF65-F5344CB8AC3E}">
        <p14:creationId xmlns:p14="http://schemas.microsoft.com/office/powerpoint/2010/main" val="744979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620" y="177282"/>
            <a:ext cx="8836090" cy="475861"/>
          </a:xfr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620" y="933061"/>
            <a:ext cx="8836090" cy="5458408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Торгоев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И.А., Алёшин Ю.Г.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Геоэкология и отходы горнопромышленного комплекса Кыргызстана. Бишкек: ИЛИМ, 2009 – 239 с.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Государственный кадастр отходов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Республики.  Государственное агентство по геологии и минеральным ресурсам при Правительстве КР, Министерство экологии и чрезвычайных ситуаций КР Департамент мониторинга, прогнозирования чрезвычайных  ситуаций и обращения с 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хвостохранилищами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Паспорта №50-53-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Камчыбеков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М.П.,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Егембердиева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К.А,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Чаримов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Т.А,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Камчыбеков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Ы.П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Макросейсмическое обследование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Канского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землетрясения.	статья // Вестник Института сейсмологии НАН КР.- 2013. - № 1.- С. 40-49.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Чуб В.Е., Трофимов Г.Н., Меркушкин А.С.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Селевые потоки Узбекистана. Ташкент 2007. с.61-64.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Государственный водный кадастр Республики Узбекистан. Том –IV. Ташкент: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Узгидромет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-2013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	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Черноморец С.С.,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Савернюк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Е.А.,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Висхаджаева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К.С и др.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селевой опасности в трансграничном бассейне Шахимардан по данным дистанционного зондирования и полевых обследований // Экология. Экономика. Информатика. Сборник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статеи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̆: в 2-х т. Т. 2: Геоинформационные технологии и космический мониторинг Выпуск 1. –Ростов н/Д: Изд-во ЮНЦ РАН, 2016. – с. 177-184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	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Risk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Glacial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Lakes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South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Kyrgyzstan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GIZ “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Strengthening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Livelihoods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Adaptation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Kyrgyzstan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Tajikistan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Bishker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2014. – 53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	Техническая оценка экологических вопросов, связанных с производством первичной ртути в Кыргызстане. Сентябрь 2009, Женева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	Мониторинг, прогнозирование опасных процессов и явлений на территории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(Изд.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17-е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изм. и доп.), Бишкек: МЧС КР,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3707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3"/>
          <p:cNvSpPr txBox="1">
            <a:spLocks noGrp="1" noChangeArrowheads="1"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3A381-6843-443A-A894-FE59A2AF7177}" type="slidenum">
              <a:rPr kumimoji="0" lang="en-GB" altLang="ru-RU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altLang="ru-RU" sz="9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23555" name="Rectangle 126"/>
          <p:cNvSpPr txBox="1">
            <a:spLocks noGrp="1" noChangeArrowheads="1"/>
          </p:cNvSpPr>
          <p:nvPr/>
        </p:nvSpPr>
        <p:spPr bwMode="auto">
          <a:xfrm>
            <a:off x="3124200" y="6619875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8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805238"/>
            <a:ext cx="8969375" cy="3052762"/>
          </a:xfrm>
        </p:spPr>
        <p:txBody>
          <a:bodyPr/>
          <a:lstStyle/>
          <a:p>
            <a:pPr algn="l" eaLnBrk="1" hangingPunct="1"/>
            <a:r>
              <a:rPr lang="en-US" altLang="ru-RU" sz="3600" smtClean="0"/>
              <a:t/>
            </a:r>
            <a:br>
              <a:rPr lang="en-US" altLang="ru-RU" sz="3600" smtClean="0"/>
            </a:br>
            <a:endParaRPr lang="en-US" altLang="ru-RU" smtClean="0"/>
          </a:p>
        </p:txBody>
      </p:sp>
      <p:pic>
        <p:nvPicPr>
          <p:cNvPr id="23557" name="Picture 3" descr="c:\Program Files\Common Files\Microsoft Shared\Clipart\cagcat50\bs00580_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24250"/>
            <a:ext cx="2630488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9988" name="Text Box 4"/>
          <p:cNvSpPr txBox="1">
            <a:spLocks noChangeArrowheads="1"/>
          </p:cNvSpPr>
          <p:nvPr/>
        </p:nvSpPr>
        <p:spPr bwMode="auto">
          <a:xfrm>
            <a:off x="362744" y="6162735"/>
            <a:ext cx="4303712" cy="647700"/>
          </a:xfrm>
          <a:prstGeom prst="rect">
            <a:avLst/>
          </a:prstGeom>
          <a:solidFill>
            <a:schemeClr val="hlink"/>
          </a:solidFill>
          <a:ln w="12700">
            <a:noFill/>
            <a:miter lim="800000"/>
            <a:headEnd type="none" w="sm" len="sm"/>
            <a:tailEnd type="none" w="sm" len="sm"/>
          </a:ln>
          <a:effectLst/>
          <a:scene3d>
            <a:camera prst="legacyPerspectiveTopRight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geopribor@mail.ru</a:t>
            </a:r>
            <a:endParaRPr kumimoji="0" lang="en-GB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  <a:sym typeface="Symbol" pitchFamily="18" charset="2"/>
            </a:endParaRPr>
          </a:p>
        </p:txBody>
      </p:sp>
      <p:pic>
        <p:nvPicPr>
          <p:cNvPr id="23559" name="Picture 5" descr="c:\Program Files\Common Files\Microsoft Shared\Clipart\cagcat50\bd04914_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1343025"/>
            <a:ext cx="227965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6" descr="c:\Program Files\Common Files\Microsoft Shared\Clipart\cagcat50\bd04918_.w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875" y="87313"/>
            <a:ext cx="160337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6472238" y="2814638"/>
            <a:ext cx="2497137" cy="400050"/>
          </a:xfrm>
          <a:prstGeom prst="rect">
            <a:avLst/>
          </a:prstGeom>
          <a:solidFill>
            <a:srgbClr val="6FDDFF"/>
          </a:soli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rgbClr val="6FDDFF"/>
            </a:extrusionClr>
            <a:contourClr>
              <a:srgbClr val="6FDDFF"/>
            </a:contourClr>
          </a:sp3d>
        </p:spPr>
        <p:txBody>
          <a:bodyPr>
            <a:spAutoFit/>
            <a:flatTx/>
          </a:bodyPr>
          <a:lstStyle>
            <a:lvl1pPr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+996 312 54-11-31</a:t>
            </a:r>
            <a:endParaRPr kumimoji="0" lang="en-GB" altLang="ru-RU" sz="2000" b="1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3562" name="Text Box 8"/>
          <p:cNvSpPr txBox="1">
            <a:spLocks noChangeArrowheads="1"/>
          </p:cNvSpPr>
          <p:nvPr/>
        </p:nvSpPr>
        <p:spPr bwMode="auto">
          <a:xfrm>
            <a:off x="3906301" y="87313"/>
            <a:ext cx="3440112" cy="400050"/>
          </a:xfrm>
          <a:prstGeom prst="rect">
            <a:avLst/>
          </a:prstGeom>
          <a:solidFill>
            <a:srgbClr val="BFFFDF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121893000" prstMaterial="legacyMatte">
            <a:bevelT w="13500" h="13500" prst="angle"/>
            <a:bevelB w="13500" h="13500" prst="angle"/>
            <a:extrusionClr>
              <a:srgbClr val="BFFFDF"/>
            </a:extrusionClr>
            <a:contourClr>
              <a:srgbClr val="BFFFDF"/>
            </a:contourClr>
          </a:sp3d>
        </p:spPr>
        <p:txBody>
          <a:bodyPr>
            <a:spAutoFit/>
            <a:flatTx/>
          </a:bodyPr>
          <a:lstStyle>
            <a:lvl1pPr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Бишкек, ул. Медерова 98</a:t>
            </a:r>
            <a:endParaRPr kumimoji="0" lang="en-GB" altLang="ru-RU" sz="2000" b="1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3563" name="Text Box 9"/>
          <p:cNvSpPr txBox="1">
            <a:spLocks noChangeArrowheads="1"/>
          </p:cNvSpPr>
          <p:nvPr/>
        </p:nvSpPr>
        <p:spPr bwMode="auto">
          <a:xfrm>
            <a:off x="0" y="2843213"/>
            <a:ext cx="4013200" cy="23083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Pахмa</a:t>
            </a:r>
            <a:r>
              <a:rPr kumimoji="0" lang="ru-RU" alt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т</a:t>
            </a:r>
            <a:r>
              <a:rPr kumimoji="0" lang="en-US" alt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!</a:t>
            </a:r>
            <a:r>
              <a:rPr kumimoji="0" lang="en-US" alt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 </a:t>
            </a:r>
            <a:r>
              <a:rPr kumimoji="0" lang="en-US" altLang="ru-RU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Спасибо</a:t>
            </a:r>
            <a:r>
              <a:rPr kumimoji="0" lang="en-US" alt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!</a:t>
            </a:r>
            <a:endParaRPr kumimoji="0" lang="ru-RU" altLang="ru-RU" sz="48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Thank you!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9" b="26395"/>
          <a:stretch/>
        </p:blipFill>
        <p:spPr>
          <a:xfrm>
            <a:off x="137769" y="74639"/>
            <a:ext cx="3600000" cy="28865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071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7000">
              <a:schemeClr val="accent4">
                <a:lumMod val="40000"/>
                <a:lumOff val="60000"/>
              </a:schemeClr>
            </a:gs>
            <a:gs pos="55000">
              <a:srgbClr val="001847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sz="quarter"/>
          </p:nvPr>
        </p:nvSpPr>
        <p:spPr>
          <a:xfrm>
            <a:off x="107950" y="115888"/>
            <a:ext cx="8856663" cy="1081087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Устойчивый тренд роста количества природных бедствий в горах Кыргызстана в 1990-2017 гг. , обусловленных климатическими изменениями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5" name="Объект 2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0"/>
          <a:stretch>
            <a:fillRect/>
          </a:stretch>
        </p:blipFill>
        <p:spPr>
          <a:xfrm>
            <a:off x="179388" y="1322388"/>
            <a:ext cx="4140200" cy="2540000"/>
          </a:xfrm>
        </p:spPr>
      </p:pic>
      <p:pic>
        <p:nvPicPr>
          <p:cNvPr id="35844" name="Объект 19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6325" y="1322388"/>
            <a:ext cx="4140200" cy="2703512"/>
          </a:xfrm>
        </p:spPr>
      </p:pic>
      <p:pic>
        <p:nvPicPr>
          <p:cNvPr id="35846" name="Объект 24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025900"/>
            <a:ext cx="4140200" cy="2706688"/>
          </a:xfrm>
        </p:spPr>
      </p:pic>
      <p:pic>
        <p:nvPicPr>
          <p:cNvPr id="35843" name="Объект 25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5" y="4150174"/>
            <a:ext cx="4140000" cy="2706525"/>
          </a:xfrm>
        </p:spPr>
      </p:pic>
    </p:spTree>
    <p:extLst>
      <p:ext uri="{BB962C8B-B14F-4D97-AF65-F5344CB8AC3E}">
        <p14:creationId xmlns:p14="http://schemas.microsoft.com/office/powerpoint/2010/main" val="300319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893175" cy="1255712"/>
          </a:xfrm>
          <a:noFill/>
          <a:ln w="6350">
            <a:solidFill>
              <a:schemeClr val="bg2"/>
            </a:solidFill>
          </a:ln>
        </p:spPr>
        <p:txBody>
          <a:bodyPr>
            <a:normAutofit fontScale="90000"/>
          </a:bodyPr>
          <a:lstStyle/>
          <a:p>
            <a:pPr algn="just" eaLnBrk="1" hangingPunct="1"/>
            <a:r>
              <a:rPr lang="ru-RU" altLang="ru-RU" sz="16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Деградация оледенения или интенсивное таяние ледников сказывается на изменении речного стока, вызывая на этапе его роста подтопление территорий в долинах, а в дальнейшем на этапе его уменьшения – опустынивание оазисов в прилегающих к горам равнинах и низменностях</a:t>
            </a:r>
            <a:br>
              <a:rPr lang="ru-RU" alt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alt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8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8" b="24162"/>
          <a:stretch>
            <a:fillRect/>
          </a:stretch>
        </p:blipFill>
        <p:spPr bwMode="auto">
          <a:xfrm>
            <a:off x="0" y="1143000"/>
            <a:ext cx="9164638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0964" name="TextBox 11"/>
          <p:cNvSpPr txBox="1">
            <a:spLocks noChangeArrowheads="1"/>
          </p:cNvSpPr>
          <p:nvPr/>
        </p:nvSpPr>
        <p:spPr bwMode="auto">
          <a:xfrm>
            <a:off x="4000500" y="1643063"/>
            <a:ext cx="984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4634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Бишкек</a:t>
            </a:r>
          </a:p>
        </p:txBody>
      </p:sp>
      <p:sp>
        <p:nvSpPr>
          <p:cNvPr id="13" name="5-конечная звезда 12"/>
          <p:cNvSpPr/>
          <p:nvPr/>
        </p:nvSpPr>
        <p:spPr>
          <a:xfrm>
            <a:off x="4357688" y="1571625"/>
            <a:ext cx="214312" cy="142875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66" name="TextBox 13"/>
          <p:cNvSpPr txBox="1">
            <a:spLocks noChangeArrowheads="1"/>
          </p:cNvSpPr>
          <p:nvPr/>
        </p:nvSpPr>
        <p:spPr bwMode="auto">
          <a:xfrm>
            <a:off x="6000750" y="2000250"/>
            <a:ext cx="1149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Иссык-Куль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4464844" y="4679949"/>
            <a:ext cx="4570412" cy="20621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6341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Общая площадь подтопления населенных пунктов и сельскохозяйственных угодий вызванного поднятием подземных вод составляет 3300 кв. км. В зоне подтопления находится 185 населенных пунктов.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6341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До 15 тыс. жилых домов находится в зонах сильного подтопления от 0 до 1,0м. от поверхности земли</a:t>
            </a:r>
          </a:p>
        </p:txBody>
      </p:sp>
    </p:spTree>
    <p:extLst>
      <p:ext uri="{BB962C8B-B14F-4D97-AF65-F5344CB8AC3E}">
        <p14:creationId xmlns:p14="http://schemas.microsoft.com/office/powerpoint/2010/main" val="358314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8856662" cy="608013"/>
          </a:xfr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Негативные последствия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подтопления территорий 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981075"/>
            <a:ext cx="4608512" cy="5688013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ru-RU" altLang="ru-RU" sz="1800" b="1" dirty="0" smtClean="0">
                <a:solidFill>
                  <a:schemeClr val="bg2"/>
                </a:solidFill>
              </a:rPr>
              <a:t>  </a:t>
            </a:r>
            <a:r>
              <a:rPr lang="ru-RU" altLang="ru-RU" sz="1800" b="1" dirty="0" smtClean="0"/>
              <a:t>-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Ущерб от подтопления 1 Га составляет от 10 до 60 тыс. долларов США.</a:t>
            </a:r>
          </a:p>
          <a:p>
            <a:pPr marL="0" indent="0" algn="just" eaLnBrk="1" hangingPunct="1">
              <a:buFontTx/>
              <a:buNone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результате подтопления повышается сейсмичность территории, снижается несущая способность грунтов, деформируются здания и сооружения, активизируются оползни, просадки.</a:t>
            </a:r>
          </a:p>
          <a:p>
            <a:pPr marL="0" indent="0" algn="just" eaLnBrk="1" hangingPunct="1">
              <a:buFontTx/>
              <a:buNone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-Наблюдается ухудшение экологической обстановки, загрязнение грунтовых вод, усиление коррозии подземных конструкций (трубопроводов), деградация почв, угнетение растительных комплексов.</a:t>
            </a:r>
          </a:p>
          <a:p>
            <a:pPr marL="0" indent="0" algn="just" eaLnBrk="1" hangingPunct="1">
              <a:buFontTx/>
              <a:buNone/>
            </a:pPr>
            <a:r>
              <a:rPr lang="ru-RU" altLang="ru-RU" sz="1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Подъём уровня грунтовых вод в районах размещения </a:t>
            </a:r>
            <a:r>
              <a:rPr lang="ru-RU" altLang="ru-RU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обуславливает низкую устойчивость удерживающих дам, загрязнение грунтовых и подземных вод </a:t>
            </a:r>
            <a:r>
              <a:rPr lang="ru-RU" altLang="ru-RU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экотоксикантами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радионуклидами</a:t>
            </a:r>
          </a:p>
          <a:p>
            <a:pPr marL="0" indent="0" algn="just" eaLnBrk="1" hangingPunct="1">
              <a:buFontTx/>
              <a:buNone/>
            </a:pPr>
            <a:r>
              <a:rPr lang="ru-RU" altLang="ru-RU" sz="1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41991" name="Picture 7" descr="Resize of general 0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6" b="27956"/>
          <a:stretch>
            <a:fillRect/>
          </a:stretch>
        </p:blipFill>
        <p:spPr>
          <a:xfrm>
            <a:off x="4932363" y="981075"/>
            <a:ext cx="4117975" cy="2519363"/>
          </a:xfrm>
        </p:spPr>
      </p:pic>
      <p:pic>
        <p:nvPicPr>
          <p:cNvPr id="41989" name="Picture 6" descr="H:\Подтопление\Токмок-подтопление 20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44900"/>
            <a:ext cx="414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46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9998" y="132522"/>
            <a:ext cx="8898227" cy="1272208"/>
          </a:xfr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особенность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добычи и переработки полезных ископаемых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в том, что в биосферу вводится гигантское количество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отходов. Другими словами образуется так называемый «Огромный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рюкзак»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629149" y="1563756"/>
            <a:ext cx="4369077" cy="5128591"/>
          </a:xfrm>
          <a:solidFill>
            <a:srgbClr val="FFFFCC"/>
          </a:solidFill>
          <a:ln w="6350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lvl="0" indent="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1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Добыча из недр Земли полезных ископаемых, переработка, обогащение и извлечение минералов невозможны без выбросов и рассеивания в окружающей среде металлов и кислотообразующих веществ, которые вовлекаются в биогеохимический круговорот.</a:t>
            </a:r>
            <a:endParaRPr lang="ru-RU" sz="16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16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«Экологический Рюкзак» </a:t>
            </a: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оценивает потребление природных ресурсов таким образом, что вычисляется средний вес природных ресурсов, затраченных на услуги и производство. Например, тонна руды необходима, чтобы произвести 5-граммовое золотое кольцо, и эту цифру надо удвоить, если добавится преобразованная величина энергии и потребления химикатов, взрывчатых веществ, ГСМ на единицу продукции. Подобным образом золотое кольцо потянет 2500 кг, если рассмотреть целиком его  экологический рюкзак</a:t>
            </a:r>
          </a:p>
          <a:p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9" y="1563756"/>
            <a:ext cx="4320000" cy="51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507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003" y="116378"/>
            <a:ext cx="8776997" cy="440213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шламонакопители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- общие сведения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33003" y="3409011"/>
            <a:ext cx="8886306" cy="3315986"/>
          </a:xfr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обогащении полезных ископаемых образуются так называемые «хвосты» – отходы, в которых содержание ценного компонента ниже, чем в исходном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сырье. Обычно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хвосты складируют в хвостохранилище – специальном гидротехническом сооружении для приема и длительного хранения твердых и жидких отходов обогащения полезных ископаемых.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отходы используют для гидротранспорта хвостовой пульпы на хвостохранилища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пульпе, поступающей на хвостохранилище, помимо твердых отходов обогащения содержится большой набор химических реагентов и их соединений: цианиды, кислоты, щелочи,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дитиофосфаты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роданиды, растворимые соли натрия, калия, кальция, магния, меди, свинца, цинка, тяжелых металлов, органические растворители.</a:t>
            </a:r>
          </a:p>
          <a:p>
            <a:pPr marL="0" indent="0" algn="just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органическим растворителям относятся используемые в качестве пенообразователей и собирателей концентрата при флотации руд: формальдегид, фенолы, бензол,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ксантогенаты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аэрозоли, нефтепродукты, амины, жирные кислоты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Перечисленные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реагенты, попадая в хвостохранилище, пруды-накопители 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шламоотстойники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могут мигрировать в геологическую среду, поэтому хвостохранилища являются объектами повышенной экологической опасности, источником загрязнения воздуха, подземных и поверхностных вод, почвы.</a:t>
            </a:r>
          </a:p>
          <a:p>
            <a:pPr marL="0" indent="0" algn="just"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9" b="33402"/>
          <a:stretch/>
        </p:blipFill>
        <p:spPr>
          <a:xfrm>
            <a:off x="133002" y="662609"/>
            <a:ext cx="8776997" cy="2597426"/>
          </a:xfr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533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27" y="141315"/>
            <a:ext cx="8952808" cy="1170649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Воздействие отходов горнодобывающей промышленности 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окружающую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одна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главных экологических особенностей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горнорудной отрасли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в том, что в биосферу вводится значительное количество отходов, многие из которых являются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экотоксикантами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оказывают негативное воздействие на состояние окружающей природной среды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431235"/>
            <a:ext cx="8952808" cy="5314122"/>
          </a:xfrm>
        </p:spPr>
      </p:pic>
    </p:spTree>
    <p:extLst>
      <p:ext uri="{BB962C8B-B14F-4D97-AF65-F5344CB8AC3E}">
        <p14:creationId xmlns:p14="http://schemas.microsoft.com/office/powerpoint/2010/main" val="174879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80975" y="145775"/>
            <a:ext cx="8770144" cy="477077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ru-RU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Сумсарского</a:t>
            </a:r>
            <a:r>
              <a:rPr lang="ru-RU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свинцово-цинкового рудника </a:t>
            </a:r>
          </a:p>
        </p:txBody>
      </p:sp>
      <p:pic>
        <p:nvPicPr>
          <p:cNvPr id="21507" name="Объект 13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6047" y="745849"/>
            <a:ext cx="4379119" cy="2845490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Объект 10"/>
          <p:cNvSpPr>
            <a:spLocks noGrp="1"/>
          </p:cNvSpPr>
          <p:nvPr>
            <p:ph sz="quarter" idx="3"/>
          </p:nvPr>
        </p:nvSpPr>
        <p:spPr>
          <a:xfrm>
            <a:off x="194071" y="3773271"/>
            <a:ext cx="4139389" cy="2839564"/>
          </a:xfr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marL="0" indent="0" algn="just" eaLnBrk="1" hangingPunct="1">
              <a:buNone/>
              <a:defRPr/>
            </a:pPr>
            <a:r>
              <a:rPr lang="ru-RU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Рудный комплекс по добыче и переработке свинцово-цинковых (</a:t>
            </a:r>
            <a:r>
              <a:rPr lang="ru-RU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Pb-Zn</a:t>
            </a:r>
            <a:r>
              <a:rPr lang="ru-RU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руд эксплуатировался в Сумсаре в период с 1951 по 1978 гг.  Вначале на руднике производился только свинцовый концентрат, а начиная с 1963 г. было освоено производство цинкового концентрата.  В 1961 г. на </a:t>
            </a:r>
            <a:r>
              <a:rPr lang="ru-RU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Сумсарской</a:t>
            </a:r>
            <a:r>
              <a:rPr lang="ru-RU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обогатительной фабрике были начаты опытные работы по извлечению меди. В состав горнорудного комплекса входили сооружения основного (добыча, переработка), вспомогательного производств и рабочий посёлок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quarter" idx="4"/>
          </p:nvPr>
        </p:nvSpPr>
        <p:spPr>
          <a:xfrm>
            <a:off x="4572001" y="3773271"/>
            <a:ext cx="4379119" cy="2839564"/>
          </a:xfr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marL="0" indent="0" algn="just" eaLnBrk="1" hangingPunct="1">
              <a:buNone/>
              <a:defRPr/>
            </a:pPr>
            <a:r>
              <a:rPr lang="ru-RU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руды осуществлялась до 1960 г. открытым способом (карьер), а затем подземными горными выработками. </a:t>
            </a:r>
            <a:r>
              <a:rPr lang="ru-RU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Рудоперерабатывающее</a:t>
            </a:r>
            <a:r>
              <a:rPr lang="ru-RU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производство включало обогатительную фабрику, построенную в 1953 г., отвалы, хвостовое хозяйство, рудные склады. За весь период деятельности </a:t>
            </a:r>
            <a:r>
              <a:rPr lang="ru-RU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Сумсарского</a:t>
            </a:r>
            <a:r>
              <a:rPr lang="ru-RU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рудника было получено 72 тыс. тонн свинца (</a:t>
            </a:r>
            <a:r>
              <a:rPr lang="ru-RU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ru-RU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16 тыс. тонн цинка (</a:t>
            </a:r>
            <a:r>
              <a:rPr lang="ru-RU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ru-RU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Из добытой руды извлекалось в среднем 90% этих металлов, т.е. около 10% свинца и цинка попадало в отходы</a:t>
            </a:r>
          </a:p>
        </p:txBody>
      </p:sp>
      <p:pic>
        <p:nvPicPr>
          <p:cNvPr id="21510" name="Объект 17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55" b="-179"/>
          <a:stretch>
            <a:fillRect/>
          </a:stretch>
        </p:blipFill>
        <p:spPr>
          <a:xfrm>
            <a:off x="180975" y="745850"/>
            <a:ext cx="4152486" cy="2845490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133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1364</TotalTime>
  <Words>1705</Words>
  <Application>Microsoft Office PowerPoint</Application>
  <PresentationFormat>Экран (4:3)</PresentationFormat>
  <Paragraphs>87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Times New Roman</vt:lpstr>
      <vt:lpstr>Тема Office</vt:lpstr>
      <vt:lpstr>1_Тема Office</vt:lpstr>
      <vt:lpstr>2_Тема Office</vt:lpstr>
      <vt:lpstr>Office Theme</vt:lpstr>
      <vt:lpstr>3_Тема Office</vt:lpstr>
      <vt:lpstr>    Влияние изменения климата на  состояние хранилищ токсичных отходов горнодобывающей  промышленности в Кыргызстане </vt:lpstr>
      <vt:lpstr>Как изменение климата влияет на окружающую среду и человека?</vt:lpstr>
      <vt:lpstr>Устойчивый тренд роста количества природных бедствий в горах Кыргызстана в 1990-2017 гг. , обусловленных климатическими изменениями</vt:lpstr>
      <vt:lpstr> Деградация оледенения или интенсивное таяние ледников сказывается на изменении речного стока, вызывая на этапе его роста подтопление территорий в долинах, а в дальнейшем на этапе его уменьшения – опустынивание оазисов в прилегающих к горам равнинах и низменностях . </vt:lpstr>
      <vt:lpstr>Негативные последствия подтопления территорий :</vt:lpstr>
      <vt:lpstr> Главная экологическая особенность добычи и переработки полезных ископаемых  состоит в том, что в биосферу вводится гигантское количество отходов. Другими словами образуется так называемый «Огромный экологический рюкзак»  </vt:lpstr>
      <vt:lpstr>Хвостохранилища (шламонакопители) - общие сведения</vt:lpstr>
      <vt:lpstr>Воздействие отходов горнодобывающей промышленности  на окружающую среду: одна из главных экологических особенностей горнорудной отрасли состоит в том, что в биосферу вводится значительное количество отходов, многие из которых являются экотоксикантами и оказывают негативное воздействие на состояние окружающей природной среды</vt:lpstr>
      <vt:lpstr>Объекты Сумсарского свинцово-цинкового рудника </vt:lpstr>
      <vt:lpstr>Отходы переработки полиметаллических руд –основной источник загрязнения окружающей среды</vt:lpstr>
      <vt:lpstr>Полуразрушенное хвостохранилище №1-источник систематического загрязнения реки Сумсар-Сай</vt:lpstr>
      <vt:lpstr>Правобережное хвостохранилище №2</vt:lpstr>
      <vt:lpstr>Нерекультивированное хвостохранилище №3</vt:lpstr>
      <vt:lpstr>Риски от хвостохранилищ в Сумсаре, которые могут усугубиться с изменением климата</vt:lpstr>
      <vt:lpstr>Объекты Канского свинцово-цинкового рудника</vt:lpstr>
      <vt:lpstr>Открытая добыча и переработка свинцово-цинковой руды привела к нарушению естественного ландшафта  с образованием искусственного водоёма и техногенного рельефа. Аридный климат обуславливает развитие процессов эрозии на хвостохранилище, и как следствие, загрязнение почвы, поверхностных вод и воздуха. Промышленная территория не имеет санитарно-защитной зоны. В настоящее время месторождение законсервировано, а к частично открытому хвостохранилищу возле поселка есть свободный доступ людей.</vt:lpstr>
      <vt:lpstr>Основные техногенные объекты в Айдаркене</vt:lpstr>
      <vt:lpstr>Объекты Хайдарканского ртутного комбината (ХРК)  с  повышенным экологическим риском</vt:lpstr>
      <vt:lpstr>Хвостохранилище ХРК «Сур-Таш»</vt:lpstr>
      <vt:lpstr>Шламонакопители (отстойники) ХРК</vt:lpstr>
      <vt:lpstr>Объекты селевого и паводкового поражения в Айдаркене</vt:lpstr>
      <vt:lpstr>В недалёком будущем наибольшую озабоченность и опасность будет представлять грандиозное хвостохранилище высокогорного рудника Кумтор</vt:lpstr>
      <vt:lpstr>Литература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Международный центр моделирования Земли, Женева (ICES)</dc:title>
  <dc:creator>user1</dc:creator>
  <cp:lastModifiedBy>user1</cp:lastModifiedBy>
  <cp:revision>137</cp:revision>
  <dcterms:created xsi:type="dcterms:W3CDTF">2019-03-12T05:32:03Z</dcterms:created>
  <dcterms:modified xsi:type="dcterms:W3CDTF">2019-11-06T02:26:32Z</dcterms:modified>
</cp:coreProperties>
</file>