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82" r:id="rId5"/>
    <p:sldId id="283" r:id="rId6"/>
    <p:sldId id="280" r:id="rId7"/>
    <p:sldId id="284" r:id="rId8"/>
    <p:sldId id="285" r:id="rId9"/>
    <p:sldId id="286" r:id="rId10"/>
    <p:sldId id="287" r:id="rId11"/>
    <p:sldId id="288" r:id="rId12"/>
    <p:sldId id="291" r:id="rId13"/>
    <p:sldId id="292" r:id="rId14"/>
    <p:sldId id="294" r:id="rId15"/>
    <p:sldId id="293" r:id="rId16"/>
    <p:sldId id="295" r:id="rId17"/>
    <p:sldId id="296" r:id="rId18"/>
    <p:sldId id="297" r:id="rId19"/>
    <p:sldId id="298" r:id="rId20"/>
    <p:sldId id="299" r:id="rId21"/>
    <p:sldId id="300"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a:defRPr sz="2046" b="0" i="0" u="none" strike="noStrike">
                <a:solidFill>
                  <a:srgbClr val="000000"/>
                </a:solidFill>
                <a:latin typeface="Palatino"/>
              </a:defRPr>
            </a:pPr>
            <a:r>
              <a:rPr lang="en-GB" sz="2046" b="1" i="0" u="none" strike="noStrike" noProof="0" dirty="0">
                <a:solidFill>
                  <a:srgbClr val="000000"/>
                </a:solidFill>
                <a:latin typeface="Calibri"/>
                <a:cs typeface="Calibri"/>
              </a:rPr>
              <a:t>Plastic scrap imported by Kyrgyzstan (as HS 3915) period of 2014-2018</a:t>
            </a:r>
          </a:p>
        </c:rich>
      </c:tx>
      <c:layout>
        <c:manualLayout>
          <c:xMode val="edge"/>
          <c:yMode val="edge"/>
          <c:x val="1.6374400000000001E-2"/>
          <c:y val="0"/>
          <c:w val="0.96725099999999997"/>
          <c:h val="0.17268900000000001"/>
        </c:manualLayout>
      </c:layout>
      <c:overlay val="1"/>
      <c:spPr>
        <a:noFill/>
        <a:effectLst/>
      </c:spPr>
    </c:title>
    <c:autoTitleDeleted val="0"/>
    <c:plotArea>
      <c:layout>
        <c:manualLayout>
          <c:layoutTarget val="inner"/>
          <c:xMode val="edge"/>
          <c:yMode val="edge"/>
          <c:x val="0.14722099999999999"/>
          <c:y val="0.17268900000000001"/>
          <c:w val="0.74026899999999995"/>
          <c:h val="0.65901600000000005"/>
        </c:manualLayout>
      </c:layout>
      <c:barChart>
        <c:barDir val="col"/>
        <c:grouping val="clustered"/>
        <c:varyColors val="0"/>
        <c:ser>
          <c:idx val="1"/>
          <c:order val="0"/>
          <c:tx>
            <c:strRef>
              <c:f>Sheet1!$C$1</c:f>
              <c:strCache>
                <c:ptCount val="1"/>
                <c:pt idx="0">
                  <c:v>Netweight (ton)</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spPr>
              <a:noFill/>
              <a:ln>
                <a:noFill/>
              </a:ln>
              <a:effectLst/>
            </c:spPr>
            <c:txPr>
              <a:bodyPr/>
              <a:lstStyle/>
              <a:p>
                <a:pPr>
                  <a:defRPr sz="1146" b="1" i="0" u="none" strike="noStrike">
                    <a:solidFill>
                      <a:srgbClr val="FFFFFF"/>
                    </a:solidFill>
                    <a:effectLst>
                      <a:outerShdw blurRad="63500" dist="38100" dir="5273901" algn="tl">
                        <a:srgbClr val="000000">
                          <a:alpha val="100000"/>
                        </a:srgbClr>
                      </a:outerShdw>
                    </a:effectLst>
                    <a:latin typeface="Helvetica"/>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2014</c:v>
                </c:pt>
                <c:pt idx="1">
                  <c:v>2015</c:v>
                </c:pt>
                <c:pt idx="2">
                  <c:v>2016</c:v>
                </c:pt>
                <c:pt idx="3">
                  <c:v>2017</c:v>
                </c:pt>
                <c:pt idx="4">
                  <c:v>2018</c:v>
                </c:pt>
              </c:strCache>
            </c:strRef>
          </c:cat>
          <c:val>
            <c:numRef>
              <c:f>Sheet1!$C$2:$C$6</c:f>
              <c:numCache>
                <c:formatCode>General</c:formatCode>
                <c:ptCount val="5"/>
                <c:pt idx="0">
                  <c:v>299.38</c:v>
                </c:pt>
                <c:pt idx="1">
                  <c:v>279.05399999999997</c:v>
                </c:pt>
                <c:pt idx="2">
                  <c:v>184.36500000000001</c:v>
                </c:pt>
                <c:pt idx="3">
                  <c:v>21.445</c:v>
                </c:pt>
                <c:pt idx="4">
                  <c:v>1004.184</c:v>
                </c:pt>
              </c:numCache>
            </c:numRef>
          </c:val>
          <c:extLst>
            <c:ext xmlns:c16="http://schemas.microsoft.com/office/drawing/2014/chart" uri="{C3380CC4-5D6E-409C-BE32-E72D297353CC}">
              <c16:uniqueId val="{00000000-9444-1C44-A707-16992C7DD944}"/>
            </c:ext>
          </c:extLst>
        </c:ser>
        <c:dLbls>
          <c:showLegendKey val="0"/>
          <c:showVal val="0"/>
          <c:showCatName val="0"/>
          <c:showSerName val="0"/>
          <c:showPercent val="0"/>
          <c:showBubbleSize val="0"/>
        </c:dLbls>
        <c:gapWidth val="90"/>
        <c:overlap val="-10"/>
        <c:axId val="2122950072"/>
        <c:axId val="2122953224"/>
      </c:barChart>
      <c:lineChart>
        <c:grouping val="standard"/>
        <c:varyColors val="0"/>
        <c:ser>
          <c:idx val="0"/>
          <c:order val="1"/>
          <c:tx>
            <c:strRef>
              <c:f>Sheet1!$B$1</c:f>
              <c:strCache>
                <c:ptCount val="1"/>
                <c:pt idx="0">
                  <c:v>Trade Value (US$)</c:v>
                </c:pt>
              </c:strCache>
            </c:strRef>
          </c:tx>
          <c:spPr>
            <a:ln w="50800" cap="flat">
              <a:solidFill>
                <a:srgbClr val="51A7F9"/>
              </a:solidFill>
              <a:prstDash val="solid"/>
              <a:miter lim="400000"/>
            </a:ln>
            <a:effectLst/>
          </c:spPr>
          <c:marker>
            <c:symbol val="circle"/>
            <c:size val="10"/>
            <c:spPr>
              <a:solidFill>
                <a:srgbClr val="FFFFFF"/>
              </a:solidFill>
              <a:ln w="50800" cap="flat">
                <a:solidFill>
                  <a:srgbClr val="51A7F9"/>
                </a:solidFill>
                <a:prstDash val="solid"/>
                <a:miter lim="400000"/>
              </a:ln>
              <a:effectLst/>
            </c:spPr>
          </c:marker>
          <c:dLbls>
            <c:numFmt formatCode="[$$-409]#,##0" sourceLinked="0"/>
            <c:spPr>
              <a:noFill/>
              <a:ln>
                <a:noFill/>
              </a:ln>
              <a:effectLst/>
            </c:spPr>
            <c:txPr>
              <a:bodyPr/>
              <a:lstStyle/>
              <a:p>
                <a:pPr>
                  <a:defRPr sz="1246" b="0" i="0" u="none" strike="noStrike">
                    <a:solidFill>
                      <a:srgbClr val="000000"/>
                    </a:solidFill>
                    <a:latin typeface="Helvetica"/>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2014</c:v>
                </c:pt>
                <c:pt idx="1">
                  <c:v>2015</c:v>
                </c:pt>
                <c:pt idx="2">
                  <c:v>2016</c:v>
                </c:pt>
                <c:pt idx="3">
                  <c:v>2017</c:v>
                </c:pt>
                <c:pt idx="4">
                  <c:v>2018</c:v>
                </c:pt>
              </c:strCache>
            </c:strRef>
          </c:cat>
          <c:val>
            <c:numRef>
              <c:f>Sheet1!$B$2:$B$6</c:f>
              <c:numCache>
                <c:formatCode>General</c:formatCode>
                <c:ptCount val="5"/>
                <c:pt idx="0">
                  <c:v>110926</c:v>
                </c:pt>
                <c:pt idx="1">
                  <c:v>62568</c:v>
                </c:pt>
                <c:pt idx="2">
                  <c:v>40564</c:v>
                </c:pt>
                <c:pt idx="3">
                  <c:v>5348</c:v>
                </c:pt>
                <c:pt idx="4">
                  <c:v>346629</c:v>
                </c:pt>
              </c:numCache>
            </c:numRef>
          </c:val>
          <c:smooth val="0"/>
          <c:extLst>
            <c:ext xmlns:c16="http://schemas.microsoft.com/office/drawing/2014/chart" uri="{C3380CC4-5D6E-409C-BE32-E72D297353CC}">
              <c16:uniqueId val="{00000001-9444-1C44-A707-16992C7DD944}"/>
            </c:ext>
          </c:extLst>
        </c:ser>
        <c:dLbls>
          <c:showLegendKey val="0"/>
          <c:showVal val="0"/>
          <c:showCatName val="0"/>
          <c:showSerName val="0"/>
          <c:showPercent val="0"/>
          <c:showBubbleSize val="0"/>
        </c:dLbls>
        <c:marker val="1"/>
        <c:smooth val="0"/>
        <c:axId val="2122938248"/>
        <c:axId val="2122943816"/>
      </c:lineChart>
      <c:catAx>
        <c:axId val="2122938248"/>
        <c:scaling>
          <c:orientation val="minMax"/>
        </c:scaling>
        <c:delete val="0"/>
        <c:axPos val="b"/>
        <c:title>
          <c:tx>
            <c:rich>
              <a:bodyPr rot="0"/>
              <a:lstStyle/>
              <a:p>
                <a:pPr>
                  <a:defRPr sz="1508" b="0" i="0" u="none" strike="noStrike">
                    <a:solidFill>
                      <a:srgbClr val="000000"/>
                    </a:solidFill>
                    <a:latin typeface="Helvetica"/>
                  </a:defRPr>
                </a:pPr>
                <a:r>
                  <a:rPr lang="de-DE" sz="1508" b="0" i="0" u="none" strike="noStrike">
                    <a:solidFill>
                      <a:srgbClr val="000000"/>
                    </a:solidFill>
                    <a:latin typeface="Helvetica"/>
                  </a:rPr>
                  <a:t>Year</a:t>
                </a:r>
              </a:p>
            </c:rich>
          </c:tx>
          <c:layout/>
          <c:overlay val="1"/>
        </c:title>
        <c:numFmt formatCode="[$$-409]#,##0" sourceLinked="0"/>
        <c:majorTickMark val="none"/>
        <c:minorTickMark val="none"/>
        <c:tickLblPos val="low"/>
        <c:spPr>
          <a:ln w="12700" cap="flat">
            <a:solidFill>
              <a:srgbClr val="000000"/>
            </a:solidFill>
            <a:prstDash val="solid"/>
            <a:miter lim="400000"/>
          </a:ln>
        </c:spPr>
        <c:txPr>
          <a:bodyPr rot="0"/>
          <a:lstStyle/>
          <a:p>
            <a:pPr>
              <a:defRPr sz="1371" b="0" i="0" u="none" strike="noStrike">
                <a:solidFill>
                  <a:srgbClr val="000000"/>
                </a:solidFill>
                <a:latin typeface="Helvetica"/>
              </a:defRPr>
            </a:pPr>
            <a:endParaRPr lang="ru-RU"/>
          </a:p>
        </c:txPr>
        <c:crossAx val="2122943816"/>
        <c:crosses val="autoZero"/>
        <c:auto val="1"/>
        <c:lblAlgn val="ctr"/>
        <c:lblOffset val="100"/>
        <c:noMultiLvlLbl val="1"/>
      </c:catAx>
      <c:valAx>
        <c:axId val="2122943816"/>
        <c:scaling>
          <c:orientation val="minMax"/>
        </c:scaling>
        <c:delete val="0"/>
        <c:axPos val="l"/>
        <c:majorGridlines>
          <c:spPr>
            <a:ln w="3175" cap="flat">
              <a:solidFill>
                <a:srgbClr val="B8B8B8"/>
              </a:solidFill>
              <a:prstDash val="solid"/>
              <a:miter lim="400000"/>
            </a:ln>
          </c:spPr>
        </c:majorGridlines>
        <c:title>
          <c:tx>
            <c:rich>
              <a:bodyPr rot="-5400000"/>
              <a:lstStyle/>
              <a:p>
                <a:pPr>
                  <a:defRPr sz="1508" b="0" i="0" u="none" strike="noStrike">
                    <a:solidFill>
                      <a:srgbClr val="000000"/>
                    </a:solidFill>
                    <a:latin typeface="Helvetica"/>
                  </a:defRPr>
                </a:pPr>
                <a:r>
                  <a:rPr lang="de-DE" sz="1508" b="0" i="0" u="none" strike="noStrike">
                    <a:solidFill>
                      <a:srgbClr val="000000"/>
                    </a:solidFill>
                    <a:latin typeface="Helvetica"/>
                  </a:rPr>
                  <a:t>Trade values (in USD)</a:t>
                </a:r>
              </a:p>
            </c:rich>
          </c:tx>
          <c:layout/>
          <c:overlay val="1"/>
        </c:title>
        <c:numFmt formatCode="[$$-409]#,##0" sourceLinked="0"/>
        <c:majorTickMark val="none"/>
        <c:minorTickMark val="none"/>
        <c:tickLblPos val="nextTo"/>
        <c:spPr>
          <a:ln w="12700" cap="flat">
            <a:solidFill>
              <a:srgbClr val="000000"/>
            </a:solidFill>
            <a:prstDash val="solid"/>
            <a:miter lim="400000"/>
          </a:ln>
        </c:spPr>
        <c:txPr>
          <a:bodyPr rot="0"/>
          <a:lstStyle/>
          <a:p>
            <a:pPr>
              <a:defRPr sz="1371" b="0" i="0" u="none" strike="noStrike">
                <a:solidFill>
                  <a:srgbClr val="000000"/>
                </a:solidFill>
                <a:latin typeface="Helvetica"/>
              </a:defRPr>
            </a:pPr>
            <a:endParaRPr lang="ru-RU"/>
          </a:p>
        </c:txPr>
        <c:crossAx val="2122938248"/>
        <c:crosses val="autoZero"/>
        <c:crossBetween val="between"/>
        <c:majorUnit val="80000"/>
        <c:minorUnit val="40000"/>
      </c:valAx>
      <c:catAx>
        <c:axId val="2122950072"/>
        <c:scaling>
          <c:orientation val="minMax"/>
        </c:scaling>
        <c:delete val="0"/>
        <c:axPos val="b"/>
        <c:numFmt formatCode="General" sourceLinked="1"/>
        <c:majorTickMark val="out"/>
        <c:minorTickMark val="none"/>
        <c:tickLblPos val="none"/>
        <c:spPr>
          <a:ln w="12700" cap="flat">
            <a:noFill/>
            <a:prstDash val="solid"/>
            <a:miter lim="400000"/>
          </a:ln>
        </c:spPr>
        <c:crossAx val="2122953224"/>
        <c:crosses val="autoZero"/>
        <c:auto val="1"/>
        <c:lblAlgn val="ctr"/>
        <c:lblOffset val="100"/>
        <c:noMultiLvlLbl val="1"/>
      </c:catAx>
      <c:valAx>
        <c:axId val="2122953224"/>
        <c:scaling>
          <c:orientation val="minMax"/>
        </c:scaling>
        <c:delete val="0"/>
        <c:axPos val="r"/>
        <c:title>
          <c:tx>
            <c:rich>
              <a:bodyPr rot="-5400000"/>
              <a:lstStyle/>
              <a:p>
                <a:pPr>
                  <a:defRPr sz="1508" b="0" i="0" u="none" strike="noStrike">
                    <a:solidFill>
                      <a:srgbClr val="000000"/>
                    </a:solidFill>
                    <a:latin typeface="Helvetica"/>
                  </a:defRPr>
                </a:pPr>
                <a:r>
                  <a:rPr lang="de-DE" sz="1508" b="0" i="0" u="none" strike="noStrike">
                    <a:solidFill>
                      <a:srgbClr val="000000"/>
                    </a:solidFill>
                    <a:latin typeface="Helvetica"/>
                  </a:rPr>
                  <a:t>Trade volume (in ton)</a:t>
                </a:r>
              </a:p>
            </c:rich>
          </c:tx>
          <c:layout/>
          <c:overlay val="1"/>
        </c:title>
        <c:numFmt formatCode="#,##0" sourceLinked="0"/>
        <c:majorTickMark val="none"/>
        <c:minorTickMark val="none"/>
        <c:tickLblPos val="nextTo"/>
        <c:spPr>
          <a:ln w="12700" cap="flat">
            <a:solidFill>
              <a:srgbClr val="000000"/>
            </a:solidFill>
            <a:prstDash val="solid"/>
            <a:miter lim="400000"/>
          </a:ln>
        </c:spPr>
        <c:txPr>
          <a:bodyPr rot="0"/>
          <a:lstStyle/>
          <a:p>
            <a:pPr>
              <a:defRPr sz="1371" b="0" i="0" u="none" strike="noStrike">
                <a:solidFill>
                  <a:srgbClr val="000000"/>
                </a:solidFill>
                <a:latin typeface="Helvetica"/>
              </a:defRPr>
            </a:pPr>
            <a:endParaRPr lang="ru-RU"/>
          </a:p>
        </c:txPr>
        <c:crossAx val="2122950072"/>
        <c:crosses val="max"/>
        <c:crossBetween val="between"/>
        <c:majorUnit val="220"/>
        <c:minorUnit val="110"/>
      </c:valAx>
      <c:spPr>
        <a:noFill/>
        <a:ln w="12700" cap="flat">
          <a:solidFill>
            <a:srgbClr val="000000"/>
          </a:solidFill>
          <a:prstDash val="solid"/>
          <a:miter lim="400000"/>
        </a:ln>
        <a:effectLst/>
      </c:spPr>
    </c:plotArea>
    <c:legend>
      <c:legendPos val="b"/>
      <c:layout>
        <c:manualLayout>
          <c:xMode val="edge"/>
          <c:yMode val="edge"/>
          <c:x val="0.118947"/>
          <c:y val="0.94728500000000004"/>
          <c:w val="0.76839199999999996"/>
          <c:h val="5.2715199999999997E-2"/>
        </c:manualLayout>
      </c:layout>
      <c:overlay val="1"/>
      <c:spPr>
        <a:noFill/>
        <a:ln w="12700" cap="flat">
          <a:noFill/>
          <a:miter lim="400000"/>
        </a:ln>
        <a:effectLst/>
      </c:spPr>
      <c:txPr>
        <a:bodyPr rot="0"/>
        <a:lstStyle/>
        <a:p>
          <a:pPr>
            <a:defRPr sz="1371" b="0" i="0" u="none" strike="noStrike">
              <a:solidFill>
                <a:srgbClr val="000000"/>
              </a:solidFill>
              <a:latin typeface="Helvetica"/>
            </a:defRPr>
          </a:pPr>
          <a:endParaRPr lang="ru-RU"/>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Work with pesticides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Tabelle1!$B$1</c:f>
              <c:strCache>
                <c:ptCount val="1"/>
                <c:pt idx="0">
                  <c:v>Work with pesticides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Men</c:v>
                </c:pt>
                <c:pt idx="1">
                  <c:v>Women</c:v>
                </c:pt>
              </c:strCache>
            </c:strRef>
          </c:cat>
          <c:val>
            <c:numRef>
              <c:f>Tabelle1!$B$2:$B$3</c:f>
              <c:numCache>
                <c:formatCode>0%</c:formatCode>
                <c:ptCount val="2"/>
                <c:pt idx="0">
                  <c:v>0.85</c:v>
                </c:pt>
                <c:pt idx="1">
                  <c:v>0.54</c:v>
                </c:pt>
              </c:numCache>
            </c:numRef>
          </c:val>
          <c:extLst>
            <c:ext xmlns:c16="http://schemas.microsoft.com/office/drawing/2014/chart" uri="{C3380CC4-5D6E-409C-BE32-E72D297353CC}">
              <c16:uniqueId val="{00000000-51AA-4096-B4D7-1A7C66EB95DD}"/>
            </c:ext>
          </c:extLst>
        </c:ser>
        <c:dLbls>
          <c:showLegendKey val="0"/>
          <c:showVal val="1"/>
          <c:showCatName val="0"/>
          <c:showSerName val="0"/>
          <c:showPercent val="0"/>
          <c:showBubbleSize val="0"/>
        </c:dLbls>
        <c:gapWidth val="150"/>
        <c:overlap val="-25"/>
        <c:axId val="1149090032"/>
        <c:axId val="1149090448"/>
      </c:barChart>
      <c:catAx>
        <c:axId val="114909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49090448"/>
        <c:crosses val="autoZero"/>
        <c:auto val="1"/>
        <c:lblAlgn val="ctr"/>
        <c:lblOffset val="100"/>
        <c:noMultiLvlLbl val="0"/>
      </c:catAx>
      <c:valAx>
        <c:axId val="1149090448"/>
        <c:scaling>
          <c:orientation val="minMax"/>
        </c:scaling>
        <c:delete val="1"/>
        <c:axPos val="l"/>
        <c:numFmt formatCode="0%" sourceLinked="1"/>
        <c:majorTickMark val="none"/>
        <c:minorTickMark val="none"/>
        <c:tickLblPos val="nextTo"/>
        <c:crossAx val="1149090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1"/>
              <a:t>Task by gender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Tabelle1!$B$1</c:f>
              <c:strCache>
                <c:ptCount val="1"/>
                <c:pt idx="0">
                  <c:v>Men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bring pesticides</c:v>
                </c:pt>
                <c:pt idx="1">
                  <c:v>warehousing</c:v>
                </c:pt>
                <c:pt idx="2">
                  <c:v>mix up</c:v>
                </c:pt>
                <c:pt idx="3">
                  <c:v>recycle</c:v>
                </c:pt>
                <c:pt idx="4">
                  <c:v>clearing</c:v>
                </c:pt>
                <c:pt idx="5">
                  <c:v>use</c:v>
                </c:pt>
              </c:strCache>
            </c:strRef>
          </c:cat>
          <c:val>
            <c:numRef>
              <c:f>Tabelle1!$B$2:$B$7</c:f>
              <c:numCache>
                <c:formatCode>0%</c:formatCode>
                <c:ptCount val="6"/>
                <c:pt idx="0">
                  <c:v>0.72</c:v>
                </c:pt>
                <c:pt idx="1">
                  <c:v>0.53</c:v>
                </c:pt>
                <c:pt idx="2">
                  <c:v>0.67</c:v>
                </c:pt>
                <c:pt idx="3">
                  <c:v>0.54</c:v>
                </c:pt>
                <c:pt idx="4">
                  <c:v>0.37</c:v>
                </c:pt>
                <c:pt idx="5">
                  <c:v>0.85</c:v>
                </c:pt>
              </c:numCache>
            </c:numRef>
          </c:val>
          <c:extLst>
            <c:ext xmlns:c16="http://schemas.microsoft.com/office/drawing/2014/chart" uri="{C3380CC4-5D6E-409C-BE32-E72D297353CC}">
              <c16:uniqueId val="{00000000-6DE6-4FDD-A8B7-579B9BE051D9}"/>
            </c:ext>
          </c:extLst>
        </c:ser>
        <c:ser>
          <c:idx val="1"/>
          <c:order val="1"/>
          <c:tx>
            <c:strRef>
              <c:f>Tabelle1!$C$1</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Tabelle1!$A$2:$A$7</c:f>
              <c:strCache>
                <c:ptCount val="6"/>
                <c:pt idx="0">
                  <c:v>bring pesticides</c:v>
                </c:pt>
                <c:pt idx="1">
                  <c:v>warehousing</c:v>
                </c:pt>
                <c:pt idx="2">
                  <c:v>mix up</c:v>
                </c:pt>
                <c:pt idx="3">
                  <c:v>recycle</c:v>
                </c:pt>
                <c:pt idx="4">
                  <c:v>clearing</c:v>
                </c:pt>
                <c:pt idx="5">
                  <c:v>use</c:v>
                </c:pt>
              </c:strCache>
            </c:strRef>
          </c:cat>
          <c:val>
            <c:numRef>
              <c:f>Tabelle1!$C$2:$C$7</c:f>
              <c:numCache>
                <c:formatCode>0%</c:formatCode>
                <c:ptCount val="6"/>
                <c:pt idx="0">
                  <c:v>0.56999999999999995</c:v>
                </c:pt>
                <c:pt idx="1">
                  <c:v>0.67</c:v>
                </c:pt>
                <c:pt idx="2">
                  <c:v>0.42</c:v>
                </c:pt>
                <c:pt idx="3">
                  <c:v>0.67</c:v>
                </c:pt>
                <c:pt idx="4">
                  <c:v>0.6</c:v>
                </c:pt>
                <c:pt idx="5">
                  <c:v>0.46</c:v>
                </c:pt>
              </c:numCache>
            </c:numRef>
          </c:val>
          <c:extLst>
            <c:ext xmlns:c16="http://schemas.microsoft.com/office/drawing/2014/chart" uri="{C3380CC4-5D6E-409C-BE32-E72D297353CC}">
              <c16:uniqueId val="{00000001-6DE6-4FDD-A8B7-579B9BE051D9}"/>
            </c:ext>
          </c:extLst>
        </c:ser>
        <c:dLbls>
          <c:showLegendKey val="0"/>
          <c:showVal val="1"/>
          <c:showCatName val="0"/>
          <c:showSerName val="0"/>
          <c:showPercent val="0"/>
          <c:showBubbleSize val="0"/>
        </c:dLbls>
        <c:gapWidth val="150"/>
        <c:overlap val="-25"/>
        <c:axId val="1428116144"/>
        <c:axId val="1428123216"/>
      </c:barChart>
      <c:catAx>
        <c:axId val="14281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28123216"/>
        <c:crosses val="autoZero"/>
        <c:auto val="1"/>
        <c:lblAlgn val="ctr"/>
        <c:lblOffset val="100"/>
        <c:noMultiLvlLbl val="0"/>
      </c:catAx>
      <c:valAx>
        <c:axId val="1428123216"/>
        <c:scaling>
          <c:orientation val="minMax"/>
        </c:scaling>
        <c:delete val="1"/>
        <c:axPos val="l"/>
        <c:numFmt formatCode="0%" sourceLinked="1"/>
        <c:majorTickMark val="none"/>
        <c:minorTickMark val="none"/>
        <c:tickLblPos val="nextTo"/>
        <c:crossAx val="142811614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Washing contaminated clothing</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FF11-46B2-84CD-4A27A4EF97AE}"/>
              </c:ext>
            </c:extLst>
          </c:dPt>
          <c:cat>
            <c:strRef>
              <c:f>Tabelle1!$A$2:$A$5</c:f>
              <c:strCache>
                <c:ptCount val="4"/>
                <c:pt idx="0">
                  <c:v>Men over 18</c:v>
                </c:pt>
                <c:pt idx="1">
                  <c:v>Men under 18</c:v>
                </c:pt>
                <c:pt idx="2">
                  <c:v>Women over 18</c:v>
                </c:pt>
                <c:pt idx="3">
                  <c:v>Women under 18</c:v>
                </c:pt>
              </c:strCache>
            </c:strRef>
          </c:cat>
          <c:val>
            <c:numRef>
              <c:f>Tabelle1!$B$2:$B$5</c:f>
              <c:numCache>
                <c:formatCode>0%</c:formatCode>
                <c:ptCount val="4"/>
                <c:pt idx="0">
                  <c:v>0.1</c:v>
                </c:pt>
                <c:pt idx="1">
                  <c:v>0.05</c:v>
                </c:pt>
                <c:pt idx="2">
                  <c:v>0.83</c:v>
                </c:pt>
                <c:pt idx="3">
                  <c:v>0.03</c:v>
                </c:pt>
              </c:numCache>
            </c:numRef>
          </c:val>
          <c:extLst>
            <c:ext xmlns:c16="http://schemas.microsoft.com/office/drawing/2014/chart" uri="{C3380CC4-5D6E-409C-BE32-E72D297353CC}">
              <c16:uniqueId val="{00000000-FF11-46B2-84CD-4A27A4EF97AE}"/>
            </c:ext>
          </c:extLst>
        </c:ser>
        <c:dLbls>
          <c:showLegendKey val="0"/>
          <c:showVal val="0"/>
          <c:showCatName val="0"/>
          <c:showSerName val="0"/>
          <c:showPercent val="0"/>
          <c:showBubbleSize val="0"/>
        </c:dLbls>
        <c:gapWidth val="219"/>
        <c:overlap val="-27"/>
        <c:axId val="1427504704"/>
        <c:axId val="1427506368"/>
      </c:barChart>
      <c:catAx>
        <c:axId val="14275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27506368"/>
        <c:crosses val="autoZero"/>
        <c:auto val="1"/>
        <c:lblAlgn val="ctr"/>
        <c:lblOffset val="100"/>
        <c:noMultiLvlLbl val="0"/>
      </c:catAx>
      <c:valAx>
        <c:axId val="1427506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427504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06EDD-E630-4441-9F96-FDD3946E5001}" type="datetimeFigureOut">
              <a:rPr lang="de-DE" smtClean="0"/>
              <a:t>07.07.2021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79F08-EDD4-44B7-89D2-388C218382DE}" type="slidenum">
              <a:rPr lang="de-DE" smtClean="0"/>
              <a:t>‹#›</a:t>
            </a:fld>
            <a:endParaRPr lang="de-DE"/>
          </a:p>
        </p:txBody>
      </p:sp>
    </p:spTree>
    <p:extLst>
      <p:ext uri="{BB962C8B-B14F-4D97-AF65-F5344CB8AC3E}">
        <p14:creationId xmlns:p14="http://schemas.microsoft.com/office/powerpoint/2010/main" val="1161264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Access NIPs not </a:t>
            </a:r>
            <a:r>
              <a:rPr lang="de-DE" dirty="0" err="1"/>
              <a:t>always</a:t>
            </a:r>
            <a:r>
              <a:rPr lang="de-DE" dirty="0"/>
              <a:t> easy</a:t>
            </a:r>
          </a:p>
          <a:p>
            <a:endParaRPr lang="de-DE" dirty="0"/>
          </a:p>
        </p:txBody>
      </p:sp>
      <p:sp>
        <p:nvSpPr>
          <p:cNvPr id="4" name="Foliennummernplatzhalter 3"/>
          <p:cNvSpPr>
            <a:spLocks noGrp="1"/>
          </p:cNvSpPr>
          <p:nvPr>
            <p:ph type="sldNum" sz="quarter" idx="10"/>
          </p:nvPr>
        </p:nvSpPr>
        <p:spPr/>
        <p:txBody>
          <a:bodyPr/>
          <a:lstStyle/>
          <a:p>
            <a:fld id="{B9A84354-9091-424D-8992-936EDA8EA5AF}" type="slidenum">
              <a:rPr lang="ru-RU" smtClean="0"/>
              <a:t>4</a:t>
            </a:fld>
            <a:endParaRPr lang="ru-RU"/>
          </a:p>
        </p:txBody>
      </p:sp>
    </p:spTree>
    <p:extLst>
      <p:ext uri="{BB962C8B-B14F-4D97-AF65-F5344CB8AC3E}">
        <p14:creationId xmlns:p14="http://schemas.microsoft.com/office/powerpoint/2010/main" val="158131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B9A84354-9091-424D-8992-936EDA8EA5AF}" type="slidenum">
              <a:rPr lang="ru-RU" smtClean="0"/>
              <a:t>6</a:t>
            </a:fld>
            <a:endParaRPr lang="ru-RU"/>
          </a:p>
        </p:txBody>
      </p:sp>
    </p:spTree>
    <p:extLst>
      <p:ext uri="{BB962C8B-B14F-4D97-AF65-F5344CB8AC3E}">
        <p14:creationId xmlns:p14="http://schemas.microsoft.com/office/powerpoint/2010/main" val="348476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B9A84354-9091-424D-8992-936EDA8EA5AF}" type="slidenum">
              <a:rPr lang="ru-RU" smtClean="0"/>
              <a:t>7</a:t>
            </a:fld>
            <a:endParaRPr lang="ru-RU"/>
          </a:p>
        </p:txBody>
      </p:sp>
    </p:spTree>
    <p:extLst>
      <p:ext uri="{BB962C8B-B14F-4D97-AF65-F5344CB8AC3E}">
        <p14:creationId xmlns:p14="http://schemas.microsoft.com/office/powerpoint/2010/main" val="348476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B9A84354-9091-424D-8992-936EDA8EA5AF}" type="slidenum">
              <a:rPr lang="ru-RU" smtClean="0"/>
              <a:t>8</a:t>
            </a:fld>
            <a:endParaRPr lang="ru-RU"/>
          </a:p>
        </p:txBody>
      </p:sp>
    </p:spTree>
    <p:extLst>
      <p:ext uri="{BB962C8B-B14F-4D97-AF65-F5344CB8AC3E}">
        <p14:creationId xmlns:p14="http://schemas.microsoft.com/office/powerpoint/2010/main" val="348476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9D9A7-5138-4385-84D1-3E1EB9E0949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0052132-FCEF-4872-8B88-E9370A93D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08BABA4-09AB-4E5E-AAB5-E491BC43F4E6}"/>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1C5C72F5-D3D9-499C-A6F2-27E0EB19E9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123985-B912-47A7-B15D-889C6733E26B}"/>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66726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B64FF-EAD5-4D69-AFF3-11D92C04A4C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89894F8-0F4B-430C-B7BF-9C2D80517AA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C1D8846-A74F-4308-90A2-C418D66E0C92}"/>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0875E590-1D31-45A2-B6EA-C739C59E5B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7B3F1F-5A1E-41B7-AB99-474357066CCE}"/>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35947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73383C9-3D0F-4387-AA9E-683B87A717F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55EB2C0-F926-4D95-A8D2-0D12BAE9A58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D24B741-DDB5-4AD3-83E9-2338711A0547}"/>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BD371048-1A88-431D-9AE4-34DCFBAE14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3BBD2AE-8966-4FBE-9596-01C8E7CA6F9B}"/>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153516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46077-9D49-4CEC-9077-0D67BE94C8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8EBC330-B50B-4C14-AF1B-EF264C3D0DE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BDA2A9-F4BF-481A-B8D0-9C5719A29FC2}"/>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83E80C03-03DE-4955-8CDA-A2CEC17EC4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B2F3A33-92DD-43F4-BD08-21C8778BCC9B}"/>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53200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3CBEA-26CF-4BBF-B854-3891D69A58E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BFF18A1-1872-4783-A72D-378642447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48086C6-9996-4A4B-9264-875549AD3F3F}"/>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811354E3-8881-4342-8E14-714828AF5A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F2C412-6F95-4BA7-BF3A-731979A115C7}"/>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213440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E2CE8-AE18-4028-9069-12A0751DD90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2ACC114-C794-41C9-BDD0-89FAF398932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58E35E-ACD2-4B83-9893-5D2E05381D6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C6C62A8-E33C-4E25-9213-B7DAC9223FAD}"/>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6" name="Fußzeilenplatzhalter 5">
            <a:extLst>
              <a:ext uri="{FF2B5EF4-FFF2-40B4-BE49-F238E27FC236}">
                <a16:creationId xmlns:a16="http://schemas.microsoft.com/office/drawing/2014/main" id="{E13B8868-B0DB-44A9-AA98-1CAE06AC012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EFF3C21-7B0D-4A20-9083-78E4E4018D6C}"/>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131720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0CFAE-1EB5-4593-89BC-076D9EEF441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8035AEA-54C1-4E04-8EAA-A0AD69C61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8401C5E-A3A7-466F-815C-605C7B3E5A2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E087332-8813-4904-B968-BC8012465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E9BEFD3-D199-44AE-BB58-C5DF2513385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BBC274F-12B7-4F2C-8AB5-9A6F9A04CAB5}"/>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8" name="Fußzeilenplatzhalter 7">
            <a:extLst>
              <a:ext uri="{FF2B5EF4-FFF2-40B4-BE49-F238E27FC236}">
                <a16:creationId xmlns:a16="http://schemas.microsoft.com/office/drawing/2014/main" id="{339CAFF7-8FD0-4D70-8710-2DC262C4ED5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581F6C1-998E-4F7C-AD2E-745F8ED067B8}"/>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290205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7067B-E750-4BA9-A08F-9B09223ED7D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55760E8-547E-4C76-A5CD-9A0EA09F5A65}"/>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4" name="Fußzeilenplatzhalter 3">
            <a:extLst>
              <a:ext uri="{FF2B5EF4-FFF2-40B4-BE49-F238E27FC236}">
                <a16:creationId xmlns:a16="http://schemas.microsoft.com/office/drawing/2014/main" id="{ABAE1156-ADAE-4421-A66B-42184EEE8CD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754E3A8-017C-4478-A386-0B8F57729147}"/>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39364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0101DB9-61B0-4F65-90CF-946EA0322794}"/>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3" name="Fußzeilenplatzhalter 2">
            <a:extLst>
              <a:ext uri="{FF2B5EF4-FFF2-40B4-BE49-F238E27FC236}">
                <a16:creationId xmlns:a16="http://schemas.microsoft.com/office/drawing/2014/main" id="{E299ACD8-3E8F-4D86-BF37-3E496A6671A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F283372-425F-4113-BE15-1023A129B19F}"/>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392340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4031A-D61F-485B-BCC3-722A6FD53EA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BEE69E8-2523-46AB-B22E-99BB4B517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B694470-B843-4C68-BFE8-4D5D6DC0A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6B00EF4-A17E-44D3-96F3-BAE6D6579DB6}"/>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6" name="Fußzeilenplatzhalter 5">
            <a:extLst>
              <a:ext uri="{FF2B5EF4-FFF2-40B4-BE49-F238E27FC236}">
                <a16:creationId xmlns:a16="http://schemas.microsoft.com/office/drawing/2014/main" id="{A9B02020-D0B2-4E24-89D9-CB639E6B598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EEB568-6D1F-4B8A-A909-033E12F56BBD}"/>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3121278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50E77-0511-463F-8BBA-075D6CA00F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11B7E69-1ABD-497A-8624-9957D1A7F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990EE48-11D7-4483-876E-774AA8EDF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4984E0-5935-4493-8CF0-0F66DEBD283E}"/>
              </a:ext>
            </a:extLst>
          </p:cNvPr>
          <p:cNvSpPr>
            <a:spLocks noGrp="1"/>
          </p:cNvSpPr>
          <p:nvPr>
            <p:ph type="dt" sz="half" idx="10"/>
          </p:nvPr>
        </p:nvSpPr>
        <p:spPr/>
        <p:txBody>
          <a:bodyPr/>
          <a:lstStyle/>
          <a:p>
            <a:fld id="{8FC123E9-03D0-4B41-A7BC-95ABEC97D6E6}" type="datetimeFigureOut">
              <a:rPr lang="de-DE" smtClean="0"/>
              <a:t>07.07.2021</a:t>
            </a:fld>
            <a:endParaRPr lang="de-DE"/>
          </a:p>
        </p:txBody>
      </p:sp>
      <p:sp>
        <p:nvSpPr>
          <p:cNvPr id="6" name="Fußzeilenplatzhalter 5">
            <a:extLst>
              <a:ext uri="{FF2B5EF4-FFF2-40B4-BE49-F238E27FC236}">
                <a16:creationId xmlns:a16="http://schemas.microsoft.com/office/drawing/2014/main" id="{3081505F-E5DF-4C0F-9D2A-87DCA0D8ED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D0B620E-E80A-4546-9307-B236A3FB454F}"/>
              </a:ext>
            </a:extLst>
          </p:cNvPr>
          <p:cNvSpPr>
            <a:spLocks noGrp="1"/>
          </p:cNvSpPr>
          <p:nvPr>
            <p:ph type="sldNum" sz="quarter" idx="12"/>
          </p:nvPr>
        </p:nvSpPr>
        <p:spPr/>
        <p:txBody>
          <a:bodyPr/>
          <a:lstStyle/>
          <a:p>
            <a:fld id="{70E8CB03-4B2C-4937-A591-A69E269D5D4C}" type="slidenum">
              <a:rPr lang="de-DE" smtClean="0"/>
              <a:t>‹#›</a:t>
            </a:fld>
            <a:endParaRPr lang="de-DE"/>
          </a:p>
        </p:txBody>
      </p:sp>
    </p:spTree>
    <p:extLst>
      <p:ext uri="{BB962C8B-B14F-4D97-AF65-F5344CB8AC3E}">
        <p14:creationId xmlns:p14="http://schemas.microsoft.com/office/powerpoint/2010/main" val="139449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1E8D6E-B127-43F4-BB47-BA4587F8A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38DDA84-5163-41A2-A666-DC8E28D94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A5CD7E-1713-410C-A3E6-30E0F1B82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123E9-03D0-4B41-A7BC-95ABEC97D6E6}" type="datetimeFigureOut">
              <a:rPr lang="de-DE" smtClean="0"/>
              <a:t>07.07.2021</a:t>
            </a:fld>
            <a:endParaRPr lang="de-DE"/>
          </a:p>
        </p:txBody>
      </p:sp>
      <p:sp>
        <p:nvSpPr>
          <p:cNvPr id="5" name="Fußzeilenplatzhalter 4">
            <a:extLst>
              <a:ext uri="{FF2B5EF4-FFF2-40B4-BE49-F238E27FC236}">
                <a16:creationId xmlns:a16="http://schemas.microsoft.com/office/drawing/2014/main" id="{5FCCC2E7-D403-4850-936E-B3FCC0480B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198150B-3C4B-43AA-9296-242785324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8CB03-4B2C-4937-A591-A69E269D5D4C}" type="slidenum">
              <a:rPr lang="de-DE" smtClean="0"/>
              <a:t>‹#›</a:t>
            </a:fld>
            <a:endParaRPr lang="de-DE"/>
          </a:p>
        </p:txBody>
      </p:sp>
    </p:spTree>
    <p:extLst>
      <p:ext uri="{BB962C8B-B14F-4D97-AF65-F5344CB8AC3E}">
        <p14:creationId xmlns:p14="http://schemas.microsoft.com/office/powerpoint/2010/main" val="2968910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jpeg"/><Relationship Id="rId7"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31.jpeg"/><Relationship Id="rId4" Type="http://schemas.openxmlformats.org/officeDocument/2006/relationships/hyperlink" Target="https://kaktus.medi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1.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iom.kg/" TargetMode="External"/><Relationship Id="rId2" Type="http://schemas.openxmlformats.org/officeDocument/2006/relationships/image" Target="../media/image44.gif"/><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comtrade.un.org/data/" TargetMode="Externa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ctrTitle"/>
          </p:nvPr>
        </p:nvSpPr>
        <p:spPr>
          <a:xfrm>
            <a:off x="2209800" y="1331204"/>
            <a:ext cx="7772400" cy="1445896"/>
          </a:xfrm>
          <a:prstGeom prst="rect">
            <a:avLst/>
          </a:prstGeom>
        </p:spPr>
        <p:txBody>
          <a:bodyPr/>
          <a:lstStyle>
            <a:lvl1pPr defTabSz="365760">
              <a:defRPr sz="3760" b="1"/>
            </a:lvl1pPr>
          </a:lstStyle>
          <a:p>
            <a:r>
              <a:t>POPs, Hazardous Waste, and Gender-Dimensions in Kyrgyzstan</a:t>
            </a:r>
          </a:p>
        </p:txBody>
      </p:sp>
      <p:sp>
        <p:nvSpPr>
          <p:cNvPr id="133" name="Shape 133"/>
          <p:cNvSpPr>
            <a:spLocks noGrp="1"/>
          </p:cNvSpPr>
          <p:nvPr>
            <p:ph type="subTitle" sz="quarter" idx="1"/>
          </p:nvPr>
        </p:nvSpPr>
        <p:spPr>
          <a:xfrm>
            <a:off x="2984500" y="3032756"/>
            <a:ext cx="6400800" cy="743448"/>
          </a:xfrm>
          <a:prstGeom prst="rect">
            <a:avLst/>
          </a:prstGeom>
        </p:spPr>
        <p:txBody>
          <a:bodyPr vert="horz" lIns="91440" tIns="45720" rIns="91440" bIns="45720" rtlCol="0" anchor="t">
            <a:normAutofit lnSpcReduction="10000"/>
          </a:bodyPr>
          <a:lstStyle>
            <a:lvl1pPr>
              <a:defRPr sz="2600">
                <a:solidFill>
                  <a:srgbClr val="000000"/>
                </a:solidFill>
                <a:latin typeface="Palatino"/>
                <a:ea typeface="Palatino"/>
                <a:cs typeface="Palatino"/>
                <a:sym typeface="Palatino"/>
              </a:defRPr>
            </a:lvl1pPr>
          </a:lstStyle>
          <a:p>
            <a:r>
              <a:rPr lang="en-GB" sz="2400"/>
              <a:t>Findings</a:t>
            </a:r>
            <a:r>
              <a:rPr lang="en-GB" sz="2400" dirty="0"/>
              <a:t> of the scoping study on Gender, Chemicals and Waste for the BRS secretariat</a:t>
            </a:r>
            <a:endParaRPr dirty="0"/>
          </a:p>
        </p:txBody>
      </p:sp>
      <p:pic>
        <p:nvPicPr>
          <p:cNvPr id="134" name="image1.jpeg"/>
          <p:cNvPicPr>
            <a:picLocks noChangeAspect="1"/>
          </p:cNvPicPr>
          <p:nvPr/>
        </p:nvPicPr>
        <p:blipFill>
          <a:blip r:embed="rId2"/>
          <a:stretch>
            <a:fillRect/>
          </a:stretch>
        </p:blipFill>
        <p:spPr>
          <a:xfrm>
            <a:off x="9443748" y="131612"/>
            <a:ext cx="1100773" cy="1445896"/>
          </a:xfrm>
          <a:prstGeom prst="rect">
            <a:avLst/>
          </a:prstGeom>
          <a:ln w="12700">
            <a:miter lim="400000"/>
          </a:ln>
        </p:spPr>
      </p:pic>
      <p:sp>
        <p:nvSpPr>
          <p:cNvPr id="135" name="Shape 135"/>
          <p:cNvSpPr/>
          <p:nvPr/>
        </p:nvSpPr>
        <p:spPr>
          <a:xfrm>
            <a:off x="3496245" y="4093090"/>
            <a:ext cx="537731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defRPr b="1">
                <a:latin typeface="Palatino"/>
                <a:ea typeface="Palatino"/>
                <a:cs typeface="Palatino"/>
                <a:sym typeface="Palatino"/>
              </a:defRPr>
            </a:lvl1pPr>
          </a:lstStyle>
          <a:p>
            <a:r>
              <a:rPr lang="en-US"/>
              <a:t>HLPF 7 July 2021</a:t>
            </a:r>
            <a:endParaRPr lang="en-US" sz="1800"/>
          </a:p>
        </p:txBody>
      </p:sp>
      <p:pic>
        <p:nvPicPr>
          <p:cNvPr id="136" name="pasted-image.png"/>
          <p:cNvPicPr>
            <a:picLocks noChangeAspect="1"/>
          </p:cNvPicPr>
          <p:nvPr/>
        </p:nvPicPr>
        <p:blipFill>
          <a:blip r:embed="rId3"/>
          <a:stretch>
            <a:fillRect/>
          </a:stretch>
        </p:blipFill>
        <p:spPr>
          <a:xfrm>
            <a:off x="1649883" y="128100"/>
            <a:ext cx="1567674" cy="574814"/>
          </a:xfrm>
          <a:prstGeom prst="rect">
            <a:avLst/>
          </a:prstGeom>
          <a:ln w="12700">
            <a:miter lim="400000"/>
          </a:ln>
        </p:spPr>
      </p:pic>
      <p:sp>
        <p:nvSpPr>
          <p:cNvPr id="137" name="Shape 137"/>
          <p:cNvSpPr/>
          <p:nvPr/>
        </p:nvSpPr>
        <p:spPr>
          <a:xfrm>
            <a:off x="2279577" y="5229201"/>
            <a:ext cx="3967907" cy="124649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2500" b="1">
                <a:latin typeface="Palatino"/>
                <a:ea typeface="Palatino"/>
                <a:cs typeface="Palatino"/>
                <a:sym typeface="Palatino"/>
              </a:defRPr>
            </a:pPr>
            <a:r>
              <a:rPr lang="en-US" sz="2500"/>
              <a:t>Indira </a:t>
            </a:r>
            <a:r>
              <a:rPr lang="en-US" sz="2500" err="1"/>
              <a:t>Zhakipova</a:t>
            </a:r>
            <a:endParaRPr lang="en-US" sz="2500"/>
          </a:p>
          <a:p>
            <a:pPr algn="ctr">
              <a:defRPr sz="2500" b="1">
                <a:latin typeface="Palatino"/>
                <a:ea typeface="Palatino"/>
                <a:cs typeface="Palatino"/>
                <a:sym typeface="Palatino"/>
              </a:defRPr>
            </a:pPr>
            <a:r>
              <a:rPr lang="en-US" sz="2500"/>
              <a:t>Expert for BIOM</a:t>
            </a:r>
          </a:p>
          <a:p>
            <a:pPr algn="ctr">
              <a:defRPr sz="2500" b="1">
                <a:latin typeface="Palatino"/>
                <a:ea typeface="Palatino"/>
                <a:cs typeface="Palatino"/>
                <a:sym typeface="Palatino"/>
              </a:defRPr>
            </a:pPr>
            <a:r>
              <a:rPr lang="en-US" sz="2500"/>
              <a:t>EKOIS Kyrgyzstan</a:t>
            </a:r>
            <a:endParaRPr sz="2500"/>
          </a:p>
        </p:txBody>
      </p:sp>
      <p:sp>
        <p:nvSpPr>
          <p:cNvPr id="8" name="Shape 137"/>
          <p:cNvSpPr/>
          <p:nvPr/>
        </p:nvSpPr>
        <p:spPr>
          <a:xfrm>
            <a:off x="6232550" y="5229200"/>
            <a:ext cx="3967907" cy="1631216"/>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p>
            <a:pPr algn="ctr">
              <a:defRPr sz="2500" b="1">
                <a:latin typeface="Palatino"/>
                <a:ea typeface="Palatino"/>
                <a:cs typeface="Palatino"/>
                <a:sym typeface="Palatino"/>
              </a:defRPr>
            </a:pPr>
            <a:r>
              <a:rPr lang="en-US" sz="2500"/>
              <a:t>Anna Kirilenko</a:t>
            </a:r>
          </a:p>
          <a:p>
            <a:pPr algn="ctr">
              <a:defRPr sz="2500" b="1">
                <a:latin typeface="Palatino"/>
                <a:ea typeface="Palatino"/>
                <a:cs typeface="Palatino"/>
                <a:sym typeface="Palatino"/>
              </a:defRPr>
            </a:pPr>
            <a:r>
              <a:rPr lang="en-US" sz="2500"/>
              <a:t>Executive Director</a:t>
            </a:r>
          </a:p>
          <a:p>
            <a:pPr algn="ctr">
              <a:defRPr sz="2500" b="1">
                <a:latin typeface="Palatino"/>
                <a:ea typeface="Palatino"/>
                <a:cs typeface="Palatino"/>
                <a:sym typeface="Palatino"/>
              </a:defRPr>
            </a:pPr>
            <a:r>
              <a:rPr lang="en-US" sz="2500"/>
              <a:t>BIOM Kyrgyzstan</a:t>
            </a:r>
          </a:p>
          <a:p>
            <a:pPr algn="ctr">
              <a:defRPr sz="2500" b="1">
                <a:latin typeface="Palatino"/>
                <a:ea typeface="Palatino"/>
                <a:cs typeface="Palatino"/>
                <a:sym typeface="Palatino"/>
              </a:defRPr>
            </a:pPr>
            <a:endParaRPr lang="en-US" sz="2500"/>
          </a:p>
        </p:txBody>
      </p:sp>
    </p:spTree>
    <p:extLst>
      <p:ext uri="{BB962C8B-B14F-4D97-AF65-F5344CB8AC3E}">
        <p14:creationId xmlns:p14="http://schemas.microsoft.com/office/powerpoint/2010/main" val="120460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9604" y="188640"/>
            <a:ext cx="5542740" cy="428276"/>
          </a:xfrm>
        </p:spPr>
        <p:txBody>
          <a:bodyPr>
            <a:noAutofit/>
          </a:bodyPr>
          <a:lstStyle/>
          <a:p>
            <a:r>
              <a:rPr lang="en-GB" sz="2800" b="1" dirty="0"/>
              <a:t>Dioxins and other POPs from waste</a:t>
            </a:r>
            <a:endParaRPr lang="ru-RU" sz="2800" dirty="0"/>
          </a:p>
        </p:txBody>
      </p:sp>
      <p:sp>
        <p:nvSpPr>
          <p:cNvPr id="3" name="Объект 2"/>
          <p:cNvSpPr>
            <a:spLocks noGrp="1"/>
          </p:cNvSpPr>
          <p:nvPr>
            <p:ph idx="1"/>
          </p:nvPr>
        </p:nvSpPr>
        <p:spPr>
          <a:xfrm>
            <a:off x="3791744" y="836712"/>
            <a:ext cx="6203032" cy="3960440"/>
          </a:xfrm>
        </p:spPr>
        <p:txBody>
          <a:bodyPr vert="horz" lIns="91440" tIns="45720" rIns="91440" bIns="45720" rtlCol="0" anchor="t">
            <a:normAutofit/>
          </a:bodyPr>
          <a:lstStyle/>
          <a:p>
            <a:r>
              <a:rPr lang="en-GB" sz="1800" dirty="0"/>
              <a:t>Men, women and children are involved in sorting garbage in landfills (according to expert estimates </a:t>
            </a:r>
            <a:r>
              <a:rPr lang="en-GB" sz="1800" b="1" dirty="0"/>
              <a:t>women are around 60%)</a:t>
            </a:r>
          </a:p>
          <a:p>
            <a:r>
              <a:rPr lang="en-GB" sz="1800" dirty="0"/>
              <a:t>Food, plastic, metal, cardboard, glass are being collected</a:t>
            </a:r>
          </a:p>
          <a:p>
            <a:r>
              <a:rPr lang="en-GB" sz="1800" dirty="0"/>
              <a:t>No health studies have been conducted on the chemical cocktail of pollutants, waste workers are unaware of risks</a:t>
            </a:r>
          </a:p>
          <a:p>
            <a:r>
              <a:rPr lang="en-GB" sz="1800" dirty="0"/>
              <a:t>Landfills are a source of </a:t>
            </a:r>
            <a:r>
              <a:rPr lang="en-GB" sz="1800" b="1" dirty="0"/>
              <a:t>unintentional emission of POPs </a:t>
            </a:r>
            <a:r>
              <a:rPr lang="en-GB" sz="1800" dirty="0"/>
              <a:t>such as dioxins due to the on-going burning </a:t>
            </a:r>
            <a:r>
              <a:rPr lang="en-GB" sz="1800"/>
              <a:t>of </a:t>
            </a:r>
            <a:r>
              <a:rPr lang="en-GB" sz="1800" dirty="0"/>
              <a:t>garbage</a:t>
            </a:r>
            <a:endParaRPr lang="en-GB" sz="1800">
              <a:cs typeface="Calibri"/>
            </a:endParaRPr>
          </a:p>
          <a:p>
            <a:r>
              <a:rPr lang="en-GB" sz="1800" dirty="0"/>
              <a:t>Waste during collection is not sorted. Medical, electronic, household, food waste are dumped</a:t>
            </a:r>
            <a:r>
              <a:rPr lang="en-GB" sz="1800"/>
              <a:t>,</a:t>
            </a:r>
            <a:r>
              <a:rPr lang="en-GB" sz="1800" dirty="0"/>
              <a:t> </a:t>
            </a:r>
            <a:r>
              <a:rPr lang="en-GB" sz="1800"/>
              <a:t>often illegally</a:t>
            </a:r>
            <a:r>
              <a:rPr lang="en-GB" sz="1800" dirty="0"/>
              <a:t>.</a:t>
            </a:r>
            <a:endParaRPr lang="en-GB" sz="1800">
              <a:cs typeface="Calibri"/>
            </a:endParaRPr>
          </a:p>
          <a:p>
            <a:r>
              <a:rPr lang="en-GB" sz="1800" b="1" dirty="0"/>
              <a:t>Toxics are spreading</a:t>
            </a:r>
            <a:r>
              <a:rPr lang="en-GB" sz="1800" dirty="0"/>
              <a:t> into water (fishing) and air (over nearby villages, over farm fields, all the way to Bishkek) </a:t>
            </a:r>
          </a:p>
          <a:p>
            <a:endParaRPr lang="en-GB" sz="1800" dirty="0"/>
          </a:p>
          <a:p>
            <a:endParaRPr lang="en-GB" sz="1800" dirty="0"/>
          </a:p>
        </p:txBody>
      </p:sp>
      <p:pic>
        <p:nvPicPr>
          <p:cNvPr id="4" name="image1.jpeg"/>
          <p:cNvPicPr>
            <a:picLocks noChangeAspect="1"/>
          </p:cNvPicPr>
          <p:nvPr/>
        </p:nvPicPr>
        <p:blipFill>
          <a:blip r:embed="rId2"/>
          <a:stretch>
            <a:fillRect/>
          </a:stretch>
        </p:blipFill>
        <p:spPr>
          <a:xfrm>
            <a:off x="10011218" y="44624"/>
            <a:ext cx="646439" cy="849116"/>
          </a:xfrm>
          <a:prstGeom prst="rect">
            <a:avLst/>
          </a:prstGeom>
          <a:ln w="12700">
            <a:miter lim="400000"/>
          </a:ln>
        </p:spPr>
      </p:pic>
      <p:pic>
        <p:nvPicPr>
          <p:cNvPr id="5" name="pasted-image.png"/>
          <p:cNvPicPr>
            <a:picLocks noChangeAspect="1"/>
          </p:cNvPicPr>
          <p:nvPr/>
        </p:nvPicPr>
        <p:blipFill>
          <a:blip r:embed="rId3"/>
          <a:stretch>
            <a:fillRect/>
          </a:stretch>
        </p:blipFill>
        <p:spPr>
          <a:xfrm>
            <a:off x="1649884" y="128101"/>
            <a:ext cx="1349773" cy="494917"/>
          </a:xfrm>
          <a:prstGeom prst="rect">
            <a:avLst/>
          </a:prstGeom>
          <a:ln w="12700">
            <a:miter lim="400000"/>
          </a:ln>
        </p:spPr>
      </p:pic>
      <p:pic>
        <p:nvPicPr>
          <p:cNvPr id="1029" name="Picture 5" descr="G:\INDIRA\Indira\Гендер_Химия\фото\day 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265" y="3789040"/>
            <a:ext cx="2263799" cy="147551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G:\INDIRA\Indira\Гендер_Химия\фото\day 2\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946" y="2204865"/>
            <a:ext cx="2263799" cy="149572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Объект 5" descr="Изображение выглядит как внешний, земля, небо, человек&#10;&#10;Автоматически созданное описание">
            <a:extLst>
              <a:ext uri="{FF2B5EF4-FFF2-40B4-BE49-F238E27FC236}">
                <a16:creationId xmlns:a16="http://schemas.microsoft.com/office/drawing/2014/main" id="{BF40EC40-1A22-45C6-8E1A-1EEA79927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744" y="4503836"/>
            <a:ext cx="3444368" cy="2376613"/>
          </a:xfrm>
          <a:prstGeom prst="rect">
            <a:avLst/>
          </a:prstGeom>
        </p:spPr>
      </p:pic>
      <p:pic>
        <p:nvPicPr>
          <p:cNvPr id="7" name="Рисунок 6" descr="Изображение выглядит как человек, внешний, мужчина, шляпа&#10;&#10;Автоматически созданное описание">
            <a:extLst>
              <a:ext uri="{FF2B5EF4-FFF2-40B4-BE49-F238E27FC236}">
                <a16:creationId xmlns:a16="http://schemas.microsoft.com/office/drawing/2014/main" id="{EFA8E8F3-E033-4DCE-BFBB-E79FB2787F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345832"/>
            <a:ext cx="2268251" cy="1512168"/>
          </a:xfrm>
          <a:prstGeom prst="rect">
            <a:avLst/>
          </a:prstGeom>
        </p:spPr>
      </p:pic>
      <p:sp>
        <p:nvSpPr>
          <p:cNvPr id="11" name="Объект 2">
            <a:extLst>
              <a:ext uri="{FF2B5EF4-FFF2-40B4-BE49-F238E27FC236}">
                <a16:creationId xmlns:a16="http://schemas.microsoft.com/office/drawing/2014/main" id="{93195373-5AB2-4A36-AEE9-109DC4230BAF}"/>
              </a:ext>
            </a:extLst>
          </p:cNvPr>
          <p:cNvSpPr txBox="1">
            <a:spLocks/>
          </p:cNvSpPr>
          <p:nvPr/>
        </p:nvSpPr>
        <p:spPr>
          <a:xfrm>
            <a:off x="3863752" y="3573016"/>
            <a:ext cx="6552728" cy="19955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600" dirty="0"/>
          </a:p>
          <a:p>
            <a:endParaRPr lang="ru-RU" sz="3200" dirty="0"/>
          </a:p>
          <a:p>
            <a:endParaRPr lang="ru-RU" sz="3200" dirty="0"/>
          </a:p>
          <a:p>
            <a:endParaRPr lang="ru-RU" sz="3200" dirty="0"/>
          </a:p>
        </p:txBody>
      </p:sp>
      <p:pic>
        <p:nvPicPr>
          <p:cNvPr id="13" name="Объект 15" descr="Изображение выглядит как внешний, скала, человек, земля&#10;&#10;Автоматически созданное описание">
            <a:extLst>
              <a:ext uri="{FF2B5EF4-FFF2-40B4-BE49-F238E27FC236}">
                <a16:creationId xmlns:a16="http://schemas.microsoft.com/office/drawing/2014/main" id="{225FC64B-7918-4F00-BB63-E332ADD760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8128" y="4509120"/>
            <a:ext cx="3523320" cy="2348880"/>
          </a:xfrm>
          <a:prstGeom prst="rect">
            <a:avLst/>
          </a:prstGeom>
          <a:ln>
            <a:noFill/>
          </a:ln>
        </p:spPr>
      </p:pic>
      <p:pic>
        <p:nvPicPr>
          <p:cNvPr id="14" name="Picture 9" descr="G:\INDIRA\Indira\Гендер_Химия\фото\day 2\34.jpg">
            <a:extLst>
              <a:ext uri="{FF2B5EF4-FFF2-40B4-BE49-F238E27FC236}">
                <a16:creationId xmlns:a16="http://schemas.microsoft.com/office/drawing/2014/main" id="{B7986C2B-004E-4270-9A87-1D5496942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4877" y="836712"/>
            <a:ext cx="2258189" cy="1296144"/>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260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62191" y="0"/>
            <a:ext cx="6011633" cy="590859"/>
          </a:xfrm>
        </p:spPr>
        <p:txBody>
          <a:bodyPr>
            <a:normAutofit/>
          </a:bodyPr>
          <a:lstStyle/>
          <a:p>
            <a:r>
              <a:rPr lang="en-GB" sz="3600" b="1" dirty="0"/>
              <a:t>Informal pesticides trade</a:t>
            </a:r>
          </a:p>
        </p:txBody>
      </p:sp>
      <p:pic>
        <p:nvPicPr>
          <p:cNvPr id="5" name="pasted-image.png">
            <a:extLst>
              <a:ext uri="{FF2B5EF4-FFF2-40B4-BE49-F238E27FC236}">
                <a16:creationId xmlns:a16="http://schemas.microsoft.com/office/drawing/2014/main" id="{01591D05-6EE8-4369-BC82-2D4A67081B7C}"/>
              </a:ext>
            </a:extLst>
          </p:cNvPr>
          <p:cNvPicPr>
            <a:picLocks noChangeAspect="1"/>
          </p:cNvPicPr>
          <p:nvPr/>
        </p:nvPicPr>
        <p:blipFill>
          <a:blip r:embed="rId2"/>
          <a:stretch>
            <a:fillRect/>
          </a:stretch>
        </p:blipFill>
        <p:spPr>
          <a:xfrm>
            <a:off x="412841" y="173845"/>
            <a:ext cx="1218663" cy="446843"/>
          </a:xfrm>
          <a:prstGeom prst="rect">
            <a:avLst/>
          </a:prstGeom>
          <a:ln w="12700">
            <a:miter lim="400000"/>
          </a:ln>
        </p:spPr>
      </p:pic>
      <p:pic>
        <p:nvPicPr>
          <p:cNvPr id="6" name="image1.jpeg">
            <a:extLst>
              <a:ext uri="{FF2B5EF4-FFF2-40B4-BE49-F238E27FC236}">
                <a16:creationId xmlns:a16="http://schemas.microsoft.com/office/drawing/2014/main" id="{ECEB8B52-38ED-4344-95BE-856E0926D278}"/>
              </a:ext>
            </a:extLst>
          </p:cNvPr>
          <p:cNvPicPr>
            <a:picLocks noChangeAspect="1"/>
          </p:cNvPicPr>
          <p:nvPr/>
        </p:nvPicPr>
        <p:blipFill>
          <a:blip r:embed="rId3"/>
          <a:stretch>
            <a:fillRect/>
          </a:stretch>
        </p:blipFill>
        <p:spPr>
          <a:xfrm>
            <a:off x="9856392" y="29829"/>
            <a:ext cx="776112" cy="1019445"/>
          </a:xfrm>
          <a:prstGeom prst="rect">
            <a:avLst/>
          </a:prstGeom>
          <a:ln w="12700">
            <a:miter lim="400000"/>
          </a:ln>
        </p:spPr>
      </p:pic>
      <p:sp>
        <p:nvSpPr>
          <p:cNvPr id="8" name="Textfeld 7"/>
          <p:cNvSpPr txBox="1"/>
          <p:nvPr/>
        </p:nvSpPr>
        <p:spPr>
          <a:xfrm>
            <a:off x="1631504" y="6381328"/>
            <a:ext cx="8784976" cy="369332"/>
          </a:xfrm>
          <a:prstGeom prst="rect">
            <a:avLst/>
          </a:prstGeom>
          <a:noFill/>
        </p:spPr>
        <p:txBody>
          <a:bodyPr wrap="square" rtlCol="0">
            <a:spAutoFit/>
          </a:bodyPr>
          <a:lstStyle/>
          <a:p>
            <a:r>
              <a:rPr lang="en-CA" sz="1800" b="1"/>
              <a:t>Gender aspects </a:t>
            </a:r>
            <a:r>
              <a:rPr lang="en-CA" sz="1800"/>
              <a:t>can be linked to </a:t>
            </a:r>
            <a:r>
              <a:rPr lang="en-CA" sz="1600"/>
              <a:t>many pesticide sellers are women</a:t>
            </a:r>
          </a:p>
        </p:txBody>
      </p:sp>
      <p:pic>
        <p:nvPicPr>
          <p:cNvPr id="1037" name="Picture 13" descr="G:\INDIRA\Indira\Гендер_Химия\фото\базар\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3717032"/>
            <a:ext cx="3991988" cy="266429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6" descr="G:\INDIRA\Indira\Гендер_Химия\фото\базар\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502" y="693178"/>
            <a:ext cx="4530723" cy="302385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7" descr="G:\INDIRA\Indira\Гендер_Химия\фото\базар\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560" y="3717032"/>
            <a:ext cx="3991988" cy="26642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170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54584" y="86677"/>
            <a:ext cx="5802627" cy="741123"/>
          </a:xfrm>
        </p:spPr>
        <p:txBody>
          <a:bodyPr>
            <a:normAutofit/>
          </a:bodyPr>
          <a:lstStyle/>
          <a:p>
            <a:r>
              <a:rPr lang="en-GB" b="1" dirty="0"/>
              <a:t>Informal pesticides trade</a:t>
            </a:r>
          </a:p>
        </p:txBody>
      </p:sp>
      <p:pic>
        <p:nvPicPr>
          <p:cNvPr id="5" name="pasted-image.png">
            <a:extLst>
              <a:ext uri="{FF2B5EF4-FFF2-40B4-BE49-F238E27FC236}">
                <a16:creationId xmlns:a16="http://schemas.microsoft.com/office/drawing/2014/main" id="{01591D05-6EE8-4369-BC82-2D4A67081B7C}"/>
              </a:ext>
            </a:extLst>
          </p:cNvPr>
          <p:cNvPicPr>
            <a:picLocks noChangeAspect="1"/>
          </p:cNvPicPr>
          <p:nvPr/>
        </p:nvPicPr>
        <p:blipFill>
          <a:blip r:embed="rId2"/>
          <a:stretch>
            <a:fillRect/>
          </a:stretch>
        </p:blipFill>
        <p:spPr>
          <a:xfrm>
            <a:off x="231368" y="95590"/>
            <a:ext cx="1218663" cy="446843"/>
          </a:xfrm>
          <a:prstGeom prst="rect">
            <a:avLst/>
          </a:prstGeom>
          <a:ln w="12700">
            <a:miter lim="400000"/>
          </a:ln>
        </p:spPr>
      </p:pic>
      <p:pic>
        <p:nvPicPr>
          <p:cNvPr id="6" name="image1.jpeg">
            <a:extLst>
              <a:ext uri="{FF2B5EF4-FFF2-40B4-BE49-F238E27FC236}">
                <a16:creationId xmlns:a16="http://schemas.microsoft.com/office/drawing/2014/main" id="{ECEB8B52-38ED-4344-95BE-856E0926D278}"/>
              </a:ext>
            </a:extLst>
          </p:cNvPr>
          <p:cNvPicPr>
            <a:picLocks noChangeAspect="1"/>
          </p:cNvPicPr>
          <p:nvPr/>
        </p:nvPicPr>
        <p:blipFill>
          <a:blip r:embed="rId3"/>
          <a:stretch>
            <a:fillRect/>
          </a:stretch>
        </p:blipFill>
        <p:spPr>
          <a:xfrm>
            <a:off x="9856392" y="29829"/>
            <a:ext cx="776112" cy="1019445"/>
          </a:xfrm>
          <a:prstGeom prst="rect">
            <a:avLst/>
          </a:prstGeom>
          <a:ln w="12700">
            <a:miter lim="400000"/>
          </a:ln>
        </p:spPr>
      </p:pic>
      <p:sp>
        <p:nvSpPr>
          <p:cNvPr id="8" name="Textfeld 7"/>
          <p:cNvSpPr txBox="1"/>
          <p:nvPr/>
        </p:nvSpPr>
        <p:spPr>
          <a:xfrm>
            <a:off x="1775520" y="5633372"/>
            <a:ext cx="8784976" cy="1107996"/>
          </a:xfrm>
          <a:prstGeom prst="rect">
            <a:avLst/>
          </a:prstGeom>
          <a:noFill/>
        </p:spPr>
        <p:txBody>
          <a:bodyPr wrap="square" lIns="91440" tIns="45720" rIns="91440" bIns="45720" rtlCol="0" anchor="t">
            <a:spAutoFit/>
          </a:bodyPr>
          <a:lstStyle/>
          <a:p>
            <a:r>
              <a:rPr lang="en-GB" sz="1800" b="1" dirty="0"/>
              <a:t>Gender aspects </a:t>
            </a:r>
            <a:r>
              <a:rPr lang="en-GB" sz="1800" dirty="0"/>
              <a:t>Can be </a:t>
            </a:r>
            <a:r>
              <a:rPr lang="de-DE" sz="1800" dirty="0"/>
              <a:t>l</a:t>
            </a:r>
            <a:r>
              <a:rPr lang="en-GB" sz="1800" dirty="0"/>
              <a:t>inked to: </a:t>
            </a:r>
          </a:p>
          <a:p>
            <a:pPr marL="285750" indent="-285750">
              <a:buFont typeface="Arial"/>
              <a:buChar char="•"/>
            </a:pPr>
            <a:r>
              <a:rPr lang="en-US" sz="1600" dirty="0"/>
              <a:t>Awareness raising on health impacts on family</a:t>
            </a:r>
            <a:r>
              <a:rPr lang="en-GB" sz="1600" dirty="0"/>
              <a:t>, costs and burden of care</a:t>
            </a:r>
          </a:p>
          <a:p>
            <a:pPr marL="285750" indent="-285750">
              <a:buFont typeface="Arial"/>
              <a:buChar char="•"/>
            </a:pPr>
            <a:r>
              <a:rPr lang="en-GB" sz="1600" dirty="0"/>
              <a:t>Factual information on the marketing slogans used e.g. “this is great DDT” (</a:t>
            </a:r>
            <a:r>
              <a:rPr lang="en-GB" sz="1600"/>
              <a:t>DOOST in Russian</a:t>
            </a:r>
            <a:r>
              <a:rPr lang="en-GB" sz="1600" dirty="0"/>
              <a:t>)</a:t>
            </a:r>
            <a:endParaRPr lang="en-GB" sz="1600">
              <a:cs typeface="Calibri"/>
            </a:endParaRPr>
          </a:p>
          <a:p>
            <a:pPr marL="285750" indent="-285750">
              <a:buFont typeface="Arial"/>
              <a:buChar char="•"/>
            </a:pPr>
            <a:r>
              <a:rPr lang="en-GB" sz="1600" dirty="0"/>
              <a:t>Understanding indirect contamination through storage, washing, playing of kids etc.</a:t>
            </a:r>
          </a:p>
        </p:txBody>
      </p:sp>
      <p:pic>
        <p:nvPicPr>
          <p:cNvPr id="20" name="Picture 10" descr="G:\INDIRA\Indira\Гендер_Химия\фото\базар\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052736"/>
            <a:ext cx="6100367" cy="424847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Bild 2" descr="Bildschirmfoto 2019-05-09 um 10.44.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102326" y="1700808"/>
            <a:ext cx="4127500" cy="2971800"/>
          </a:xfrm>
          <a:prstGeom prst="rect">
            <a:avLst/>
          </a:prstGeom>
        </p:spPr>
      </p:pic>
    </p:spTree>
    <p:extLst>
      <p:ext uri="{BB962C8B-B14F-4D97-AF65-F5344CB8AC3E}">
        <p14:creationId xmlns:p14="http://schemas.microsoft.com/office/powerpoint/2010/main" val="192564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5" y="-10616"/>
            <a:ext cx="6763034" cy="708980"/>
          </a:xfrm>
        </p:spPr>
        <p:txBody>
          <a:bodyPr>
            <a:normAutofit fontScale="90000"/>
          </a:bodyPr>
          <a:lstStyle/>
          <a:p>
            <a:r>
              <a:rPr lang="en-US" sz="1600" b="1" dirty="0"/>
              <a:t/>
            </a:r>
            <a:br>
              <a:rPr lang="en-US" sz="1600" b="1" dirty="0"/>
            </a:br>
            <a:r>
              <a:rPr lang="en-US" sz="3100" b="1" dirty="0"/>
              <a:t>Gender-disaggregated data on pesticide use</a:t>
            </a:r>
            <a:endParaRPr lang="ru-RU" sz="3100" b="1" cap="all" dirty="0"/>
          </a:p>
        </p:txBody>
      </p:sp>
      <p:pic>
        <p:nvPicPr>
          <p:cNvPr id="8" name="pasted-image.png">
            <a:extLst>
              <a:ext uri="{FF2B5EF4-FFF2-40B4-BE49-F238E27FC236}">
                <a16:creationId xmlns:a16="http://schemas.microsoft.com/office/drawing/2014/main" id="{745F171E-C88A-4F78-8AF0-7E8A7B69FF6D}"/>
              </a:ext>
            </a:extLst>
          </p:cNvPr>
          <p:cNvPicPr>
            <a:picLocks noChangeAspect="1"/>
          </p:cNvPicPr>
          <p:nvPr/>
        </p:nvPicPr>
        <p:blipFill>
          <a:blip r:embed="rId2"/>
          <a:stretch>
            <a:fillRect/>
          </a:stretch>
        </p:blipFill>
        <p:spPr>
          <a:xfrm>
            <a:off x="1540567" y="29829"/>
            <a:ext cx="1218663" cy="446843"/>
          </a:xfrm>
          <a:prstGeom prst="rect">
            <a:avLst/>
          </a:prstGeom>
          <a:ln w="12700">
            <a:miter lim="400000"/>
          </a:ln>
        </p:spPr>
      </p:pic>
      <p:pic>
        <p:nvPicPr>
          <p:cNvPr id="9" name="image1.jpeg">
            <a:extLst>
              <a:ext uri="{FF2B5EF4-FFF2-40B4-BE49-F238E27FC236}">
                <a16:creationId xmlns:a16="http://schemas.microsoft.com/office/drawing/2014/main" id="{FB467CB5-1AEA-4EBC-A5D5-6A804217E286}"/>
              </a:ext>
            </a:extLst>
          </p:cNvPr>
          <p:cNvPicPr>
            <a:picLocks noChangeAspect="1"/>
          </p:cNvPicPr>
          <p:nvPr/>
        </p:nvPicPr>
        <p:blipFill>
          <a:blip r:embed="rId3"/>
          <a:stretch>
            <a:fillRect/>
          </a:stretch>
        </p:blipFill>
        <p:spPr>
          <a:xfrm>
            <a:off x="9910680" y="29829"/>
            <a:ext cx="633840" cy="832567"/>
          </a:xfrm>
          <a:prstGeom prst="rect">
            <a:avLst/>
          </a:prstGeom>
          <a:ln w="12700">
            <a:miter lim="400000"/>
          </a:ln>
        </p:spPr>
      </p:pic>
      <p:sp>
        <p:nvSpPr>
          <p:cNvPr id="3" name="TextBox 2">
            <a:extLst>
              <a:ext uri="{FF2B5EF4-FFF2-40B4-BE49-F238E27FC236}">
                <a16:creationId xmlns:a16="http://schemas.microsoft.com/office/drawing/2014/main" id="{736538F7-D5DD-4731-8CE2-057636E3D5CA}"/>
              </a:ext>
            </a:extLst>
          </p:cNvPr>
          <p:cNvSpPr txBox="1"/>
          <p:nvPr/>
        </p:nvSpPr>
        <p:spPr>
          <a:xfrm>
            <a:off x="6442508" y="3482889"/>
            <a:ext cx="1617751" cy="246221"/>
          </a:xfrm>
          <a:prstGeom prst="rect">
            <a:avLst/>
          </a:prstGeom>
          <a:noFill/>
        </p:spPr>
        <p:txBody>
          <a:bodyPr wrap="square" rtlCol="0">
            <a:spAutoFit/>
          </a:bodyPr>
          <a:lstStyle/>
          <a:p>
            <a:r>
              <a:rPr lang="ru-RU" sz="1000" dirty="0"/>
              <a:t>Фото: </a:t>
            </a:r>
            <a:r>
              <a:rPr lang="en-US" sz="1000" dirty="0">
                <a:hlinkClick r:id="rId4"/>
              </a:rPr>
              <a:t>https://kaktus.media</a:t>
            </a:r>
            <a:endParaRPr lang="x-none" sz="1000" dirty="0"/>
          </a:p>
        </p:txBody>
      </p:sp>
      <p:pic>
        <p:nvPicPr>
          <p:cNvPr id="1030" name="Picture 6" descr="ÐÐµÐ½Ñ Ð¸Ð· Ð¶Ð¸Ð·Ð½Ð¸ Ð¼Ð°Ð»ÐµÐ½ÑÐºÐ¾Ð³Ð¾ Ð¾ÑÑÐºÐ¾Ð³Ð¾ ÑÐµÐ»Ð°. ÐÐ¾ÑÑÑÑÐ°ÑÑÐ¸Ð¹ ÑÐ¾ÑÐ¾ÑÐµÐ¿Ð¾ÑÑÐ°Ð¶ Ð³Ð¾ÑÐ¾Ð¶Ð°Ð½Ð¸Ð½Ð°">
            <a:extLst>
              <a:ext uri="{FF2B5EF4-FFF2-40B4-BE49-F238E27FC236}">
                <a16:creationId xmlns:a16="http://schemas.microsoft.com/office/drawing/2014/main" id="{EC1893CE-1527-4829-9774-50AF5D4B3A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2508" y="962122"/>
            <a:ext cx="3785093" cy="252076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feld 3">
            <a:extLst>
              <a:ext uri="{FF2B5EF4-FFF2-40B4-BE49-F238E27FC236}">
                <a16:creationId xmlns:a16="http://schemas.microsoft.com/office/drawing/2014/main" id="{4C9BAFCB-99B6-400C-9FEF-E4FADE12EC1F}"/>
              </a:ext>
            </a:extLst>
          </p:cNvPr>
          <p:cNvSpPr txBox="1"/>
          <p:nvPr/>
        </p:nvSpPr>
        <p:spPr>
          <a:xfrm>
            <a:off x="249251" y="1524655"/>
            <a:ext cx="1438378" cy="1477328"/>
          </a:xfrm>
          <a:prstGeom prst="rect">
            <a:avLst/>
          </a:prstGeom>
          <a:noFill/>
          <a:ln>
            <a:solidFill>
              <a:schemeClr val="tx1"/>
            </a:solidFill>
          </a:ln>
        </p:spPr>
        <p:txBody>
          <a:bodyPr wrap="square" rtlCol="0">
            <a:spAutoFit/>
          </a:bodyPr>
          <a:lstStyle/>
          <a:p>
            <a:pPr algn="ctr"/>
            <a:r>
              <a:rPr lang="en-GB" dirty="0"/>
              <a:t>Women and children are indirectly exposed to pesticides</a:t>
            </a:r>
          </a:p>
        </p:txBody>
      </p:sp>
      <p:graphicFrame>
        <p:nvGraphicFramePr>
          <p:cNvPr id="13" name="Diagramm 12">
            <a:extLst>
              <a:ext uri="{FF2B5EF4-FFF2-40B4-BE49-F238E27FC236}">
                <a16:creationId xmlns:a16="http://schemas.microsoft.com/office/drawing/2014/main" id="{25706D5F-8A9F-4AA3-9A0C-EF58AF515406}"/>
              </a:ext>
            </a:extLst>
          </p:cNvPr>
          <p:cNvGraphicFramePr/>
          <p:nvPr/>
        </p:nvGraphicFramePr>
        <p:xfrm>
          <a:off x="2149898" y="932425"/>
          <a:ext cx="3051118" cy="25625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Diagramm 15">
            <a:extLst>
              <a:ext uri="{FF2B5EF4-FFF2-40B4-BE49-F238E27FC236}">
                <a16:creationId xmlns:a16="http://schemas.microsoft.com/office/drawing/2014/main" id="{47613B11-28DD-43D2-A98F-640194E4F8F2}"/>
              </a:ext>
            </a:extLst>
          </p:cNvPr>
          <p:cNvGraphicFramePr/>
          <p:nvPr/>
        </p:nvGraphicFramePr>
        <p:xfrm>
          <a:off x="1684367" y="3482889"/>
          <a:ext cx="3985260" cy="30556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Diagramm 16">
            <a:extLst>
              <a:ext uri="{FF2B5EF4-FFF2-40B4-BE49-F238E27FC236}">
                <a16:creationId xmlns:a16="http://schemas.microsoft.com/office/drawing/2014/main" id="{FB0F9697-D94D-4409-804B-255C7A347B68}"/>
              </a:ext>
            </a:extLst>
          </p:cNvPr>
          <p:cNvGraphicFramePr/>
          <p:nvPr/>
        </p:nvGraphicFramePr>
        <p:xfrm>
          <a:off x="5804565" y="3750315"/>
          <a:ext cx="4511387" cy="25207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17892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p:nvPr>
        </p:nvSpPr>
        <p:spPr>
          <a:xfrm>
            <a:off x="3301127" y="10826"/>
            <a:ext cx="6028431" cy="977723"/>
          </a:xfrm>
          <a:prstGeom prst="rect">
            <a:avLst/>
          </a:prstGeom>
        </p:spPr>
        <p:txBody>
          <a:bodyPr/>
          <a:lstStyle>
            <a:lvl1pPr defTabSz="278892">
              <a:defRPr sz="2684"/>
            </a:lvl1pPr>
          </a:lstStyle>
          <a:p>
            <a:r>
              <a:rPr lang="en-GB" b="1" dirty="0"/>
              <a:t>Legacies: POPs dumps, mercury, uranium</a:t>
            </a:r>
          </a:p>
        </p:txBody>
      </p:sp>
      <p:sp>
        <p:nvSpPr>
          <p:cNvPr id="328" name="Shape 328"/>
          <p:cNvSpPr>
            <a:spLocks noGrp="1"/>
          </p:cNvSpPr>
          <p:nvPr>
            <p:ph type="sldNum" sz="quarter" idx="4294967295"/>
          </p:nvPr>
        </p:nvSpPr>
        <p:spPr>
          <a:xfrm>
            <a:off x="10234685" y="6387360"/>
            <a:ext cx="263982"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grpSp>
        <p:nvGrpSpPr>
          <p:cNvPr id="333" name="Group 333"/>
          <p:cNvGrpSpPr/>
          <p:nvPr/>
        </p:nvGrpSpPr>
        <p:grpSpPr>
          <a:xfrm>
            <a:off x="1523083" y="1352198"/>
            <a:ext cx="5878910" cy="4579661"/>
            <a:chOff x="0" y="0"/>
            <a:chExt cx="5878909" cy="4579660"/>
          </a:xfrm>
        </p:grpSpPr>
        <p:pic>
          <p:nvPicPr>
            <p:cNvPr id="329" name="3-Figure1-1.png"/>
            <p:cNvPicPr>
              <a:picLocks noChangeAspect="1"/>
            </p:cNvPicPr>
            <p:nvPr/>
          </p:nvPicPr>
          <p:blipFill>
            <a:blip r:embed="rId2"/>
            <a:srcRect t="4322" b="4322"/>
            <a:stretch>
              <a:fillRect/>
            </a:stretch>
          </p:blipFill>
          <p:spPr>
            <a:xfrm>
              <a:off x="10110" y="0"/>
              <a:ext cx="3030003" cy="2182684"/>
            </a:xfrm>
            <a:prstGeom prst="rect">
              <a:avLst/>
            </a:prstGeom>
            <a:ln w="12700" cap="flat">
              <a:noFill/>
              <a:miter lim="400000"/>
            </a:ln>
            <a:effectLst/>
          </p:spPr>
        </p:pic>
        <p:pic>
          <p:nvPicPr>
            <p:cNvPr id="331" name="8-Figure4-1.png"/>
            <p:cNvPicPr>
              <a:picLocks noChangeAspect="1"/>
            </p:cNvPicPr>
            <p:nvPr/>
          </p:nvPicPr>
          <p:blipFill>
            <a:blip r:embed="rId3"/>
            <a:srcRect l="2501" b="6716"/>
            <a:stretch>
              <a:fillRect/>
            </a:stretch>
          </p:blipFill>
          <p:spPr>
            <a:xfrm>
              <a:off x="0" y="2396907"/>
              <a:ext cx="5878909" cy="2182753"/>
            </a:xfrm>
            <a:prstGeom prst="rect">
              <a:avLst/>
            </a:prstGeom>
            <a:ln w="12700" cap="flat">
              <a:noFill/>
              <a:miter lim="400000"/>
            </a:ln>
            <a:effectLst/>
          </p:spPr>
        </p:pic>
      </p:grpSp>
      <p:sp>
        <p:nvSpPr>
          <p:cNvPr id="334" name="Shape 334"/>
          <p:cNvSpPr/>
          <p:nvPr/>
        </p:nvSpPr>
        <p:spPr>
          <a:xfrm>
            <a:off x="1631504" y="6021289"/>
            <a:ext cx="4913938" cy="43088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i="1">
                <a:latin typeface="Palatino"/>
                <a:ea typeface="Palatino"/>
                <a:cs typeface="Palatino"/>
                <a:sym typeface="Palatino"/>
              </a:defRPr>
            </a:lvl1pPr>
          </a:lstStyle>
          <a:p>
            <a:r>
              <a:rPr sz="1100"/>
              <a:t>https://www.semanticscholar.org/paper/Assessment-and-review-of-organochlorine-pesticide-Toichuev-Zhilova/9fdc8033783b4017e7a92a68b33d5e5cf99d5c5a</a:t>
            </a:r>
          </a:p>
        </p:txBody>
      </p:sp>
      <p:pic>
        <p:nvPicPr>
          <p:cNvPr id="10" name="pasted-image.png"/>
          <p:cNvPicPr>
            <a:picLocks noChangeAspect="1"/>
          </p:cNvPicPr>
          <p:nvPr/>
        </p:nvPicPr>
        <p:blipFill>
          <a:blip r:embed="rId4"/>
          <a:stretch>
            <a:fillRect/>
          </a:stretch>
        </p:blipFill>
        <p:spPr>
          <a:xfrm>
            <a:off x="1559496" y="45874"/>
            <a:ext cx="1567674" cy="574814"/>
          </a:xfrm>
          <a:prstGeom prst="rect">
            <a:avLst/>
          </a:prstGeom>
          <a:ln w="12700">
            <a:miter lim="400000"/>
          </a:ln>
        </p:spPr>
      </p:pic>
      <p:pic>
        <p:nvPicPr>
          <p:cNvPr id="11" name="image1.jpeg"/>
          <p:cNvPicPr>
            <a:picLocks noChangeAspect="1"/>
          </p:cNvPicPr>
          <p:nvPr/>
        </p:nvPicPr>
        <p:blipFill>
          <a:blip r:embed="rId5"/>
          <a:stretch>
            <a:fillRect/>
          </a:stretch>
        </p:blipFill>
        <p:spPr>
          <a:xfrm>
            <a:off x="9624392" y="-27384"/>
            <a:ext cx="1041586" cy="1368152"/>
          </a:xfrm>
          <a:prstGeom prst="rect">
            <a:avLst/>
          </a:prstGeom>
          <a:ln w="12700">
            <a:miter lim="400000"/>
          </a:ln>
        </p:spPr>
      </p:pic>
      <p:sp>
        <p:nvSpPr>
          <p:cNvPr id="2" name="Textfeld 1"/>
          <p:cNvSpPr txBox="1"/>
          <p:nvPr/>
        </p:nvSpPr>
        <p:spPr>
          <a:xfrm>
            <a:off x="1568606" y="6563000"/>
            <a:ext cx="3563888" cy="261610"/>
          </a:xfrm>
          <a:prstGeom prst="rect">
            <a:avLst/>
          </a:prstGeom>
          <a:noFill/>
        </p:spPr>
        <p:txBody>
          <a:bodyPr wrap="square" rtlCol="0">
            <a:spAutoFit/>
          </a:bodyPr>
          <a:lstStyle/>
          <a:p>
            <a:r>
              <a:rPr lang="de-DE" sz="1100" dirty="0" err="1"/>
              <a:t>Photos</a:t>
            </a:r>
            <a:r>
              <a:rPr lang="de-DE" sz="1100" dirty="0"/>
              <a:t> 2,3,a,b: Indira </a:t>
            </a:r>
            <a:r>
              <a:rPr lang="de-DE" sz="1100" dirty="0" err="1"/>
              <a:t>Zhakipova</a:t>
            </a:r>
            <a:endParaRPr lang="de-DE" sz="1100" dirty="0"/>
          </a:p>
        </p:txBody>
      </p:sp>
      <p:grpSp>
        <p:nvGrpSpPr>
          <p:cNvPr id="13" name="Group 149">
            <a:extLst>
              <a:ext uri="{FF2B5EF4-FFF2-40B4-BE49-F238E27FC236}">
                <a16:creationId xmlns:a16="http://schemas.microsoft.com/office/drawing/2014/main" id="{CD5295DA-4ACA-044D-B837-B9959DC36C59}"/>
              </a:ext>
            </a:extLst>
          </p:cNvPr>
          <p:cNvGrpSpPr/>
          <p:nvPr/>
        </p:nvGrpSpPr>
        <p:grpSpPr>
          <a:xfrm>
            <a:off x="4655841" y="926143"/>
            <a:ext cx="6048673" cy="2787252"/>
            <a:chOff x="0" y="0"/>
            <a:chExt cx="8871653" cy="4487942"/>
          </a:xfrm>
        </p:grpSpPr>
        <p:pic>
          <p:nvPicPr>
            <p:cNvPr id="14" name="pasted-image.png">
              <a:extLst>
                <a:ext uri="{FF2B5EF4-FFF2-40B4-BE49-F238E27FC236}">
                  <a16:creationId xmlns:a16="http://schemas.microsoft.com/office/drawing/2014/main" id="{298DD058-8AFD-E741-B63D-BC2773CD66D4}"/>
                </a:ext>
              </a:extLst>
            </p:cNvPr>
            <p:cNvPicPr>
              <a:picLocks noChangeAspect="1"/>
            </p:cNvPicPr>
            <p:nvPr/>
          </p:nvPicPr>
          <p:blipFill>
            <a:blip r:embed="rId6"/>
            <a:stretch>
              <a:fillRect/>
            </a:stretch>
          </p:blipFill>
          <p:spPr>
            <a:xfrm>
              <a:off x="29689" y="0"/>
              <a:ext cx="8841964" cy="3944370"/>
            </a:xfrm>
            <a:prstGeom prst="rect">
              <a:avLst/>
            </a:prstGeom>
            <a:ln w="12700" cap="flat">
              <a:noFill/>
              <a:miter lim="400000"/>
            </a:ln>
            <a:effectLst/>
          </p:spPr>
        </p:pic>
        <p:sp>
          <p:nvSpPr>
            <p:cNvPr id="15" name="Shape 148">
              <a:extLst>
                <a:ext uri="{FF2B5EF4-FFF2-40B4-BE49-F238E27FC236}">
                  <a16:creationId xmlns:a16="http://schemas.microsoft.com/office/drawing/2014/main" id="{94556971-E24C-7F4E-A920-2981AB2E59B1}"/>
                </a:ext>
              </a:extLst>
            </p:cNvPr>
            <p:cNvSpPr/>
            <p:nvPr/>
          </p:nvSpPr>
          <p:spPr>
            <a:xfrm>
              <a:off x="0" y="3951506"/>
              <a:ext cx="3469341" cy="5364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i="1">
                  <a:latin typeface="Palatino"/>
                  <a:ea typeface="Palatino"/>
                  <a:cs typeface="Palatino"/>
                  <a:sym typeface="Palatino"/>
                </a:defRPr>
              </a:lvl1pPr>
            </a:lstStyle>
            <a:p>
              <a:r>
                <a:rPr sz="1100"/>
                <a:t>Photo credit: </a:t>
              </a:r>
              <a:r>
                <a:rPr sz="1100" err="1"/>
                <a:t>Zoi</a:t>
              </a:r>
              <a:r>
                <a:rPr sz="1100"/>
                <a:t> Environment Network</a:t>
              </a:r>
            </a:p>
          </p:txBody>
        </p:sp>
      </p:grpSp>
      <p:pic>
        <p:nvPicPr>
          <p:cNvPr id="16" name="pasted-image-filtered.jpeg">
            <a:extLst>
              <a:ext uri="{FF2B5EF4-FFF2-40B4-BE49-F238E27FC236}">
                <a16:creationId xmlns:a16="http://schemas.microsoft.com/office/drawing/2014/main" id="{4A41C973-A1FC-7147-B19F-8854875F8880}"/>
              </a:ext>
            </a:extLst>
          </p:cNvPr>
          <p:cNvPicPr>
            <a:picLocks noChangeAspect="1"/>
          </p:cNvPicPr>
          <p:nvPr/>
        </p:nvPicPr>
        <p:blipFill>
          <a:blip r:embed="rId7"/>
          <a:stretch>
            <a:fillRect/>
          </a:stretch>
        </p:blipFill>
        <p:spPr>
          <a:xfrm>
            <a:off x="7524625" y="3697449"/>
            <a:ext cx="2992896" cy="2246296"/>
          </a:xfrm>
          <a:prstGeom prst="rect">
            <a:avLst/>
          </a:prstGeom>
          <a:ln w="12700" cap="flat">
            <a:noFill/>
            <a:miter lim="400000"/>
          </a:ln>
          <a:effectLst/>
        </p:spPr>
      </p:pic>
    </p:spTree>
    <p:extLst>
      <p:ext uri="{BB962C8B-B14F-4D97-AF65-F5344CB8AC3E}">
        <p14:creationId xmlns:p14="http://schemas.microsoft.com/office/powerpoint/2010/main" val="256591465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xfrm>
            <a:off x="2933948" y="-99392"/>
            <a:ext cx="6042373" cy="696809"/>
          </a:xfrm>
          <a:prstGeom prst="rect">
            <a:avLst/>
          </a:prstGeom>
        </p:spPr>
        <p:txBody>
          <a:bodyPr/>
          <a:lstStyle>
            <a:lvl1pPr defTabSz="384047">
              <a:defRPr sz="3696" b="1"/>
            </a:lvl1pPr>
          </a:lstStyle>
          <a:p>
            <a:r>
              <a:rPr lang="et-EE" dirty="0"/>
              <a:t>Chrysotile Asbestos</a:t>
            </a:r>
          </a:p>
        </p:txBody>
      </p:sp>
      <p:sp>
        <p:nvSpPr>
          <p:cNvPr id="186" name="Shape 186"/>
          <p:cNvSpPr>
            <a:spLocks noGrp="1"/>
          </p:cNvSpPr>
          <p:nvPr>
            <p:ph type="sldNum" sz="quarter" idx="4294967295"/>
          </p:nvPr>
        </p:nvSpPr>
        <p:spPr>
          <a:xfrm>
            <a:off x="10314607" y="6387360"/>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187" name="Shape 187"/>
          <p:cNvSpPr/>
          <p:nvPr/>
        </p:nvSpPr>
        <p:spPr>
          <a:xfrm>
            <a:off x="1524000" y="6398615"/>
            <a:ext cx="5436096" cy="46166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200" b="1" i="1">
                <a:solidFill>
                  <a:srgbClr val="0054A6"/>
                </a:solidFill>
                <a:latin typeface="Palatino"/>
                <a:ea typeface="Palatino"/>
                <a:cs typeface="Palatino"/>
                <a:sym typeface="Palatino"/>
              </a:defRPr>
            </a:lvl1pPr>
          </a:lstStyle>
          <a:p>
            <a:r>
              <a:rPr sz="1200"/>
              <a:t>Respirology, Volume: 16, Issue: 5, Pages: 767-775, First published: 30 March 2011, DOI: (10.1111/j.1440-1843.2011.01975.x) </a:t>
            </a:r>
          </a:p>
        </p:txBody>
      </p:sp>
      <p:pic>
        <p:nvPicPr>
          <p:cNvPr id="188" name="pasted-image.png"/>
          <p:cNvPicPr>
            <a:picLocks noChangeAspect="1"/>
          </p:cNvPicPr>
          <p:nvPr/>
        </p:nvPicPr>
        <p:blipFill>
          <a:blip r:embed="rId2"/>
          <a:stretch>
            <a:fillRect/>
          </a:stretch>
        </p:blipFill>
        <p:spPr>
          <a:xfrm>
            <a:off x="1524000" y="5877272"/>
            <a:ext cx="5220072" cy="576064"/>
          </a:xfrm>
          <a:prstGeom prst="rect">
            <a:avLst/>
          </a:prstGeom>
          <a:ln w="12700">
            <a:miter lim="400000"/>
          </a:ln>
        </p:spPr>
      </p:pic>
      <p:grpSp>
        <p:nvGrpSpPr>
          <p:cNvPr id="191" name="Group 191"/>
          <p:cNvGrpSpPr/>
          <p:nvPr/>
        </p:nvGrpSpPr>
        <p:grpSpPr>
          <a:xfrm>
            <a:off x="1555540" y="2420888"/>
            <a:ext cx="5184576" cy="3528392"/>
            <a:chOff x="0" y="0"/>
            <a:chExt cx="7475707" cy="4827975"/>
          </a:xfrm>
        </p:grpSpPr>
        <p:pic>
          <p:nvPicPr>
            <p:cNvPr id="189" name="image.png"/>
            <p:cNvPicPr>
              <a:picLocks noChangeAspect="1"/>
            </p:cNvPicPr>
            <p:nvPr/>
          </p:nvPicPr>
          <p:blipFill>
            <a:blip r:embed="rId3"/>
            <a:srcRect t="48737"/>
            <a:stretch>
              <a:fillRect/>
            </a:stretch>
          </p:blipFill>
          <p:spPr>
            <a:xfrm>
              <a:off x="0" y="0"/>
              <a:ext cx="7475708" cy="4827976"/>
            </a:xfrm>
            <a:prstGeom prst="rect">
              <a:avLst/>
            </a:prstGeom>
            <a:ln w="12700" cap="flat">
              <a:noFill/>
              <a:miter lim="400000"/>
            </a:ln>
            <a:effectLst/>
          </p:spPr>
        </p:pic>
        <p:sp>
          <p:nvSpPr>
            <p:cNvPr id="190" name="Shape 190"/>
            <p:cNvSpPr/>
            <p:nvPr/>
          </p:nvSpPr>
          <p:spPr>
            <a:xfrm>
              <a:off x="2527176" y="902267"/>
              <a:ext cx="853698" cy="566580"/>
            </a:xfrm>
            <a:prstGeom prst="ellipse">
              <a:avLst/>
            </a:prstGeom>
            <a:noFill/>
            <a:ln w="50800" cap="flat">
              <a:solidFill>
                <a:srgbClr val="000000"/>
              </a:solidFill>
              <a:prstDash val="solid"/>
              <a:miter lim="400000"/>
            </a:ln>
            <a:effectLst/>
          </p:spPr>
          <p:txBody>
            <a:bodyPr wrap="square" lIns="45719" tIns="45719" rIns="45719" bIns="45719" numCol="1" anchor="ctr">
              <a:noAutofit/>
            </a:bodyPr>
            <a:lstStyle/>
            <a:p>
              <a:endParaRPr sz="1800"/>
            </a:p>
          </p:txBody>
        </p:sp>
      </p:grpSp>
      <p:pic>
        <p:nvPicPr>
          <p:cNvPr id="2" name="Bild 1" descr="Bildschirmfoto 2019-05-06 um 13.13.2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312" y="0"/>
            <a:ext cx="1403648" cy="2103580"/>
          </a:xfrm>
          <a:prstGeom prst="rect">
            <a:avLst/>
          </a:prstGeom>
        </p:spPr>
      </p:pic>
      <p:sp>
        <p:nvSpPr>
          <p:cNvPr id="10" name="Textfeld 9"/>
          <p:cNvSpPr txBox="1"/>
          <p:nvPr/>
        </p:nvSpPr>
        <p:spPr>
          <a:xfrm>
            <a:off x="5087888" y="620689"/>
            <a:ext cx="3744416" cy="1754327"/>
          </a:xfrm>
          <a:prstGeom prst="rect">
            <a:avLst/>
          </a:prstGeom>
          <a:noFill/>
        </p:spPr>
        <p:txBody>
          <a:bodyPr wrap="square" rtlCol="0">
            <a:spAutoFit/>
          </a:bodyPr>
          <a:lstStyle/>
          <a:p>
            <a:pPr marL="285750" indent="-285750">
              <a:buFont typeface="Arial"/>
              <a:buChar char="•"/>
            </a:pPr>
            <a:r>
              <a:rPr lang="en-GB" sz="1800" dirty="0"/>
              <a:t>KYZ still has an operating </a:t>
            </a:r>
            <a:r>
              <a:rPr lang="en-GB" sz="1800" b="1" dirty="0"/>
              <a:t>asbestos-cement factory </a:t>
            </a:r>
            <a:r>
              <a:rPr lang="en-GB" sz="1800" dirty="0"/>
              <a:t>in Kant </a:t>
            </a:r>
          </a:p>
          <a:p>
            <a:pPr marL="285750" indent="-285750">
              <a:buFont typeface="Arial"/>
              <a:buChar char="•"/>
            </a:pPr>
            <a:r>
              <a:rPr lang="en-GB" sz="1800" b="1" dirty="0"/>
              <a:t>Low-income </a:t>
            </a:r>
            <a:r>
              <a:rPr lang="en-GB" sz="1800" dirty="0"/>
              <a:t>families use asbestos</a:t>
            </a:r>
          </a:p>
          <a:p>
            <a:pPr marL="285750" indent="-285750">
              <a:buFont typeface="Arial"/>
              <a:buChar char="•"/>
            </a:pPr>
            <a:r>
              <a:rPr lang="en-GB" sz="1800" b="1" dirty="0"/>
              <a:t>Asbestos dust </a:t>
            </a:r>
            <a:r>
              <a:rPr lang="en-GB" sz="1800" dirty="0"/>
              <a:t>covers surrounding fields  </a:t>
            </a:r>
          </a:p>
          <a:p>
            <a:pPr marL="285750" indent="-285750">
              <a:buFont typeface="Arial"/>
              <a:buChar char="•"/>
            </a:pPr>
            <a:r>
              <a:rPr lang="en-GB" sz="1800" dirty="0"/>
              <a:t>Gender aspects</a:t>
            </a:r>
          </a:p>
        </p:txBody>
      </p:sp>
      <p:pic>
        <p:nvPicPr>
          <p:cNvPr id="4" name="Bild 3" descr="Bildschirmfoto 2019-05-06 um 18.16.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2632" y="4138101"/>
            <a:ext cx="3275856" cy="1847663"/>
          </a:xfrm>
          <a:prstGeom prst="rect">
            <a:avLst/>
          </a:prstGeom>
        </p:spPr>
      </p:pic>
      <p:sp>
        <p:nvSpPr>
          <p:cNvPr id="13" name="Textfeld 12"/>
          <p:cNvSpPr txBox="1"/>
          <p:nvPr/>
        </p:nvSpPr>
        <p:spPr>
          <a:xfrm>
            <a:off x="7140624" y="5962054"/>
            <a:ext cx="3527376" cy="923330"/>
          </a:xfrm>
          <a:prstGeom prst="rect">
            <a:avLst/>
          </a:prstGeom>
          <a:noFill/>
        </p:spPr>
        <p:txBody>
          <a:bodyPr wrap="square" rtlCol="0">
            <a:spAutoFit/>
          </a:bodyPr>
          <a:lstStyle/>
          <a:p>
            <a:pPr marL="285750" indent="-285750">
              <a:buFont typeface="Arial"/>
              <a:buChar char="•"/>
            </a:pPr>
            <a:r>
              <a:rPr lang="en-GB" sz="1800" dirty="0"/>
              <a:t>Children playing in </a:t>
            </a:r>
            <a:r>
              <a:rPr lang="en-GB" sz="1800" b="1" dirty="0"/>
              <a:t>asbestos waste</a:t>
            </a:r>
            <a:r>
              <a:rPr lang="en-GB" sz="1800" dirty="0"/>
              <a:t>: KYZ has </a:t>
            </a:r>
            <a:r>
              <a:rPr lang="en-GB" sz="1800" b="1" dirty="0"/>
              <a:t>no safe </a:t>
            </a:r>
            <a:r>
              <a:rPr lang="en-GB" sz="1800" dirty="0"/>
              <a:t>handling of asbestos waste</a:t>
            </a:r>
          </a:p>
        </p:txBody>
      </p:sp>
      <p:pic>
        <p:nvPicPr>
          <p:cNvPr id="5" name="Bild 4" descr="Bildschirmfoto 2019-05-06 um 18.21.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3512" y="620689"/>
            <a:ext cx="3240360" cy="1733695"/>
          </a:xfrm>
          <a:prstGeom prst="rect">
            <a:avLst/>
          </a:prstGeom>
        </p:spPr>
      </p:pic>
      <p:pic>
        <p:nvPicPr>
          <p:cNvPr id="6" name="Bild 5" descr="Bildschirmfoto 2019-05-06 um 18.22.4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0136" y="2132857"/>
            <a:ext cx="2952328" cy="1893477"/>
          </a:xfrm>
          <a:prstGeom prst="rect">
            <a:avLst/>
          </a:prstGeom>
        </p:spPr>
      </p:pic>
      <p:sp>
        <p:nvSpPr>
          <p:cNvPr id="3" name="Textfeld 2"/>
          <p:cNvSpPr txBox="1"/>
          <p:nvPr/>
        </p:nvSpPr>
        <p:spPr>
          <a:xfrm>
            <a:off x="2855640" y="2420889"/>
            <a:ext cx="864096" cy="246221"/>
          </a:xfrm>
          <a:prstGeom prst="rect">
            <a:avLst/>
          </a:prstGeom>
          <a:noFill/>
        </p:spPr>
        <p:txBody>
          <a:bodyPr wrap="square" rtlCol="0">
            <a:spAutoFit/>
          </a:bodyPr>
          <a:lstStyle/>
          <a:p>
            <a:r>
              <a:rPr lang="en-GB" sz="1000" dirty="0"/>
              <a:t>Kazakhstan</a:t>
            </a:r>
          </a:p>
        </p:txBody>
      </p:sp>
    </p:spTree>
    <p:extLst>
      <p:ext uri="{BB962C8B-B14F-4D97-AF65-F5344CB8AC3E}">
        <p14:creationId xmlns:p14="http://schemas.microsoft.com/office/powerpoint/2010/main" val="344533671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9696" y="58614"/>
            <a:ext cx="5328592" cy="706090"/>
          </a:xfrm>
        </p:spPr>
        <p:txBody>
          <a:bodyPr>
            <a:normAutofit/>
          </a:bodyPr>
          <a:lstStyle/>
          <a:p>
            <a:r>
              <a:rPr lang="en-GB" sz="2400" b="1" dirty="0"/>
              <a:t>GOOD PRACTICES IDENTIFIED</a:t>
            </a:r>
            <a:endParaRPr lang="ru-RU" sz="2400" dirty="0"/>
          </a:p>
        </p:txBody>
      </p:sp>
      <p:sp>
        <p:nvSpPr>
          <p:cNvPr id="3" name="Объект 2"/>
          <p:cNvSpPr>
            <a:spLocks noGrp="1"/>
          </p:cNvSpPr>
          <p:nvPr>
            <p:ph idx="1"/>
          </p:nvPr>
        </p:nvSpPr>
        <p:spPr>
          <a:xfrm>
            <a:off x="4655840" y="1073134"/>
            <a:ext cx="6012160" cy="5414752"/>
          </a:xfrm>
        </p:spPr>
        <p:txBody>
          <a:bodyPr vert="horz" lIns="91440" tIns="45720" rIns="91440" bIns="45720" rtlCol="0" anchor="t">
            <a:normAutofit fontScale="40000" lnSpcReduction="20000"/>
          </a:bodyPr>
          <a:lstStyle/>
          <a:p>
            <a:r>
              <a:rPr lang="en-GB" sz="3500" dirty="0"/>
              <a:t>UNDP Project to protect health workers from unintentional releases of POPs and mercury: </a:t>
            </a:r>
            <a:r>
              <a:rPr lang="en-GB" sz="3500" dirty="0">
                <a:solidFill>
                  <a:srgbClr val="FF0000"/>
                </a:solidFill>
              </a:rPr>
              <a:t>80% of health workers in pilot health facilities were women</a:t>
            </a:r>
            <a:r>
              <a:rPr lang="en-GB" sz="3500" dirty="0"/>
              <a:t> (reduced impact of POPs, mercury, infections)</a:t>
            </a:r>
          </a:p>
          <a:p>
            <a:pPr lvl="0"/>
            <a:endParaRPr lang="en-GB" sz="3500" dirty="0"/>
          </a:p>
          <a:p>
            <a:r>
              <a:rPr lang="en-GB" sz="3500" dirty="0"/>
              <a:t>Kyrgyz-Turkish </a:t>
            </a:r>
            <a:r>
              <a:rPr lang="en-GB" sz="3500" dirty="0" err="1"/>
              <a:t>Manas</a:t>
            </a:r>
            <a:r>
              <a:rPr lang="en-GB" sz="3500" dirty="0"/>
              <a:t> University did study on </a:t>
            </a:r>
            <a:r>
              <a:rPr lang="en-GB" sz="3500" dirty="0" smtClean="0"/>
              <a:t>bioremediation, select </a:t>
            </a:r>
            <a:r>
              <a:rPr lang="en-GB" sz="3500" dirty="0"/>
              <a:t>destructive microorganisms for pesticide degradation, to use selected bacteria for bioremediation of highly polluted soils around burial sites it will have positive health impacts for women, men, children it can be used to clean up contaminated sites in villages</a:t>
            </a:r>
            <a:endParaRPr lang="ru-RU" sz="3500" dirty="0"/>
          </a:p>
          <a:p>
            <a:endParaRPr lang="en-GB" sz="3500" dirty="0">
              <a:cs typeface="Calibri"/>
            </a:endParaRPr>
          </a:p>
          <a:p>
            <a:r>
              <a:rPr lang="en-GB" sz="3500" dirty="0" smtClean="0"/>
              <a:t>Ministry </a:t>
            </a:r>
            <a:r>
              <a:rPr lang="en-GB" sz="3500" dirty="0"/>
              <a:t>of Emergency Situations Developed a </a:t>
            </a:r>
            <a:r>
              <a:rPr lang="en-GB" sz="3500" dirty="0">
                <a:solidFill>
                  <a:srgbClr val="FF0000"/>
                </a:solidFill>
              </a:rPr>
              <a:t>departmental plan on gender </a:t>
            </a:r>
            <a:r>
              <a:rPr lang="en-GB" sz="3500" dirty="0"/>
              <a:t>equality and a Standing Commission on gender.</a:t>
            </a:r>
            <a:endParaRPr lang="en-GB" sz="3500" dirty="0">
              <a:cs typeface="Calibri"/>
            </a:endParaRPr>
          </a:p>
          <a:p>
            <a:endParaRPr lang="en-GB" sz="3500" dirty="0"/>
          </a:p>
          <a:p>
            <a:r>
              <a:rPr lang="en-GB" sz="3500" dirty="0"/>
              <a:t>Initiatives </a:t>
            </a:r>
            <a:r>
              <a:rPr lang="en-GB" sz="3500" dirty="0">
                <a:solidFill>
                  <a:srgbClr val="FF0000"/>
                </a:solidFill>
              </a:rPr>
              <a:t>to promote community-run recycling and PET bottles collection</a:t>
            </a:r>
            <a:endParaRPr lang="en-GB" sz="3500" dirty="0">
              <a:cs typeface="Calibri"/>
            </a:endParaRPr>
          </a:p>
          <a:p>
            <a:endParaRPr lang="en-GB" sz="3500" dirty="0">
              <a:solidFill>
                <a:srgbClr val="FF0000"/>
              </a:solidFill>
            </a:endParaRPr>
          </a:p>
          <a:p>
            <a:r>
              <a:rPr lang="en-GB" sz="3500" dirty="0"/>
              <a:t>The Parliament adopted law to </a:t>
            </a:r>
            <a:r>
              <a:rPr lang="en-GB" sz="3500" dirty="0">
                <a:solidFill>
                  <a:srgbClr val="FF0000"/>
                </a:solidFill>
              </a:rPr>
              <a:t>switch to organic farming </a:t>
            </a:r>
            <a:r>
              <a:rPr lang="en-GB" sz="3500" dirty="0"/>
              <a:t>till 2030</a:t>
            </a:r>
          </a:p>
          <a:p>
            <a:endParaRPr lang="en-GB" sz="3500" dirty="0"/>
          </a:p>
          <a:p>
            <a:r>
              <a:rPr lang="en-GB" sz="3500" dirty="0"/>
              <a:t>The </a:t>
            </a:r>
            <a:r>
              <a:rPr lang="en-US" sz="3500" dirty="0"/>
              <a:t>State Committee proposed</a:t>
            </a:r>
            <a:r>
              <a:rPr lang="en-US" sz="3500" dirty="0">
                <a:solidFill>
                  <a:srgbClr val="000000"/>
                </a:solidFill>
              </a:rPr>
              <a:t> a</a:t>
            </a:r>
            <a:r>
              <a:rPr lang="en-GB" sz="3500" dirty="0">
                <a:solidFill>
                  <a:srgbClr val="FF0000"/>
                </a:solidFill>
              </a:rPr>
              <a:t> ban on Single Use Plastics </a:t>
            </a:r>
            <a:r>
              <a:rPr lang="en-GB" sz="3500" dirty="0"/>
              <a:t>(April’19) which was not approved unfortunately</a:t>
            </a:r>
            <a:endParaRPr lang="en-GB" sz="3500" dirty="0">
              <a:cs typeface="Calibri"/>
            </a:endParaRPr>
          </a:p>
          <a:p>
            <a:pPr marL="0" lvl="0" indent="0">
              <a:buNone/>
            </a:pPr>
            <a:endParaRPr lang="en-GB" sz="3500" dirty="0"/>
          </a:p>
          <a:p>
            <a:endParaRPr lang="en-GB" dirty="0"/>
          </a:p>
          <a:p>
            <a:endParaRPr lang="en-GB" dirty="0"/>
          </a:p>
          <a:p>
            <a:endParaRPr lang="en-GB" dirty="0"/>
          </a:p>
        </p:txBody>
      </p:sp>
      <p:pic>
        <p:nvPicPr>
          <p:cNvPr id="1029" name="Picture 5" descr="G:\INDIRA\Indira\Гендер_Химия\фото\для Ани\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4909338"/>
            <a:ext cx="2808312" cy="1755724"/>
          </a:xfrm>
          <a:prstGeom prst="rect">
            <a:avLst/>
          </a:prstGeom>
          <a:noFill/>
          <a:ln>
            <a:solidFill>
              <a:srgbClr val="93CDDD"/>
            </a:solidFill>
          </a:ln>
          <a:extLst>
            <a:ext uri="{909E8E84-426E-40dd-AFC4-6F175D3DCCD1}">
              <a14:hiddenFill xmlns="" xmlns:a14="http://schemas.microsoft.com/office/drawing/2010/main">
                <a:solidFill>
                  <a:srgbClr val="FFFFFF"/>
                </a:solidFill>
              </a14:hiddenFill>
            </a:ext>
          </a:extLst>
        </p:spPr>
      </p:pic>
      <p:pic>
        <p:nvPicPr>
          <p:cNvPr id="12" name="image1.jpeg"/>
          <p:cNvPicPr>
            <a:picLocks noChangeAspect="1"/>
          </p:cNvPicPr>
          <p:nvPr/>
        </p:nvPicPr>
        <p:blipFill>
          <a:blip r:embed="rId3"/>
          <a:stretch>
            <a:fillRect/>
          </a:stretch>
        </p:blipFill>
        <p:spPr>
          <a:xfrm>
            <a:off x="9928400" y="44624"/>
            <a:ext cx="704104" cy="924860"/>
          </a:xfrm>
          <a:prstGeom prst="rect">
            <a:avLst/>
          </a:prstGeom>
          <a:ln w="12700">
            <a:miter lim="400000"/>
          </a:ln>
        </p:spPr>
      </p:pic>
      <p:pic>
        <p:nvPicPr>
          <p:cNvPr id="13" name="pasted-image.png"/>
          <p:cNvPicPr>
            <a:picLocks noChangeAspect="1"/>
          </p:cNvPicPr>
          <p:nvPr/>
        </p:nvPicPr>
        <p:blipFill>
          <a:blip r:embed="rId4"/>
          <a:stretch>
            <a:fillRect/>
          </a:stretch>
        </p:blipFill>
        <p:spPr>
          <a:xfrm>
            <a:off x="1649883" y="128100"/>
            <a:ext cx="1567674" cy="574814"/>
          </a:xfrm>
          <a:prstGeom prst="rect">
            <a:avLst/>
          </a:prstGeom>
          <a:ln w="12700">
            <a:miter lim="400000"/>
          </a:ln>
        </p:spPr>
      </p:pic>
      <p:pic>
        <p:nvPicPr>
          <p:cNvPr id="4098" name="Picture 2" descr="G:\INDIRA\Indira\Гендер_Химия\фото\day_1\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05" y="2805103"/>
            <a:ext cx="2813391" cy="1973805"/>
          </a:xfrm>
          <a:prstGeom prst="rect">
            <a:avLst/>
          </a:prstGeom>
          <a:noFill/>
          <a:ln>
            <a:solidFill>
              <a:srgbClr val="93CDDD"/>
            </a:solidFill>
          </a:ln>
          <a:extLst>
            <a:ext uri="{909E8E84-426E-40dd-AFC4-6F175D3DCCD1}">
              <a14:hiddenFill xmlns="" xmlns:a14="http://schemas.microsoft.com/office/drawing/2010/main">
                <a:solidFill>
                  <a:srgbClr val="FFFFFF"/>
                </a:solidFill>
              </a14:hiddenFill>
            </a:ext>
          </a:extLst>
        </p:spPr>
      </p:pic>
      <p:pic>
        <p:nvPicPr>
          <p:cNvPr id="4099" name="Picture 3" descr="G:\INDIRA\Indira\Гендер_Химия\фото\day_1\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312" y="807846"/>
            <a:ext cx="2829505" cy="1901074"/>
          </a:xfrm>
          <a:prstGeom prst="rect">
            <a:avLst/>
          </a:prstGeom>
          <a:noFill/>
          <a:ln>
            <a:solidFill>
              <a:schemeClr val="accent5">
                <a:lumMod val="60000"/>
                <a:lumOff val="4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1308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4334-37C8-45CF-A7AE-AC56565FEA3D}"/>
              </a:ext>
            </a:extLst>
          </p:cNvPr>
          <p:cNvSpPr>
            <a:spLocks noGrp="1"/>
          </p:cNvSpPr>
          <p:nvPr>
            <p:ph type="title"/>
          </p:nvPr>
        </p:nvSpPr>
        <p:spPr>
          <a:xfrm>
            <a:off x="2135560" y="260648"/>
            <a:ext cx="7886700" cy="432048"/>
          </a:xfrm>
        </p:spPr>
        <p:txBody>
          <a:bodyPr>
            <a:noAutofit/>
          </a:bodyPr>
          <a:lstStyle/>
          <a:p>
            <a:r>
              <a:rPr lang="en-US" sz="2600" b="1" dirty="0">
                <a:latin typeface="+mn-lt"/>
              </a:rPr>
              <a:t>Recommendations (cont.)</a:t>
            </a:r>
            <a:endParaRPr lang="x-none" sz="2600" b="1" dirty="0">
              <a:latin typeface="+mn-lt"/>
            </a:endParaRPr>
          </a:p>
        </p:txBody>
      </p:sp>
      <p:sp>
        <p:nvSpPr>
          <p:cNvPr id="3" name="Content Placeholder 2">
            <a:extLst>
              <a:ext uri="{FF2B5EF4-FFF2-40B4-BE49-F238E27FC236}">
                <a16:creationId xmlns:a16="http://schemas.microsoft.com/office/drawing/2014/main" id="{5CCCDA16-C063-43A7-B565-BB0CF48F64E7}"/>
              </a:ext>
            </a:extLst>
          </p:cNvPr>
          <p:cNvSpPr>
            <a:spLocks noGrp="1"/>
          </p:cNvSpPr>
          <p:nvPr>
            <p:ph idx="1"/>
          </p:nvPr>
        </p:nvSpPr>
        <p:spPr>
          <a:xfrm>
            <a:off x="1774042" y="620688"/>
            <a:ext cx="8643916" cy="6049478"/>
          </a:xfrm>
          <a:ln>
            <a:noFill/>
          </a:ln>
        </p:spPr>
        <p:txBody>
          <a:bodyPr vert="horz" lIns="91440" tIns="45720" rIns="91440" bIns="45720" rtlCol="0" anchor="t">
            <a:normAutofit lnSpcReduction="10000"/>
          </a:bodyPr>
          <a:lstStyle/>
          <a:p>
            <a:pPr marL="0" indent="0">
              <a:buNone/>
            </a:pPr>
            <a:endParaRPr lang="en-US" dirty="0"/>
          </a:p>
          <a:p>
            <a:pPr marL="0" indent="0">
              <a:buNone/>
            </a:pPr>
            <a:endParaRPr lang="en-US" dirty="0"/>
          </a:p>
          <a:p>
            <a:r>
              <a:rPr lang="en-US" dirty="0"/>
              <a:t>The </a:t>
            </a:r>
            <a:r>
              <a:rPr lang="en-US" b="1" dirty="0"/>
              <a:t>National Implementation Plans for BRS should include </a:t>
            </a:r>
            <a:r>
              <a:rPr lang="en-US" u="sng" dirty="0">
                <a:solidFill>
                  <a:srgbClr val="C00000"/>
                </a:solidFill>
              </a:rPr>
              <a:t>women as </a:t>
            </a:r>
            <a:r>
              <a:rPr lang="en-US" u="sng">
                <a:solidFill>
                  <a:srgbClr val="C00000"/>
                </a:solidFill>
              </a:rPr>
              <a:t>actors </a:t>
            </a:r>
            <a:r>
              <a:rPr lang="en-US" dirty="0"/>
              <a:t> </a:t>
            </a:r>
            <a:r>
              <a:rPr lang="de-DE" dirty="0"/>
              <a:t>a</a:t>
            </a:r>
            <a:r>
              <a:rPr lang="en-US" dirty="0"/>
              <a:t>s well as concrete </a:t>
            </a:r>
            <a:r>
              <a:rPr lang="en-US" dirty="0">
                <a:solidFill>
                  <a:srgbClr val="FF0000"/>
                </a:solidFill>
              </a:rPr>
              <a:t>gender-responsive activities</a:t>
            </a:r>
          </a:p>
          <a:p>
            <a:r>
              <a:rPr lang="en-GB" dirty="0">
                <a:solidFill>
                  <a:srgbClr val="FF0000"/>
                </a:solidFill>
              </a:rPr>
              <a:t>Gender disaggregated data </a:t>
            </a:r>
            <a:r>
              <a:rPr lang="en-GB" dirty="0"/>
              <a:t>is needed on different levels</a:t>
            </a:r>
            <a:r>
              <a:rPr lang="en-GB"/>
              <a:t> </a:t>
            </a:r>
            <a:endParaRPr lang="en-GB">
              <a:cs typeface="Calibri"/>
            </a:endParaRPr>
          </a:p>
          <a:p>
            <a:r>
              <a:rPr lang="en-US" dirty="0"/>
              <a:t>All ministries and agencies should </a:t>
            </a:r>
            <a:r>
              <a:rPr lang="en-US" b="1" dirty="0"/>
              <a:t>use gender tools </a:t>
            </a:r>
            <a:r>
              <a:rPr lang="en-US" dirty="0"/>
              <a:t>including formats for </a:t>
            </a:r>
            <a:r>
              <a:rPr lang="en-US" dirty="0">
                <a:solidFill>
                  <a:srgbClr val="FF0000"/>
                </a:solidFill>
              </a:rPr>
              <a:t>budgeting and reporting </a:t>
            </a:r>
            <a:endParaRPr lang="en-US"/>
          </a:p>
          <a:p>
            <a:r>
              <a:rPr lang="en-US"/>
              <a:t>Set</a:t>
            </a:r>
            <a:r>
              <a:rPr lang="en-US" dirty="0"/>
              <a:t> targets for gender balance </a:t>
            </a:r>
            <a:r>
              <a:rPr lang="en-US"/>
              <a:t>in</a:t>
            </a:r>
            <a:r>
              <a:rPr lang="en-US" dirty="0"/>
              <a:t> </a:t>
            </a:r>
            <a:r>
              <a:rPr lang="en-US" dirty="0">
                <a:solidFill>
                  <a:srgbClr val="FF0000"/>
                </a:solidFill>
              </a:rPr>
              <a:t>decision-making </a:t>
            </a:r>
            <a:endParaRPr lang="ru-RU"/>
          </a:p>
          <a:p>
            <a:r>
              <a:rPr lang="en-US" u="sng" dirty="0"/>
              <a:t>Human health </a:t>
            </a:r>
            <a:r>
              <a:rPr lang="en-US" dirty="0"/>
              <a:t>is essential, </a:t>
            </a:r>
            <a:r>
              <a:rPr lang="en-GB" dirty="0"/>
              <a:t>apply precautionary principles </a:t>
            </a:r>
            <a:r>
              <a:rPr lang="en-GB" b="1" dirty="0">
                <a:solidFill>
                  <a:srgbClr val="FF0000"/>
                </a:solidFill>
              </a:rPr>
              <a:t>to new POPs as PFOA </a:t>
            </a:r>
            <a:r>
              <a:rPr lang="en-US" dirty="0"/>
              <a:t>to reduce the risks of pollution in everyday life</a:t>
            </a:r>
            <a:endParaRPr lang="ru-RU">
              <a:cs typeface="Calibri"/>
            </a:endParaRPr>
          </a:p>
          <a:p>
            <a:r>
              <a:rPr lang="en-US" dirty="0"/>
              <a:t>Involvement </a:t>
            </a:r>
            <a:r>
              <a:rPr lang="en-US" dirty="0">
                <a:solidFill>
                  <a:srgbClr val="FF0000"/>
                </a:solidFill>
              </a:rPr>
              <a:t>of gender, human rights and environmental activists </a:t>
            </a:r>
            <a:r>
              <a:rPr lang="en-US" dirty="0"/>
              <a:t>in</a:t>
            </a:r>
            <a:r>
              <a:rPr lang="en-US"/>
              <a:t> projects</a:t>
            </a:r>
            <a:endParaRPr lang="en-GB">
              <a:cs typeface="Calibri"/>
            </a:endParaRPr>
          </a:p>
          <a:p>
            <a:endParaRPr lang="ru-RU" dirty="0"/>
          </a:p>
          <a:p>
            <a:endParaRPr lang="ru-RU" dirty="0"/>
          </a:p>
          <a:p>
            <a:endParaRPr lang="ru-RU" dirty="0"/>
          </a:p>
          <a:p>
            <a:endParaRPr lang="ru-RU" dirty="0">
              <a:solidFill>
                <a:srgbClr val="FF0000"/>
              </a:solidFill>
            </a:endParaRPr>
          </a:p>
          <a:p>
            <a:endParaRPr lang="ru-RU" dirty="0">
              <a:solidFill>
                <a:srgbClr val="FF0000"/>
              </a:solidFill>
            </a:endParaRPr>
          </a:p>
          <a:p>
            <a:endParaRPr lang="ru-RU" dirty="0">
              <a:solidFill>
                <a:srgbClr val="FF0000"/>
              </a:solidFill>
            </a:endParaRPr>
          </a:p>
          <a:p>
            <a:endParaRPr lang="x-none" dirty="0"/>
          </a:p>
        </p:txBody>
      </p:sp>
    </p:spTree>
    <p:extLst>
      <p:ext uri="{BB962C8B-B14F-4D97-AF65-F5344CB8AC3E}">
        <p14:creationId xmlns:p14="http://schemas.microsoft.com/office/powerpoint/2010/main" val="3551126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D:\Desktop\logo.gif">
            <a:extLst>
              <a:ext uri="{FF2B5EF4-FFF2-40B4-BE49-F238E27FC236}">
                <a16:creationId xmlns:a16="http://schemas.microsoft.com/office/drawing/2014/main" id="{A7BDC969-8A5C-4CB4-8E78-10CF91D6B11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116633"/>
            <a:ext cx="1230596" cy="450847"/>
          </a:xfrm>
          <a:prstGeom prst="rect">
            <a:avLst/>
          </a:prstGeom>
          <a:noFill/>
          <a:ln>
            <a:noFill/>
          </a:ln>
        </p:spPr>
      </p:pic>
      <p:sp>
        <p:nvSpPr>
          <p:cNvPr id="3" name="TextBox 2">
            <a:extLst>
              <a:ext uri="{FF2B5EF4-FFF2-40B4-BE49-F238E27FC236}">
                <a16:creationId xmlns:a16="http://schemas.microsoft.com/office/drawing/2014/main" id="{17C89457-9654-4E3C-9332-80E4B59F2ADE}"/>
              </a:ext>
            </a:extLst>
          </p:cNvPr>
          <p:cNvSpPr txBox="1"/>
          <p:nvPr/>
        </p:nvSpPr>
        <p:spPr>
          <a:xfrm>
            <a:off x="3677060" y="5470478"/>
            <a:ext cx="4290213" cy="584775"/>
          </a:xfrm>
          <a:prstGeom prst="rect">
            <a:avLst/>
          </a:prstGeom>
          <a:noFill/>
        </p:spPr>
        <p:txBody>
          <a:bodyPr wrap="square" rtlCol="0">
            <a:spAutoFit/>
          </a:bodyPr>
          <a:lstStyle/>
          <a:p>
            <a:r>
              <a:rPr lang="en-US" sz="3200" dirty="0"/>
              <a:t>Thank you for attention </a:t>
            </a:r>
            <a:endParaRPr lang="ru-RU" sz="3200" dirty="0"/>
          </a:p>
        </p:txBody>
      </p:sp>
      <p:sp>
        <p:nvSpPr>
          <p:cNvPr id="2" name="TextBox 1">
            <a:extLst>
              <a:ext uri="{FF2B5EF4-FFF2-40B4-BE49-F238E27FC236}">
                <a16:creationId xmlns:a16="http://schemas.microsoft.com/office/drawing/2014/main" id="{BD104B96-AE0D-4009-9A82-0B0673C482D3}"/>
              </a:ext>
            </a:extLst>
          </p:cNvPr>
          <p:cNvSpPr txBox="1"/>
          <p:nvPr/>
        </p:nvSpPr>
        <p:spPr>
          <a:xfrm>
            <a:off x="4871864" y="5949280"/>
            <a:ext cx="1529458" cy="369332"/>
          </a:xfrm>
          <a:prstGeom prst="rect">
            <a:avLst/>
          </a:prstGeom>
          <a:noFill/>
        </p:spPr>
        <p:txBody>
          <a:bodyPr wrap="square" rtlCol="0">
            <a:spAutoFit/>
          </a:bodyPr>
          <a:lstStyle/>
          <a:p>
            <a:r>
              <a:rPr lang="en-US" sz="1800" dirty="0">
                <a:hlinkClick r:id="rId3"/>
              </a:rPr>
              <a:t>www.biom.kg</a:t>
            </a:r>
            <a:r>
              <a:rPr lang="en-US" sz="1800" dirty="0"/>
              <a:t> </a:t>
            </a:r>
            <a:endParaRPr lang="x-none" sz="1800" dirty="0"/>
          </a:p>
        </p:txBody>
      </p:sp>
      <p:pic>
        <p:nvPicPr>
          <p:cNvPr id="3074" name="Picture 2" descr="ÐÐ° Ð´Ð°Ð½Ð½Ð¾Ð¼ Ð¸Ð·Ð¾Ð±ÑÐ°Ð¶ÐµÐ½Ð¸Ð¸ Ð¼Ð¾Ð¶ÐµÑ Ð½Ð°ÑÐ¾Ð´Ð¸ÑÑÑÑ: 1 ÑÐµÐ»Ð¾Ð²ÐµÐº, ÑÐ»ÑÐ¿Ð° Ð¸ ÑÐ°ÑÑÑ ÑÐµÐ»Ð° ÐºÑÑÐ¿Ð½ÑÐ¼ Ð¿Ð»Ð°Ð½Ð¾Ð¼">
            <a:extLst>
              <a:ext uri="{FF2B5EF4-FFF2-40B4-BE49-F238E27FC236}">
                <a16:creationId xmlns:a16="http://schemas.microsoft.com/office/drawing/2014/main" id="{8EE1C4C0-40DE-41BC-A326-E3031D963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108" y="1071189"/>
            <a:ext cx="5944302" cy="420829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image1.jpeg">
            <a:extLst>
              <a:ext uri="{FF2B5EF4-FFF2-40B4-BE49-F238E27FC236}">
                <a16:creationId xmlns:a16="http://schemas.microsoft.com/office/drawing/2014/main" id="{57C31C69-26DF-4021-9959-CAE5E88790EA}"/>
              </a:ext>
            </a:extLst>
          </p:cNvPr>
          <p:cNvPicPr>
            <a:picLocks noChangeAspect="1"/>
          </p:cNvPicPr>
          <p:nvPr/>
        </p:nvPicPr>
        <p:blipFill>
          <a:blip r:embed="rId5"/>
          <a:stretch>
            <a:fillRect/>
          </a:stretch>
        </p:blipFill>
        <p:spPr>
          <a:xfrm>
            <a:off x="9623980" y="131612"/>
            <a:ext cx="920541" cy="1209156"/>
          </a:xfrm>
          <a:prstGeom prst="rect">
            <a:avLst/>
          </a:prstGeom>
          <a:ln w="12700">
            <a:miter lim="400000"/>
          </a:ln>
        </p:spPr>
      </p:pic>
    </p:spTree>
    <p:extLst>
      <p:ext uri="{BB962C8B-B14F-4D97-AF65-F5344CB8AC3E}">
        <p14:creationId xmlns:p14="http://schemas.microsoft.com/office/powerpoint/2010/main" val="395145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134888"/>
            <a:ext cx="8229600" cy="755576"/>
          </a:xfrm>
        </p:spPr>
        <p:txBody>
          <a:bodyPr>
            <a:normAutofit/>
          </a:bodyPr>
          <a:lstStyle/>
          <a:p>
            <a:r>
              <a:rPr lang="de-DE" sz="2800" b="1" dirty="0"/>
              <a:t>Desk Research Study</a:t>
            </a:r>
          </a:p>
        </p:txBody>
      </p:sp>
      <p:pic>
        <p:nvPicPr>
          <p:cNvPr id="5" name="Bild 4" descr="Bildschirmfoto 2019-05-06 um 11.01.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048" y="2132856"/>
            <a:ext cx="8316416" cy="1689715"/>
          </a:xfrm>
          <a:prstGeom prst="rect">
            <a:avLst/>
          </a:prstGeom>
        </p:spPr>
      </p:pic>
      <p:pic>
        <p:nvPicPr>
          <p:cNvPr id="6" name="Bild 5" descr="Bildschirmfoto 2019-05-06 um 11.01.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944" y="548680"/>
            <a:ext cx="8316416" cy="1670966"/>
          </a:xfrm>
          <a:prstGeom prst="rect">
            <a:avLst/>
          </a:prstGeom>
        </p:spPr>
      </p:pic>
      <p:pic>
        <p:nvPicPr>
          <p:cNvPr id="7" name="Bild 6" descr="Bildschirmfoto 2019-05-06 um 11.01.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6" y="3780027"/>
            <a:ext cx="8316416" cy="1665197"/>
          </a:xfrm>
          <a:prstGeom prst="rect">
            <a:avLst/>
          </a:prstGeom>
        </p:spPr>
      </p:pic>
      <p:pic>
        <p:nvPicPr>
          <p:cNvPr id="9" name="Bild 8" descr="Bildschirmfoto 2019-05-06 um 11.02.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836" y="5329640"/>
            <a:ext cx="4549948" cy="1528361"/>
          </a:xfrm>
          <a:prstGeom prst="rect">
            <a:avLst/>
          </a:prstGeom>
        </p:spPr>
      </p:pic>
      <p:pic>
        <p:nvPicPr>
          <p:cNvPr id="10" name="Bild 9" descr="Bildschirmfoto 2019-05-06 um 11.01.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5206" y="5328592"/>
            <a:ext cx="4752794" cy="1556792"/>
          </a:xfrm>
          <a:prstGeom prst="rect">
            <a:avLst/>
          </a:prstGeom>
        </p:spPr>
      </p:pic>
    </p:spTree>
    <p:extLst>
      <p:ext uri="{BB962C8B-B14F-4D97-AF65-F5344CB8AC3E}">
        <p14:creationId xmlns:p14="http://schemas.microsoft.com/office/powerpoint/2010/main" val="5421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9696" y="274638"/>
            <a:ext cx="5826318" cy="706090"/>
          </a:xfrm>
        </p:spPr>
        <p:txBody>
          <a:bodyPr>
            <a:noAutofit/>
          </a:bodyPr>
          <a:lstStyle/>
          <a:p>
            <a:r>
              <a:rPr lang="en-GB" sz="2800" b="1" dirty="0"/>
              <a:t>METHODOLOGY</a:t>
            </a:r>
            <a:endParaRPr lang="ru-RU" sz="2800" dirty="0"/>
          </a:p>
        </p:txBody>
      </p:sp>
      <p:sp>
        <p:nvSpPr>
          <p:cNvPr id="3" name="Объект 2"/>
          <p:cNvSpPr>
            <a:spLocks noGrp="1"/>
          </p:cNvSpPr>
          <p:nvPr>
            <p:ph idx="1"/>
          </p:nvPr>
        </p:nvSpPr>
        <p:spPr>
          <a:xfrm>
            <a:off x="4727849" y="1556792"/>
            <a:ext cx="2952328" cy="5904656"/>
          </a:xfrm>
        </p:spPr>
        <p:txBody>
          <a:bodyPr vert="horz" lIns="91440" tIns="45720" rIns="91440" bIns="45720" rtlCol="0" anchor="t">
            <a:normAutofit/>
          </a:bodyPr>
          <a:lstStyle/>
          <a:p>
            <a:pPr marL="0" indent="0" algn="ctr">
              <a:buNone/>
            </a:pPr>
            <a:r>
              <a:rPr lang="en-GB" b="1" i="1" dirty="0"/>
              <a:t>Visits and interviews</a:t>
            </a:r>
          </a:p>
          <a:p>
            <a:pPr marL="285750" indent="-285750">
              <a:buFontTx/>
              <a:buChar char="-"/>
            </a:pPr>
            <a:endParaRPr lang="en-GB" sz="1300" b="1" i="1" dirty="0"/>
          </a:p>
          <a:p>
            <a:pPr marL="285750" indent="-285750">
              <a:buFontTx/>
              <a:buChar char="-"/>
            </a:pPr>
            <a:r>
              <a:rPr lang="en-GB" sz="2200"/>
              <a:t>leading scientists  </a:t>
            </a:r>
          </a:p>
          <a:p>
            <a:pPr marL="285750" indent="-285750">
              <a:buFontTx/>
              <a:buChar char="-"/>
            </a:pPr>
            <a:r>
              <a:rPr lang="en-GB" sz="2200"/>
              <a:t>national authorities </a:t>
            </a:r>
            <a:endParaRPr lang="en-GB" sz="2200">
              <a:cs typeface="Calibri"/>
            </a:endParaRPr>
          </a:p>
          <a:p>
            <a:pPr marL="285750" indent="-285750">
              <a:buFontTx/>
              <a:buChar char="-"/>
            </a:pPr>
            <a:r>
              <a:rPr lang="en-GB" sz="2200"/>
              <a:t>United Nations</a:t>
            </a:r>
            <a:endParaRPr lang="en-GB" sz="2200">
              <a:cs typeface="Calibri"/>
            </a:endParaRPr>
          </a:p>
          <a:p>
            <a:pPr marL="285750" indent="-285750">
              <a:buFontTx/>
              <a:buChar char="-"/>
            </a:pPr>
            <a:r>
              <a:rPr lang="en-GB" sz="2200"/>
              <a:t>waste scavengers </a:t>
            </a:r>
            <a:endParaRPr lang="en-GB" sz="2200">
              <a:cs typeface="Calibri"/>
            </a:endParaRPr>
          </a:p>
          <a:p>
            <a:pPr marL="285750" indent="-285750">
              <a:buFontTx/>
              <a:buChar char="-"/>
            </a:pPr>
            <a:r>
              <a:rPr lang="en-GB" sz="2200"/>
              <a:t>village councillors </a:t>
            </a:r>
            <a:endParaRPr lang="en-GB" sz="2200">
              <a:cs typeface="Calibri"/>
            </a:endParaRPr>
          </a:p>
          <a:p>
            <a:pPr marL="285750" indent="-285750">
              <a:buFontTx/>
              <a:buChar char="-"/>
            </a:pPr>
            <a:r>
              <a:rPr lang="en-GB" sz="2200"/>
              <a:t>a recycling company</a:t>
            </a:r>
            <a:endParaRPr lang="en-GB" sz="2200">
              <a:cs typeface="Calibri"/>
            </a:endParaRPr>
          </a:p>
          <a:p>
            <a:pPr marL="285750" indent="-285750">
              <a:buFontTx/>
              <a:buChar char="-"/>
            </a:pPr>
            <a:r>
              <a:rPr lang="en-GB" sz="2200"/>
              <a:t>a wastewater plant</a:t>
            </a:r>
            <a:endParaRPr lang="en-GB" sz="2200">
              <a:cs typeface="Calibri"/>
            </a:endParaRPr>
          </a:p>
          <a:p>
            <a:pPr marL="0" indent="0">
              <a:buNone/>
            </a:pPr>
            <a:endParaRPr lang="en-GB">
              <a:cs typeface="Calibri"/>
            </a:endParaRPr>
          </a:p>
        </p:txBody>
      </p:sp>
      <p:pic>
        <p:nvPicPr>
          <p:cNvPr id="1029" name="Picture 5" descr="G:\INDIRA\Indira\Гендер_Химия\фото\для Ани\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281" y="4293096"/>
            <a:ext cx="2963974" cy="19781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G:\INDIRA\Indira\Гендер_Химия\фото\day_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027" y="1916833"/>
            <a:ext cx="2963974" cy="2147703"/>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293097"/>
            <a:ext cx="3191211" cy="1990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descr="G:\INDIRA\Indira\Гендер_Химия\фото\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988841"/>
            <a:ext cx="3191211" cy="213697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image1.jpeg"/>
          <p:cNvPicPr>
            <a:picLocks noChangeAspect="1"/>
          </p:cNvPicPr>
          <p:nvPr/>
        </p:nvPicPr>
        <p:blipFill>
          <a:blip r:embed="rId6"/>
          <a:stretch>
            <a:fillRect/>
          </a:stretch>
        </p:blipFill>
        <p:spPr>
          <a:xfrm>
            <a:off x="9970652" y="116632"/>
            <a:ext cx="661852" cy="792088"/>
          </a:xfrm>
          <a:prstGeom prst="rect">
            <a:avLst/>
          </a:prstGeom>
          <a:ln w="12700">
            <a:miter lim="400000"/>
          </a:ln>
        </p:spPr>
      </p:pic>
      <p:pic>
        <p:nvPicPr>
          <p:cNvPr id="12" name="pasted-image.png"/>
          <p:cNvPicPr>
            <a:picLocks noChangeAspect="1"/>
          </p:cNvPicPr>
          <p:nvPr/>
        </p:nvPicPr>
        <p:blipFill>
          <a:blip r:embed="rId7"/>
          <a:stretch>
            <a:fillRect/>
          </a:stretch>
        </p:blipFill>
        <p:spPr>
          <a:xfrm>
            <a:off x="1649883" y="128100"/>
            <a:ext cx="1567674" cy="574814"/>
          </a:xfrm>
          <a:prstGeom prst="rect">
            <a:avLst/>
          </a:prstGeom>
          <a:ln w="12700">
            <a:miter lim="400000"/>
          </a:ln>
        </p:spPr>
      </p:pic>
      <p:sp>
        <p:nvSpPr>
          <p:cNvPr id="4" name="Прямоугольник 3"/>
          <p:cNvSpPr/>
          <p:nvPr/>
        </p:nvSpPr>
        <p:spPr>
          <a:xfrm>
            <a:off x="1919536" y="764705"/>
            <a:ext cx="7974508" cy="646331"/>
          </a:xfrm>
          <a:prstGeom prst="rect">
            <a:avLst/>
          </a:prstGeom>
        </p:spPr>
        <p:txBody>
          <a:bodyPr wrap="square">
            <a:spAutoFit/>
          </a:bodyPr>
          <a:lstStyle/>
          <a:p>
            <a:pPr algn="ctr"/>
            <a:r>
              <a:rPr lang="en-GB" sz="1800" dirty="0"/>
              <a:t>As part of the scoping study were organized: desk research study, stakeholder dialogue meeting and site visits and interviews</a:t>
            </a:r>
          </a:p>
        </p:txBody>
      </p:sp>
      <p:sp>
        <p:nvSpPr>
          <p:cNvPr id="5" name="Textfeld 4"/>
          <p:cNvSpPr txBox="1"/>
          <p:nvPr/>
        </p:nvSpPr>
        <p:spPr>
          <a:xfrm>
            <a:off x="7752184" y="6525345"/>
            <a:ext cx="2771800" cy="276999"/>
          </a:xfrm>
          <a:prstGeom prst="rect">
            <a:avLst/>
          </a:prstGeom>
          <a:noFill/>
        </p:spPr>
        <p:txBody>
          <a:bodyPr wrap="square" rtlCol="0">
            <a:spAutoFit/>
          </a:bodyPr>
          <a:lstStyle/>
          <a:p>
            <a:r>
              <a:rPr lang="et-EE" sz="1200" i="1" dirty="0"/>
              <a:t>Photos: Vladishlav Ushakov, BIOM/WECF</a:t>
            </a:r>
          </a:p>
        </p:txBody>
      </p:sp>
    </p:spTree>
    <p:extLst>
      <p:ext uri="{BB962C8B-B14F-4D97-AF65-F5344CB8AC3E}">
        <p14:creationId xmlns:p14="http://schemas.microsoft.com/office/powerpoint/2010/main" val="7525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915968"/>
            <a:ext cx="5664686" cy="615603"/>
          </a:xfrm>
        </p:spPr>
        <p:txBody>
          <a:bodyPr>
            <a:normAutofit fontScale="90000"/>
          </a:bodyPr>
          <a:lstStyle/>
          <a:p>
            <a:pPr>
              <a:lnSpc>
                <a:spcPct val="90000"/>
              </a:lnSpc>
            </a:pPr>
            <a:r>
              <a:rPr lang="en-US" sz="3700" b="1" dirty="0"/>
              <a:t>National strategic frameworks</a:t>
            </a:r>
            <a:br>
              <a:rPr lang="en-US" sz="3700" b="1" dirty="0"/>
            </a:br>
            <a:r>
              <a:rPr lang="en-US" sz="3700" b="1" dirty="0"/>
              <a:t>related to Gender &amp; Chemicals, Waste</a:t>
            </a:r>
            <a:endParaRPr lang="ru-RU" sz="3700" b="1" dirty="0"/>
          </a:p>
        </p:txBody>
      </p:sp>
      <p:sp>
        <p:nvSpPr>
          <p:cNvPr id="3" name="Объект 2"/>
          <p:cNvSpPr>
            <a:spLocks noGrp="1"/>
          </p:cNvSpPr>
          <p:nvPr>
            <p:ph idx="1"/>
          </p:nvPr>
        </p:nvSpPr>
        <p:spPr>
          <a:xfrm>
            <a:off x="1559496" y="2127528"/>
            <a:ext cx="6714483" cy="4104456"/>
          </a:xfrm>
        </p:spPr>
        <p:txBody>
          <a:bodyPr vert="horz" lIns="91440" tIns="45720" rIns="91440" bIns="45720" rtlCol="0" anchor="t">
            <a:noAutofit/>
          </a:bodyPr>
          <a:lstStyle/>
          <a:p>
            <a:pPr>
              <a:lnSpc>
                <a:spcPct val="90000"/>
              </a:lnSpc>
            </a:pPr>
            <a:r>
              <a:rPr lang="en-GB" sz="1600" b="1" dirty="0"/>
              <a:t>National Implementation Plan </a:t>
            </a:r>
            <a:r>
              <a:rPr lang="en-GB" sz="1600" dirty="0"/>
              <a:t>of Stockholm Convention  2006, 2017-2019 </a:t>
            </a:r>
            <a:r>
              <a:rPr lang="en-GB" sz="1600" dirty="0" err="1"/>
              <a:t>годы</a:t>
            </a:r>
            <a:r>
              <a:rPr lang="en-GB" sz="1600" dirty="0"/>
              <a:t>, </a:t>
            </a:r>
            <a:r>
              <a:rPr lang="en-GB" sz="1600" dirty="0">
                <a:solidFill>
                  <a:srgbClr val="FF0000"/>
                </a:solidFill>
              </a:rPr>
              <a:t>does not have any gender-responsive measures</a:t>
            </a:r>
            <a:r>
              <a:rPr lang="en-GB" sz="1600" dirty="0"/>
              <a:t>.</a:t>
            </a:r>
          </a:p>
          <a:p>
            <a:pPr marL="0" lvl="0" indent="0">
              <a:lnSpc>
                <a:spcPct val="90000"/>
              </a:lnSpc>
              <a:buNone/>
            </a:pPr>
            <a:endParaRPr lang="en-GB" sz="1600" dirty="0">
              <a:cs typeface="Calibri"/>
            </a:endParaRPr>
          </a:p>
        </p:txBody>
      </p:sp>
      <p:pic>
        <p:nvPicPr>
          <p:cNvPr id="4098" name="Picture 2" descr="ÐÐ°ÑÑÐ¸Ð½ÐºÐ¸ Ð¿Ð¾ Ð·Ð°Ð¿ÑÐ¾ÑÑ Ð½Ð°ÑÐ¸Ð¾Ð½Ð°Ð»ÑÐ½ÑÐµ ÑÑÑÐ°ÑÐµÐ³Ð¸Ð¸ ÐºÑ">
            <a:extLst>
              <a:ext uri="{FF2B5EF4-FFF2-40B4-BE49-F238E27FC236}">
                <a16:creationId xmlns:a16="http://schemas.microsoft.com/office/drawing/2014/main" id="{1781B67A-D4A9-4657-AC56-03856BDF26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35" r="35240"/>
          <a:stretch/>
        </p:blipFill>
        <p:spPr bwMode="auto">
          <a:xfrm>
            <a:off x="9021581" y="1702966"/>
            <a:ext cx="2765153" cy="400505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D75B77-8BEA-4EE1-B9A5-BC0F1D1D05AA}"/>
              </a:ext>
            </a:extLst>
          </p:cNvPr>
          <p:cNvSpPr txBox="1"/>
          <p:nvPr/>
        </p:nvSpPr>
        <p:spPr>
          <a:xfrm>
            <a:off x="1559496" y="2859374"/>
            <a:ext cx="7008872" cy="2308324"/>
          </a:xfrm>
          <a:prstGeom prst="rect">
            <a:avLst/>
          </a:prstGeom>
          <a:noFill/>
        </p:spPr>
        <p:txBody>
          <a:bodyPr wrap="square" lIns="91440" tIns="45720" rIns="91440" bIns="45720" rtlCol="0" anchor="t">
            <a:spAutoFit/>
          </a:bodyPr>
          <a:lstStyle/>
          <a:p>
            <a:pPr marL="285750" indent="-285750">
              <a:lnSpc>
                <a:spcPct val="90000"/>
              </a:lnSpc>
              <a:buFont typeface="Arial" panose="020B0604020202020204" pitchFamily="34" charset="0"/>
              <a:buChar char="•"/>
            </a:pPr>
            <a:r>
              <a:rPr lang="en-US" sz="1600" dirty="0"/>
              <a:t>National Strategy of the Kyrgyz Republic on Achieving Gender Equality up to 2030 is updated but </a:t>
            </a:r>
            <a:r>
              <a:rPr lang="en-US" sz="1600" dirty="0">
                <a:solidFill>
                  <a:srgbClr val="000000"/>
                </a:solidFill>
              </a:rPr>
              <a:t>is </a:t>
            </a:r>
            <a:r>
              <a:rPr lang="en-US" sz="1600" dirty="0">
                <a:solidFill>
                  <a:srgbClr val="FF0000"/>
                </a:solidFill>
              </a:rPr>
              <a:t>still not approved by Government</a:t>
            </a:r>
            <a:endParaRPr lang="en-GB" sz="1600" dirty="0">
              <a:cs typeface="Calibri"/>
            </a:endParaRPr>
          </a:p>
          <a:p>
            <a:pPr marL="285750" indent="-285750">
              <a:lnSpc>
                <a:spcPct val="90000"/>
              </a:lnSpc>
              <a:buFont typeface="Arial" panose="020B0604020202020204" pitchFamily="34" charset="0"/>
              <a:buChar char="•"/>
            </a:pPr>
            <a:endParaRPr lang="en-US" sz="1600" dirty="0">
              <a:solidFill>
                <a:srgbClr val="FF0000"/>
              </a:solidFill>
            </a:endParaRPr>
          </a:p>
          <a:p>
            <a:pPr marL="285750" indent="-285750">
              <a:lnSpc>
                <a:spcPct val="90000"/>
              </a:lnSpc>
              <a:buFont typeface="Arial" panose="020B0604020202020204" pitchFamily="34" charset="0"/>
              <a:buChar char="•"/>
            </a:pPr>
            <a:r>
              <a:rPr lang="en-US" sz="1600" dirty="0"/>
              <a:t>The Law of the Kyrgyz Republic “On State Guarantees of Equal Rights and Equal Opportunities for Men and Women”, stipulates the integration of </a:t>
            </a:r>
            <a:r>
              <a:rPr lang="en-US" sz="1600" dirty="0">
                <a:solidFill>
                  <a:srgbClr val="FF0000"/>
                </a:solidFill>
              </a:rPr>
              <a:t>a gender approach into state, regional and local development programs and strategies</a:t>
            </a:r>
            <a:r>
              <a:rPr lang="en-US" sz="1600" dirty="0"/>
              <a:t>. It aims also at gender equality in </a:t>
            </a:r>
            <a:r>
              <a:rPr lang="en-US" sz="1600" dirty="0">
                <a:solidFill>
                  <a:srgbClr val="FF0000"/>
                </a:solidFill>
              </a:rPr>
              <a:t>staffing and for land rights </a:t>
            </a:r>
            <a:r>
              <a:rPr lang="en-US" sz="1600" dirty="0"/>
              <a:t>. </a:t>
            </a:r>
            <a:endParaRPr lang="ru-RU" sz="1600" dirty="0"/>
          </a:p>
          <a:p>
            <a:pPr marL="285750" indent="-285750">
              <a:lnSpc>
                <a:spcPct val="90000"/>
              </a:lnSpc>
              <a:buFont typeface="Arial" panose="020B0604020202020204" pitchFamily="34" charset="0"/>
              <a:buChar char="•"/>
            </a:pPr>
            <a:endParaRPr lang="en-US" sz="1600" dirty="0"/>
          </a:p>
          <a:p>
            <a:pPr marL="285750" lvl="0" indent="-285750">
              <a:lnSpc>
                <a:spcPct val="90000"/>
              </a:lnSpc>
              <a:buFont typeface="Arial" panose="020B0604020202020204" pitchFamily="34" charset="0"/>
              <a:buChar char="•"/>
            </a:pPr>
            <a:r>
              <a:rPr lang="en-US" sz="1600" b="1" i="1" dirty="0"/>
              <a:t>Gender aspects have been introduced into the </a:t>
            </a:r>
            <a:r>
              <a:rPr lang="ru-RU" sz="1600" b="1" i="1" dirty="0"/>
              <a:t>«</a:t>
            </a:r>
            <a:r>
              <a:rPr lang="en-US" sz="1600" b="1" i="1" dirty="0">
                <a:solidFill>
                  <a:srgbClr val="FF0000"/>
                </a:solidFill>
              </a:rPr>
              <a:t>Green economy program</a:t>
            </a:r>
            <a:r>
              <a:rPr lang="en-US" sz="1600" b="1" i="1" dirty="0"/>
              <a:t>”, based on this study</a:t>
            </a:r>
            <a:endParaRPr lang="ru-RU" sz="1600" b="1" i="1" dirty="0"/>
          </a:p>
        </p:txBody>
      </p:sp>
    </p:spTree>
    <p:extLst>
      <p:ext uri="{BB962C8B-B14F-4D97-AF65-F5344CB8AC3E}">
        <p14:creationId xmlns:p14="http://schemas.microsoft.com/office/powerpoint/2010/main" val="292458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G:\INDIRA\Indira\Гендер_Химия\фото\day 2\31.jpg">
            <a:extLst>
              <a:ext uri="{FF2B5EF4-FFF2-40B4-BE49-F238E27FC236}">
                <a16:creationId xmlns:a16="http://schemas.microsoft.com/office/drawing/2014/main" id="{E7F7A09F-A92B-4C03-AA12-DE1BA9552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7" y="548680"/>
            <a:ext cx="3920815" cy="256490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Bild 20" descr="Bildschirmfoto 2019-05-06 um 11.48.4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76673"/>
            <a:ext cx="3891652" cy="2689353"/>
          </a:xfrm>
          <a:prstGeom prst="rect">
            <a:avLst/>
          </a:prstGeom>
        </p:spPr>
      </p:pic>
      <p:pic>
        <p:nvPicPr>
          <p:cNvPr id="13" name="Bild 12" descr="Bildschirmfoto 2019-04-29 um 15.37.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801" y="504056"/>
            <a:ext cx="3507025" cy="2564904"/>
          </a:xfrm>
          <a:prstGeom prst="rect">
            <a:avLst/>
          </a:prstGeom>
        </p:spPr>
      </p:pic>
      <p:pic>
        <p:nvPicPr>
          <p:cNvPr id="6" name="Bild 5" descr="Bildschirmfoto 2019-05-06 um 12.16.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705" y="2626450"/>
            <a:ext cx="6373027" cy="4258935"/>
          </a:xfrm>
          <a:prstGeom prst="rect">
            <a:avLst/>
          </a:prstGeom>
        </p:spPr>
      </p:pic>
    </p:spTree>
    <p:extLst>
      <p:ext uri="{BB962C8B-B14F-4D97-AF65-F5344CB8AC3E}">
        <p14:creationId xmlns:p14="http://schemas.microsoft.com/office/powerpoint/2010/main" val="31725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ng">
            <a:extLst>
              <a:ext uri="{FF2B5EF4-FFF2-40B4-BE49-F238E27FC236}">
                <a16:creationId xmlns:a16="http://schemas.microsoft.com/office/drawing/2014/main" id="{01591D05-6EE8-4369-BC82-2D4A67081B7C}"/>
              </a:ext>
            </a:extLst>
          </p:cNvPr>
          <p:cNvPicPr>
            <a:picLocks noChangeAspect="1"/>
          </p:cNvPicPr>
          <p:nvPr/>
        </p:nvPicPr>
        <p:blipFill>
          <a:blip r:embed="rId3"/>
          <a:stretch>
            <a:fillRect/>
          </a:stretch>
        </p:blipFill>
        <p:spPr>
          <a:xfrm>
            <a:off x="1540567" y="29829"/>
            <a:ext cx="1218663" cy="446843"/>
          </a:xfrm>
          <a:prstGeom prst="rect">
            <a:avLst/>
          </a:prstGeom>
          <a:ln w="12700">
            <a:miter lim="400000"/>
          </a:ln>
        </p:spPr>
      </p:pic>
      <p:pic>
        <p:nvPicPr>
          <p:cNvPr id="6" name="image1.jpeg">
            <a:extLst>
              <a:ext uri="{FF2B5EF4-FFF2-40B4-BE49-F238E27FC236}">
                <a16:creationId xmlns:a16="http://schemas.microsoft.com/office/drawing/2014/main" id="{ECEB8B52-38ED-4344-95BE-856E0926D278}"/>
              </a:ext>
            </a:extLst>
          </p:cNvPr>
          <p:cNvPicPr>
            <a:picLocks noChangeAspect="1"/>
          </p:cNvPicPr>
          <p:nvPr/>
        </p:nvPicPr>
        <p:blipFill>
          <a:blip r:embed="rId4"/>
          <a:stretch>
            <a:fillRect/>
          </a:stretch>
        </p:blipFill>
        <p:spPr>
          <a:xfrm>
            <a:off x="9856392" y="29829"/>
            <a:ext cx="776112" cy="1019445"/>
          </a:xfrm>
          <a:prstGeom prst="rect">
            <a:avLst/>
          </a:prstGeom>
          <a:ln w="12700">
            <a:miter lim="400000"/>
          </a:ln>
        </p:spPr>
      </p:pic>
      <p:sp>
        <p:nvSpPr>
          <p:cNvPr id="14" name="Заголовок 1"/>
          <p:cNvSpPr txBox="1">
            <a:spLocks/>
          </p:cNvSpPr>
          <p:nvPr/>
        </p:nvSpPr>
        <p:spPr>
          <a:xfrm>
            <a:off x="2639616" y="404664"/>
            <a:ext cx="6984776" cy="499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00" b="1" dirty="0"/>
              <a:t>Gender dimensions of Waste and (new) POPs</a:t>
            </a:r>
            <a:endParaRPr lang="ru-RU" sz="2600" dirty="0"/>
          </a:p>
        </p:txBody>
      </p:sp>
      <p:pic>
        <p:nvPicPr>
          <p:cNvPr id="15" name="Bild 14" descr="Bildschirmfoto 2019-05-06 um 12.05.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560" y="1001674"/>
            <a:ext cx="7632848" cy="5091623"/>
          </a:xfrm>
          <a:prstGeom prst="rect">
            <a:avLst/>
          </a:prstGeom>
        </p:spPr>
      </p:pic>
      <p:sp>
        <p:nvSpPr>
          <p:cNvPr id="16" name="Shape 322"/>
          <p:cNvSpPr/>
          <p:nvPr/>
        </p:nvSpPr>
        <p:spPr>
          <a:xfrm>
            <a:off x="1775520" y="6068060"/>
            <a:ext cx="8575546" cy="789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120000"/>
              </a:lnSpc>
              <a:defRPr sz="1900">
                <a:latin typeface="Palatino"/>
                <a:ea typeface="Palatino"/>
                <a:cs typeface="Palatino"/>
                <a:sym typeface="Palatino"/>
              </a:defRPr>
            </a:lvl1pPr>
          </a:lstStyle>
          <a:p>
            <a:r>
              <a:rPr sz="1900"/>
              <a:t>The </a:t>
            </a:r>
            <a:r>
              <a:rPr lang="en-US" sz="1900"/>
              <a:t>State Committee for Ecology and Climate</a:t>
            </a:r>
            <a:r>
              <a:rPr sz="1900"/>
              <a:t> discovered 299 unauthorized landfills in 2018 during the inventory of landfills in Kyrgyzstan</a:t>
            </a:r>
          </a:p>
        </p:txBody>
      </p:sp>
    </p:spTree>
    <p:extLst>
      <p:ext uri="{BB962C8B-B14F-4D97-AF65-F5344CB8AC3E}">
        <p14:creationId xmlns:p14="http://schemas.microsoft.com/office/powerpoint/2010/main" val="130131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Bildschirmfoto 2019-05-06 um 11.5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1" y="44625"/>
            <a:ext cx="9364257" cy="6445035"/>
          </a:xfrm>
          <a:prstGeom prst="rect">
            <a:avLst/>
          </a:prstGeom>
        </p:spPr>
      </p:pic>
      <p:sp>
        <p:nvSpPr>
          <p:cNvPr id="2" name="Textfeld 1">
            <a:extLst>
              <a:ext uri="{FF2B5EF4-FFF2-40B4-BE49-F238E27FC236}">
                <a16:creationId xmlns:a16="http://schemas.microsoft.com/office/drawing/2014/main" id="{997203FD-42B8-4C4E-80D0-73B990B1EF1C}"/>
              </a:ext>
            </a:extLst>
          </p:cNvPr>
          <p:cNvSpPr txBox="1"/>
          <p:nvPr/>
        </p:nvSpPr>
        <p:spPr>
          <a:xfrm>
            <a:off x="2136371" y="6488668"/>
            <a:ext cx="9002684" cy="369332"/>
          </a:xfrm>
          <a:prstGeom prst="rect">
            <a:avLst/>
          </a:prstGeom>
          <a:noFill/>
        </p:spPr>
        <p:txBody>
          <a:bodyPr wrap="square" rtlCol="0">
            <a:spAutoFit/>
          </a:bodyPr>
          <a:lstStyle/>
          <a:p>
            <a:r>
              <a:rPr lang="en-GB" dirty="0"/>
              <a:t>Man and women and children do informal work and live </a:t>
            </a:r>
            <a:r>
              <a:rPr lang="en-GB" dirty="0" err="1"/>
              <a:t>arround</a:t>
            </a:r>
            <a:r>
              <a:rPr lang="en-GB" dirty="0"/>
              <a:t> the dumpsites</a:t>
            </a:r>
          </a:p>
        </p:txBody>
      </p:sp>
    </p:spTree>
    <p:extLst>
      <p:ext uri="{BB962C8B-B14F-4D97-AF65-F5344CB8AC3E}">
        <p14:creationId xmlns:p14="http://schemas.microsoft.com/office/powerpoint/2010/main" val="21153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Bildschirmfoto 2019-05-06 um 11.47.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857" y="0"/>
            <a:ext cx="8675396" cy="6475361"/>
          </a:xfrm>
          <a:prstGeom prst="rect">
            <a:avLst/>
          </a:prstGeom>
        </p:spPr>
      </p:pic>
      <p:sp>
        <p:nvSpPr>
          <p:cNvPr id="2" name="Textfeld 1">
            <a:extLst>
              <a:ext uri="{FF2B5EF4-FFF2-40B4-BE49-F238E27FC236}">
                <a16:creationId xmlns:a16="http://schemas.microsoft.com/office/drawing/2014/main" id="{E8D2B067-B8FA-4DC3-B448-5BD5D776DB75}"/>
              </a:ext>
            </a:extLst>
          </p:cNvPr>
          <p:cNvSpPr txBox="1"/>
          <p:nvPr/>
        </p:nvSpPr>
        <p:spPr>
          <a:xfrm>
            <a:off x="2905544" y="6488668"/>
            <a:ext cx="7647709" cy="369332"/>
          </a:xfrm>
          <a:prstGeom prst="rect">
            <a:avLst/>
          </a:prstGeom>
          <a:noFill/>
        </p:spPr>
        <p:txBody>
          <a:bodyPr wrap="square" rtlCol="0">
            <a:spAutoFit/>
          </a:bodyPr>
          <a:lstStyle/>
          <a:p>
            <a:r>
              <a:rPr lang="en-GB" dirty="0"/>
              <a:t>Example of a woman is a single income provider for her family </a:t>
            </a:r>
          </a:p>
        </p:txBody>
      </p:sp>
    </p:spTree>
    <p:extLst>
      <p:ext uri="{BB962C8B-B14F-4D97-AF65-F5344CB8AC3E}">
        <p14:creationId xmlns:p14="http://schemas.microsoft.com/office/powerpoint/2010/main" val="25509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4294967295"/>
          </p:nvPr>
        </p:nvSpPr>
        <p:spPr>
          <a:xfrm>
            <a:off x="10234685" y="6387360"/>
            <a:ext cx="263982"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graphicFrame>
        <p:nvGraphicFramePr>
          <p:cNvPr id="258" name="Chart 258"/>
          <p:cNvGraphicFramePr/>
          <p:nvPr/>
        </p:nvGraphicFramePr>
        <p:xfrm>
          <a:off x="1919536" y="836712"/>
          <a:ext cx="8373980" cy="5368614"/>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59"/>
          <p:cNvSpPr txBox="1">
            <a:spLocks/>
          </p:cNvSpPr>
          <p:nvPr/>
        </p:nvSpPr>
        <p:spPr>
          <a:xfrm>
            <a:off x="1919537" y="6309320"/>
            <a:ext cx="8229601" cy="51413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0"/>
              </a:spcBef>
              <a:buSzTx/>
              <a:buFontTx/>
              <a:buNone/>
              <a:defRPr sz="2200" i="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 Source: </a:t>
            </a:r>
            <a:r>
              <a:rPr lang="en-US" sz="2200" i="0" dirty="0"/>
              <a:t>UN </a:t>
            </a:r>
            <a:r>
              <a:rPr lang="en-US" sz="2200" i="0" dirty="0" err="1"/>
              <a:t>Contrade</a:t>
            </a:r>
            <a:r>
              <a:rPr lang="en-US" sz="2200" i="0" dirty="0"/>
              <a:t> database:</a:t>
            </a:r>
            <a:r>
              <a:rPr lang="en-US" sz="2200" dirty="0"/>
              <a:t> </a:t>
            </a:r>
            <a:r>
              <a:rPr lang="en-US" sz="2200" i="0" dirty="0">
                <a:hlinkClick r:id="rId3"/>
              </a:rPr>
              <a:t>https://comtrade.un.org/data/</a:t>
            </a:r>
            <a:r>
              <a:rPr lang="en-US" sz="2200" dirty="0"/>
              <a:t> As reported by Kyrgyzstan</a:t>
            </a:r>
          </a:p>
        </p:txBody>
      </p:sp>
      <p:pic>
        <p:nvPicPr>
          <p:cNvPr id="6" name="image1.jpeg"/>
          <p:cNvPicPr>
            <a:picLocks noChangeAspect="1"/>
          </p:cNvPicPr>
          <p:nvPr/>
        </p:nvPicPr>
        <p:blipFill>
          <a:blip r:embed="rId4"/>
          <a:stretch>
            <a:fillRect/>
          </a:stretch>
        </p:blipFill>
        <p:spPr>
          <a:xfrm>
            <a:off x="9928400" y="55868"/>
            <a:ext cx="704104" cy="924860"/>
          </a:xfrm>
          <a:prstGeom prst="rect">
            <a:avLst/>
          </a:prstGeom>
          <a:ln w="12700">
            <a:miter lim="400000"/>
          </a:ln>
        </p:spPr>
      </p:pic>
      <p:pic>
        <p:nvPicPr>
          <p:cNvPr id="7" name="pasted-image.png"/>
          <p:cNvPicPr>
            <a:picLocks noChangeAspect="1"/>
          </p:cNvPicPr>
          <p:nvPr/>
        </p:nvPicPr>
        <p:blipFill>
          <a:blip r:embed="rId5"/>
          <a:stretch>
            <a:fillRect/>
          </a:stretch>
        </p:blipFill>
        <p:spPr>
          <a:xfrm>
            <a:off x="1559496" y="56092"/>
            <a:ext cx="1567674" cy="574814"/>
          </a:xfrm>
          <a:prstGeom prst="rect">
            <a:avLst/>
          </a:prstGeom>
          <a:ln w="12700">
            <a:miter lim="400000"/>
          </a:ln>
        </p:spPr>
      </p:pic>
    </p:spTree>
    <p:extLst>
      <p:ext uri="{BB962C8B-B14F-4D97-AF65-F5344CB8AC3E}">
        <p14:creationId xmlns:p14="http://schemas.microsoft.com/office/powerpoint/2010/main" val="1870177489"/>
      </p:ext>
    </p:extLst>
  </p:cSld>
  <p:clrMapOvr>
    <a:masterClrMapping/>
  </p:clrMapOvr>
  <p:transition spd="slow"/>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25FE6BA0CCAD4FAEE571F073819595" ma:contentTypeVersion="12" ma:contentTypeDescription="Create a new document." ma:contentTypeScope="" ma:versionID="e647812afa5c3dcfdf3c68d3c1582289">
  <xsd:schema xmlns:xsd="http://www.w3.org/2001/XMLSchema" xmlns:xs="http://www.w3.org/2001/XMLSchema" xmlns:p="http://schemas.microsoft.com/office/2006/metadata/properties" xmlns:ns3="1e6714ab-6bb6-473e-8874-ff61b57cf20a" xmlns:ns4="ce7d0802-91eb-4906-b8a0-3eb73a5c5a05" targetNamespace="http://schemas.microsoft.com/office/2006/metadata/properties" ma:root="true" ma:fieldsID="7fa8ab10aec207b34f5f889293a4365c" ns3:_="" ns4:_="">
    <xsd:import namespace="1e6714ab-6bb6-473e-8874-ff61b57cf20a"/>
    <xsd:import namespace="ce7d0802-91eb-4906-b8a0-3eb73a5c5a0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714ab-6bb6-473e-8874-ff61b57cf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7d0802-91eb-4906-b8a0-3eb73a5c5a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430CA-A1B0-43B2-85A3-64AA12AB3E4C}">
  <ds:schemaRefs>
    <ds:schemaRef ds:uri="http://schemas.microsoft.com/office/infopath/2007/PartnerControls"/>
    <ds:schemaRef ds:uri="http://schemas.microsoft.com/office/2006/metadata/properties"/>
    <ds:schemaRef ds:uri="ce7d0802-91eb-4906-b8a0-3eb73a5c5a05"/>
    <ds:schemaRef ds:uri="1e6714ab-6bb6-473e-8874-ff61b57cf20a"/>
    <ds:schemaRef ds:uri="http://schemas.microsoft.com/office/2006/documentManagement/types"/>
    <ds:schemaRef ds:uri="http://purl.org/dc/dcmitype/"/>
    <ds:schemaRef ds:uri="http://purl.org/dc/term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6D338A9-35BC-458E-81B4-2D404D38CC77}">
  <ds:schemaRefs>
    <ds:schemaRef ds:uri="http://schemas.microsoft.com/sharepoint/v3/contenttype/forms"/>
  </ds:schemaRefs>
</ds:datastoreItem>
</file>

<file path=customXml/itemProps3.xml><?xml version="1.0" encoding="utf-8"?>
<ds:datastoreItem xmlns:ds="http://schemas.openxmlformats.org/officeDocument/2006/customXml" ds:itemID="{6E1FB6AD-B2BA-44B8-817F-4B9E4AD46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714ab-6bb6-473e-8874-ff61b57cf20a"/>
    <ds:schemaRef ds:uri="ce7d0802-91eb-4906-b8a0-3eb73a5c5a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TotalTime>
  <Words>542</Words>
  <Application>Microsoft Office PowerPoint</Application>
  <PresentationFormat>Широкоэкранный</PresentationFormat>
  <Paragraphs>110</Paragraphs>
  <Slides>18</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Calibri</vt:lpstr>
      <vt:lpstr>Calibri Light</vt:lpstr>
      <vt:lpstr>Helvetica</vt:lpstr>
      <vt:lpstr>Palatino</vt:lpstr>
      <vt:lpstr>Office</vt:lpstr>
      <vt:lpstr>POPs, Hazardous Waste, and Gender-Dimensions in Kyrgyzstan</vt:lpstr>
      <vt:lpstr>Desk Research Study</vt:lpstr>
      <vt:lpstr>METHODOLOGY</vt:lpstr>
      <vt:lpstr>National strategic frameworks related to Gender &amp; Chemicals, Waste</vt:lpstr>
      <vt:lpstr>Презентация PowerPoint</vt:lpstr>
      <vt:lpstr>Презентация PowerPoint</vt:lpstr>
      <vt:lpstr>Презентация PowerPoint</vt:lpstr>
      <vt:lpstr>Презентация PowerPoint</vt:lpstr>
      <vt:lpstr>Презентация PowerPoint</vt:lpstr>
      <vt:lpstr>Dioxins and other POPs from waste</vt:lpstr>
      <vt:lpstr>Informal pesticides trade</vt:lpstr>
      <vt:lpstr>Informal pesticides trade</vt:lpstr>
      <vt:lpstr> Gender-disaggregated data on pesticide use</vt:lpstr>
      <vt:lpstr>Legacies: POPs dumps, mercury, uranium</vt:lpstr>
      <vt:lpstr>Chrysotile Asbestos</vt:lpstr>
      <vt:lpstr>GOOD PRACTICES IDENTIFIED</vt:lpstr>
      <vt:lpstr>Recommendations (cont.)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POPs, Hazardous Waste, and Gender-Dimensions in Kyrgyzstan</dc:title>
  <dc:creator>Katharina  Pappenberger</dc:creator>
  <cp:lastModifiedBy>Indira Zhakipova</cp:lastModifiedBy>
  <cp:revision>7</cp:revision>
  <dcterms:created xsi:type="dcterms:W3CDTF">2021-07-05T13:45:49Z</dcterms:created>
  <dcterms:modified xsi:type="dcterms:W3CDTF">2021-07-07T14:42:16Z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0x0101003125FE6BA0CCAD4FAEE571F073819595</vt:lpwstr>
  </property>
</Properties>
</file>