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73" r:id="rId4"/>
    <p:sldId id="267" r:id="rId5"/>
    <p:sldId id="271" r:id="rId6"/>
    <p:sldId id="430" r:id="rId7"/>
    <p:sldId id="378" r:id="rId8"/>
    <p:sldId id="399" r:id="rId9"/>
    <p:sldId id="276" r:id="rId10"/>
    <p:sldId id="431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_KyrSEFF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9" autoAdjust="0"/>
    <p:restoredTop sz="95840"/>
  </p:normalViewPr>
  <p:slideViewPr>
    <p:cSldViewPr snapToGrid="0">
      <p:cViewPr varScale="1">
        <p:scale>
          <a:sx n="107" d="100"/>
          <a:sy n="10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terina_KyrSEFF\Downloads\1.05.01.03%20&#1055;&#1088;&#1086;&#1080;&#1079;&#1074;&#1086;&#1076;&#1089;&#1090;&#1074;&#1086;%20&#1101;&#1083;&#1077;&#1082;&#1090;&#1088;&#1086;&#1101;&#1085;&#1077;&#1088;&#1075;&#1080;&#1080;%20&#1087;&#1086;%20&#1101;&#1083;&#1077;&#1082;&#1090;&#1088;&#1086;&#1089;&#1090;&#1072;&#1085;&#1094;&#1080;&#1103;&#1084;.%20(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terina_KyrSEFF\Downloads\1.05.01.03%20&#1055;&#1088;&#1086;&#1080;&#1079;&#1074;&#1086;&#1076;&#1089;&#1090;&#1074;&#1086;%20&#1101;&#1083;&#1077;&#1082;&#1090;&#1088;&#1086;&#1101;&#1085;&#1077;&#1088;&#1075;&#1080;&#1080;%20&#1087;&#1086;%20&#1101;&#1083;&#1077;&#1082;&#1090;&#1088;&#1086;&#1089;&#1090;&#1072;&#1085;&#1094;&#1080;&#1103;&#1084;.%20(2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Выработка электроэнергии в 2020 году</a:t>
            </a:r>
            <a:r>
              <a:rPr lang="ru-RU" sz="1100" baseline="0" dirty="0"/>
              <a:t> 13,6 млрд. </a:t>
            </a:r>
            <a:r>
              <a:rPr lang="ru-RU" sz="1100" baseline="0" dirty="0" err="1"/>
              <a:t>кВтч</a:t>
            </a:r>
            <a:r>
              <a:rPr lang="ru-RU" sz="1100" baseline="0" dirty="0">
                <a:solidFill>
                  <a:srgbClr val="FF0000"/>
                </a:solidFill>
              </a:rPr>
              <a:t>*</a:t>
            </a:r>
            <a:endParaRPr lang="ru-RU" sz="11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9460044798406"/>
          <c:y val="1.4713365963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KG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A-4835-A8A1-B286AF309E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A-4835-A8A1-B286AF309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'[1.05.01.03 Производство электроэнергии по электростанциям. (2).XLS]1.05.01.03 (ГКЭД-3)'!$B$8:$B$9</c:f>
              <c:strCache>
                <c:ptCount val="2"/>
                <c:pt idx="0">
                  <c:v>  Гидроэлектростанции</c:v>
                </c:pt>
                <c:pt idx="1">
                  <c:v>  Тепловые электростанции</c:v>
                </c:pt>
              </c:strCache>
            </c:strRef>
          </c:cat>
          <c:val>
            <c:numRef>
              <c:f>'[1.05.01.03 Производство электроэнергии по электростанциям. (2).XLS]1.05.01.03 (ГКЭД-3)'!$J$8:$J$9</c:f>
              <c:numCache>
                <c:formatCode>0.0</c:formatCode>
                <c:ptCount val="2"/>
                <c:pt idx="0" formatCode="General">
                  <c:v>14203.5</c:v>
                </c:pt>
                <c:pt idx="1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A-4835-A8A1-B286AF309E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K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/>
              <a:t>Выработка электроэнергии,</a:t>
            </a:r>
            <a:r>
              <a:rPr lang="ru-RU" sz="1000" baseline="0" dirty="0"/>
              <a:t> млн </a:t>
            </a:r>
            <a:r>
              <a:rPr lang="ru-RU" sz="1000" baseline="0" dirty="0" err="1"/>
              <a:t>кВтч</a:t>
            </a:r>
            <a:r>
              <a:rPr lang="ru-RU" sz="1000" b="0" i="0" baseline="0" dirty="0">
                <a:solidFill>
                  <a:srgbClr val="FF0000"/>
                </a:solidFill>
                <a:effectLst/>
              </a:rPr>
              <a:t>*</a:t>
            </a:r>
            <a:endParaRPr lang="ru-RU" sz="100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K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'[1.05.01.03 Производство электроэнергии по электростанциям. (2).XLS]1.05.01.03 (ГКЭД-3)'!$D$5:$J$5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'[1.05.01.03 Производство электроэнергии по электростанциям. (2).XLS]1.05.01.03 (ГКЭД-3)'!$D$7:$J$7</c:f>
              <c:numCache>
                <c:formatCode>General</c:formatCode>
                <c:ptCount val="7"/>
                <c:pt idx="0" formatCode="0.0">
                  <c:v>15158</c:v>
                </c:pt>
                <c:pt idx="1">
                  <c:v>15168.3</c:v>
                </c:pt>
                <c:pt idx="2">
                  <c:v>14011.4</c:v>
                </c:pt>
                <c:pt idx="3">
                  <c:v>14571.5</c:v>
                </c:pt>
                <c:pt idx="4">
                  <c:v>13016.6</c:v>
                </c:pt>
                <c:pt idx="5">
                  <c:v>13118.4</c:v>
                </c:pt>
                <c:pt idx="6">
                  <c:v>15429.5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C-45CF-B544-4ABC7E6DF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7934064"/>
        <c:axId val="-2137721984"/>
      </c:barChart>
      <c:catAx>
        <c:axId val="-21379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-2137721984"/>
        <c:crosses val="autoZero"/>
        <c:auto val="1"/>
        <c:lblAlgn val="ctr"/>
        <c:lblOffset val="100"/>
        <c:noMultiLvlLbl val="0"/>
      </c:catAx>
      <c:valAx>
        <c:axId val="-21377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-213793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K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26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r>
              <a:rPr lang="ru-RU" sz="1400" b="0" i="0" u="none" strike="noStrike" baseline="0" dirty="0"/>
              <a:t>Многолетний приток в </a:t>
            </a:r>
            <a:r>
              <a:rPr lang="ru-RU" sz="1400" b="0" i="0" u="none" strike="noStrike" baseline="0" dirty="0" err="1"/>
              <a:t>Токтогульское</a:t>
            </a:r>
            <a:r>
              <a:rPr lang="ru-RU" sz="1400" b="0" i="0" u="none" strike="noStrike" baseline="0" dirty="0"/>
              <a:t> водохранилище</a:t>
            </a:r>
            <a:endParaRPr lang="ru-RU" sz="1400" dirty="0">
              <a:solidFill>
                <a:srgbClr val="003268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268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defRPr>
          </a:pPr>
          <a:endParaRPr lang="ru-KG"/>
        </a:p>
      </c:txPr>
    </c:title>
    <c:autoTitleDeleted val="0"/>
    <c:plotArea>
      <c:layout>
        <c:manualLayout>
          <c:layoutTarget val="inner"/>
          <c:xMode val="edge"/>
          <c:yMode val="edge"/>
          <c:x val="0.12353207131394213"/>
          <c:y val="0.1336808149778434"/>
          <c:w val="0.68500255428503498"/>
          <c:h val="0.56542985376110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951-4773-8752-25545B614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ru-K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5-4EC0-9056-644351E55E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7A2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ru-K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5-4EC0-9056-644351E55E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37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ru-K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5-4EC0-9056-644351E55E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794904"/>
        <c:axId val="477796544"/>
      </c:barChart>
      <c:catAx>
        <c:axId val="477794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3268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r>
                  <a:rPr lang="ru-RU" dirty="0">
                    <a:solidFill>
                      <a:srgbClr val="003268"/>
                    </a:solidFill>
                  </a:rPr>
                  <a:t>Период, годы</a:t>
                </a:r>
              </a:p>
            </c:rich>
          </c:tx>
          <c:layout>
            <c:manualLayout>
              <c:xMode val="edge"/>
              <c:yMode val="edge"/>
              <c:x val="0.46553207099985849"/>
              <c:y val="0.83680575781700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3268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pPr>
              <a:endParaRPr lang="ru-KG"/>
            </a:p>
          </c:txPr>
        </c:title>
        <c:numFmt formatCode="General" sourceLinked="1"/>
        <c:majorTickMark val="none"/>
        <c:minorTickMark val="none"/>
        <c:tickLblPos val="nextTo"/>
        <c:crossAx val="477796544"/>
        <c:crosses val="autoZero"/>
        <c:auto val="1"/>
        <c:lblAlgn val="ctr"/>
        <c:lblOffset val="100"/>
        <c:noMultiLvlLbl val="0"/>
      </c:catAx>
      <c:valAx>
        <c:axId val="4777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r>
                  <a:rPr lang="ru-RU" dirty="0"/>
                  <a:t>Объем</a:t>
                </a:r>
                <a:r>
                  <a:rPr lang="ru-RU" baseline="0" dirty="0"/>
                  <a:t> воды, </a:t>
                </a:r>
                <a:r>
                  <a:rPr lang="ru-RU" sz="1330" b="0" i="0" u="none" strike="noStrike" baseline="0" dirty="0"/>
                  <a:t>млрд м3 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defRPr>
              </a:pPr>
              <a:endParaRPr lang="ru-K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26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ru-KG"/>
          </a:p>
        </c:txPr>
        <c:crossAx val="47779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92568897637794"/>
          <c:y val="0.93853193045448258"/>
          <c:w val="0.79714849901574802"/>
          <c:h val="4.7405570410582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3268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defRPr>
          </a:pPr>
          <a:endParaRPr lang="ru-K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pPr>
      <a:endParaRPr lang="ru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3B5D1-9D16-4F92-AEE5-C48C0EB09FDF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D6CA7E-023A-499E-BB5D-0F46ABF0176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Малые и микро ГЭС</a:t>
          </a:r>
        </a:p>
        <a:p>
          <a:r>
            <a:rPr lang="ru-RU" dirty="0">
              <a:solidFill>
                <a:schemeClr val="tx1"/>
              </a:solidFill>
            </a:rPr>
            <a:t>5 млрд </a:t>
          </a:r>
          <a:r>
            <a:rPr lang="ru-RU" dirty="0" err="1">
              <a:solidFill>
                <a:schemeClr val="tx1"/>
              </a:solidFill>
            </a:rPr>
            <a:t>кВтч</a:t>
          </a:r>
          <a:r>
            <a:rPr lang="ru-RU" dirty="0">
              <a:solidFill>
                <a:schemeClr val="tx1"/>
              </a:solidFill>
            </a:rPr>
            <a:t>/год*</a:t>
          </a:r>
        </a:p>
      </dgm:t>
    </dgm:pt>
    <dgm:pt modelId="{33889784-1265-4D79-AAD6-8189DBD28AE0}" type="parTrans" cxnId="{3BCD6B61-FAD7-4034-9A5E-F675B24E7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EEA3B3-E9BF-4164-A143-23894C0D2627}" type="sibTrans" cxnId="{3BCD6B61-FAD7-4034-9A5E-F675B24E7F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6160C1-8D0B-4452-949B-0C460856342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BC81E93-1589-483C-A623-13C67B1294D9}" type="parTrans" cxnId="{6FA0CA9D-BC7A-4289-B6D4-5C50E5B08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2227E8-B9E0-4FBA-9EAD-308D9972F593}" type="sibTrans" cxnId="{6FA0CA9D-BC7A-4289-B6D4-5C50E5B082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6F6045-72AA-4F5B-A5C4-48087C3A8F2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Биомасса 1,3 млрд </a:t>
          </a:r>
          <a:r>
            <a:rPr lang="ru-RU" dirty="0" err="1">
              <a:solidFill>
                <a:schemeClr val="tx1"/>
              </a:solidFill>
            </a:rPr>
            <a:t>кВтч</a:t>
          </a:r>
          <a:r>
            <a:rPr lang="ru-RU" dirty="0">
              <a:solidFill>
                <a:schemeClr val="tx1"/>
              </a:solidFill>
            </a:rPr>
            <a:t>/год*</a:t>
          </a:r>
        </a:p>
      </dgm:t>
    </dgm:pt>
    <dgm:pt modelId="{D15B7055-C4B9-4A90-A0DA-9E2510E66A64}" type="parTrans" cxnId="{E1861D88-9F21-426E-AFEF-4BEF7578AC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CFE1A0-BDE4-41B9-B466-49DBAB9DB676}" type="sibTrans" cxnId="{E1861D88-9F21-426E-AFEF-4BEF7578AC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0CA76D-2EA4-45B4-BB1E-DF9C89A3A268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613814EF-3DAD-45A0-BE8A-5B61B1E7B102}" type="parTrans" cxnId="{05934D52-1C53-4F6A-9F22-60AB8A957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6D9A81-52C6-4F30-AC5B-A9576CE48E28}" type="sibTrans" cxnId="{05934D52-1C53-4F6A-9F22-60AB8A957B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392E57-63A8-4ECE-ADC2-CC8A987CA30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Энергия ветра </a:t>
          </a:r>
        </a:p>
        <a:p>
          <a:r>
            <a:rPr lang="ru-RU" dirty="0">
              <a:solidFill>
                <a:schemeClr val="tx1"/>
              </a:solidFill>
            </a:rPr>
            <a:t>0,04 млрд. </a:t>
          </a:r>
          <a:r>
            <a:rPr lang="ru-RU" dirty="0" err="1">
              <a:solidFill>
                <a:schemeClr val="tx1"/>
              </a:solidFill>
            </a:rPr>
            <a:t>кВтч</a:t>
          </a:r>
          <a:r>
            <a:rPr lang="ru-RU" dirty="0">
              <a:solidFill>
                <a:schemeClr val="tx1"/>
              </a:solidFill>
            </a:rPr>
            <a:t>/год*</a:t>
          </a:r>
        </a:p>
      </dgm:t>
    </dgm:pt>
    <dgm:pt modelId="{3327DFED-14D6-4FF2-B18B-283619B95B14}" type="parTrans" cxnId="{452B41A8-59E7-4517-9C75-E69EB79616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8A668-B5E5-401F-BDA6-17AC5E320120}" type="sibTrans" cxnId="{452B41A8-59E7-4517-9C75-E69EB79616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2B39DA-9E6A-411E-AFC4-C5ACF7C4ED0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C0135DD-F934-4358-BE57-F99E190E153C}" type="parTrans" cxnId="{E449689C-7A4F-48F8-B3BE-6A29A479EA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911D2E-42F7-4EBF-8625-E4EFA51012E1}" type="sibTrans" cxnId="{E449689C-7A4F-48F8-B3BE-6A29A479EA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BB57E4-5939-47C7-BF13-1337BFE4CE7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Солнечная энергия </a:t>
          </a:r>
        </a:p>
        <a:p>
          <a:r>
            <a:rPr lang="ru-RU" dirty="0">
              <a:solidFill>
                <a:schemeClr val="tx1"/>
              </a:solidFill>
            </a:rPr>
            <a:t>0,49 млрд. </a:t>
          </a:r>
          <a:r>
            <a:rPr lang="ru-RU" dirty="0" err="1">
              <a:solidFill>
                <a:schemeClr val="tx1"/>
              </a:solidFill>
            </a:rPr>
            <a:t>кВтч</a:t>
          </a:r>
          <a:r>
            <a:rPr lang="ru-RU" dirty="0">
              <a:solidFill>
                <a:schemeClr val="tx1"/>
              </a:solidFill>
            </a:rPr>
            <a:t>/год*</a:t>
          </a:r>
        </a:p>
      </dgm:t>
    </dgm:pt>
    <dgm:pt modelId="{7A9D1128-55CF-4C2B-8718-434E3496449E}" type="parTrans" cxnId="{177D06C9-2EF5-48CB-A757-EE0771B5B0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A64B84-E377-499E-A828-293E172FE3A3}" type="sibTrans" cxnId="{177D06C9-2EF5-48CB-A757-EE0771B5B0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6A6261-A542-4206-A5DA-FBE712BD4D89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0B3E886-B097-47AF-9756-E31BC234C0DD}" type="parTrans" cxnId="{BC7EF16C-2717-4428-B859-A9EF400C33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6D3A58-2622-4B42-A8A3-FA96EF086B9A}" type="sibTrans" cxnId="{BC7EF16C-2717-4428-B859-A9EF400C33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71ECBD-A43B-4553-80E5-9A7EB797EB9D}" type="pres">
      <dgm:prSet presAssocID="{8E03B5D1-9D16-4F92-AEE5-C48C0EB09FD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1F9AD97-FD18-43A7-8FF1-B316F392C9CF}" type="pres">
      <dgm:prSet presAssocID="{8E03B5D1-9D16-4F92-AEE5-C48C0EB09FDF}" presName="children" presStyleCnt="0"/>
      <dgm:spPr/>
    </dgm:pt>
    <dgm:pt modelId="{8420AF48-1B03-4FE5-B0D2-3630C9CE88E0}" type="pres">
      <dgm:prSet presAssocID="{8E03B5D1-9D16-4F92-AEE5-C48C0EB09FDF}" presName="child1group" presStyleCnt="0"/>
      <dgm:spPr/>
    </dgm:pt>
    <dgm:pt modelId="{20966816-CF47-40B3-BE42-856D16AE6BEE}" type="pres">
      <dgm:prSet presAssocID="{8E03B5D1-9D16-4F92-AEE5-C48C0EB09FDF}" presName="child1" presStyleLbl="bgAcc1" presStyleIdx="0" presStyleCnt="4" custScaleX="122725" custScaleY="182548" custLinFactNeighborX="-34811" custLinFactNeighborY="-5484"/>
      <dgm:spPr/>
    </dgm:pt>
    <dgm:pt modelId="{87F4323C-54C3-4FA1-A792-A5434106D13C}" type="pres">
      <dgm:prSet presAssocID="{8E03B5D1-9D16-4F92-AEE5-C48C0EB09FDF}" presName="child1Text" presStyleLbl="bgAcc1" presStyleIdx="0" presStyleCnt="4">
        <dgm:presLayoutVars>
          <dgm:bulletEnabled val="1"/>
        </dgm:presLayoutVars>
      </dgm:prSet>
      <dgm:spPr/>
    </dgm:pt>
    <dgm:pt modelId="{C45B04B1-F5AA-4C4B-9470-739F43D84BD0}" type="pres">
      <dgm:prSet presAssocID="{8E03B5D1-9D16-4F92-AEE5-C48C0EB09FDF}" presName="child2group" presStyleCnt="0"/>
      <dgm:spPr/>
    </dgm:pt>
    <dgm:pt modelId="{52A6A7CF-B8F7-4F87-8F84-6CB99DAEB6FC}" type="pres">
      <dgm:prSet presAssocID="{8E03B5D1-9D16-4F92-AEE5-C48C0EB09FDF}" presName="child2" presStyleLbl="bgAcc1" presStyleIdx="1" presStyleCnt="4" custScaleX="163025" custScaleY="146170" custLinFactNeighborX="16340" custLinFactNeighborY="1097"/>
      <dgm:spPr/>
    </dgm:pt>
    <dgm:pt modelId="{14C30C72-9F37-4D7C-99F3-D9C7F3960B2D}" type="pres">
      <dgm:prSet presAssocID="{8E03B5D1-9D16-4F92-AEE5-C48C0EB09FDF}" presName="child2Text" presStyleLbl="bgAcc1" presStyleIdx="1" presStyleCnt="4">
        <dgm:presLayoutVars>
          <dgm:bulletEnabled val="1"/>
        </dgm:presLayoutVars>
      </dgm:prSet>
      <dgm:spPr/>
    </dgm:pt>
    <dgm:pt modelId="{8D4FD7F3-35D8-4DEE-9645-D6F467B58EFD}" type="pres">
      <dgm:prSet presAssocID="{8E03B5D1-9D16-4F92-AEE5-C48C0EB09FDF}" presName="child3group" presStyleCnt="0"/>
      <dgm:spPr/>
    </dgm:pt>
    <dgm:pt modelId="{A9F24585-0B36-4958-942B-500EB2395FFD}" type="pres">
      <dgm:prSet presAssocID="{8E03B5D1-9D16-4F92-AEE5-C48C0EB09FDF}" presName="child3" presStyleLbl="bgAcc1" presStyleIdx="2" presStyleCnt="4" custScaleX="131479" custScaleY="125606" custLinFactNeighborX="39020" custLinFactNeighborY="-5681"/>
      <dgm:spPr/>
    </dgm:pt>
    <dgm:pt modelId="{D04DF7FC-BF49-497A-8034-85C96A4678C9}" type="pres">
      <dgm:prSet presAssocID="{8E03B5D1-9D16-4F92-AEE5-C48C0EB09FDF}" presName="child3Text" presStyleLbl="bgAcc1" presStyleIdx="2" presStyleCnt="4">
        <dgm:presLayoutVars>
          <dgm:bulletEnabled val="1"/>
        </dgm:presLayoutVars>
      </dgm:prSet>
      <dgm:spPr/>
    </dgm:pt>
    <dgm:pt modelId="{650F2127-E51B-4751-BBFD-5E1077C63B10}" type="pres">
      <dgm:prSet presAssocID="{8E03B5D1-9D16-4F92-AEE5-C48C0EB09FDF}" presName="child4group" presStyleCnt="0"/>
      <dgm:spPr/>
    </dgm:pt>
    <dgm:pt modelId="{DE55CC0D-539D-4B57-843A-C1AA6D785382}" type="pres">
      <dgm:prSet presAssocID="{8E03B5D1-9D16-4F92-AEE5-C48C0EB09FDF}" presName="child4" presStyleLbl="bgAcc1" presStyleIdx="3" presStyleCnt="4" custScaleX="169066" custScaleY="117104"/>
      <dgm:spPr/>
    </dgm:pt>
    <dgm:pt modelId="{2DAF35C2-197F-429A-9EFB-E50361CD85DF}" type="pres">
      <dgm:prSet presAssocID="{8E03B5D1-9D16-4F92-AEE5-C48C0EB09FDF}" presName="child4Text" presStyleLbl="bgAcc1" presStyleIdx="3" presStyleCnt="4">
        <dgm:presLayoutVars>
          <dgm:bulletEnabled val="1"/>
        </dgm:presLayoutVars>
      </dgm:prSet>
      <dgm:spPr/>
    </dgm:pt>
    <dgm:pt modelId="{E2893E13-0D32-4320-829D-C3F0347B0279}" type="pres">
      <dgm:prSet presAssocID="{8E03B5D1-9D16-4F92-AEE5-C48C0EB09FDF}" presName="childPlaceholder" presStyleCnt="0"/>
      <dgm:spPr/>
    </dgm:pt>
    <dgm:pt modelId="{95701876-C14E-4450-BDCE-7B3BEB879F63}" type="pres">
      <dgm:prSet presAssocID="{8E03B5D1-9D16-4F92-AEE5-C48C0EB09FDF}" presName="circle" presStyleCnt="0"/>
      <dgm:spPr/>
    </dgm:pt>
    <dgm:pt modelId="{9D7988A1-289A-4619-B032-19816C97EF17}" type="pres">
      <dgm:prSet presAssocID="{8E03B5D1-9D16-4F92-AEE5-C48C0EB09FDF}" presName="quadrant1" presStyleLbl="node1" presStyleIdx="0" presStyleCnt="4" custLinFactNeighborX="1471">
        <dgm:presLayoutVars>
          <dgm:chMax val="1"/>
          <dgm:bulletEnabled val="1"/>
        </dgm:presLayoutVars>
      </dgm:prSet>
      <dgm:spPr/>
    </dgm:pt>
    <dgm:pt modelId="{536D6603-DAB2-490C-BF86-03B941498D37}" type="pres">
      <dgm:prSet presAssocID="{8E03B5D1-9D16-4F92-AEE5-C48C0EB09FD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AB28230-5686-4B7E-A0B8-4E16C491B781}" type="pres">
      <dgm:prSet presAssocID="{8E03B5D1-9D16-4F92-AEE5-C48C0EB09FD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B990AF7-E68A-4E87-8F19-A29B996C66ED}" type="pres">
      <dgm:prSet presAssocID="{8E03B5D1-9D16-4F92-AEE5-C48C0EB09FD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B41E250-84DE-4F01-B4C8-CEA8F797D149}" type="pres">
      <dgm:prSet presAssocID="{8E03B5D1-9D16-4F92-AEE5-C48C0EB09FDF}" presName="quadrantPlaceholder" presStyleCnt="0"/>
      <dgm:spPr/>
    </dgm:pt>
    <dgm:pt modelId="{48D67377-3776-4168-BF2C-0A0D02D952E3}" type="pres">
      <dgm:prSet presAssocID="{8E03B5D1-9D16-4F92-AEE5-C48C0EB09FDF}" presName="center1" presStyleLbl="fgShp" presStyleIdx="0" presStyleCnt="2"/>
      <dgm:spPr/>
    </dgm:pt>
    <dgm:pt modelId="{62497C58-7AFB-4CDD-9A23-E596BC37A217}" type="pres">
      <dgm:prSet presAssocID="{8E03B5D1-9D16-4F92-AEE5-C48C0EB09FDF}" presName="center2" presStyleLbl="fgShp" presStyleIdx="1" presStyleCnt="2"/>
      <dgm:spPr/>
    </dgm:pt>
  </dgm:ptLst>
  <dgm:cxnLst>
    <dgm:cxn modelId="{C94F8E03-92E6-4420-B493-4EC25C75DE5A}" type="presOf" srcId="{076A6261-A542-4206-A5DA-FBE712BD4D89}" destId="{DE55CC0D-539D-4B57-843A-C1AA6D785382}" srcOrd="0" destOrd="0" presId="urn:microsoft.com/office/officeart/2005/8/layout/cycle4"/>
    <dgm:cxn modelId="{C6378019-84EF-4A3E-968E-F8CD722816B5}" type="presOf" srcId="{7B2B39DA-9E6A-411E-AFC4-C5ACF7C4ED09}" destId="{D04DF7FC-BF49-497A-8034-85C96A4678C9}" srcOrd="1" destOrd="0" presId="urn:microsoft.com/office/officeart/2005/8/layout/cycle4"/>
    <dgm:cxn modelId="{8DF63D32-86E7-4FF1-A2C3-0ADA7DC589BB}" type="presOf" srcId="{726160C1-8D0B-4452-949B-0C4608563423}" destId="{87F4323C-54C3-4FA1-A792-A5434106D13C}" srcOrd="1" destOrd="0" presId="urn:microsoft.com/office/officeart/2005/8/layout/cycle4"/>
    <dgm:cxn modelId="{0012D53A-21E8-42F9-8552-953AE4D0865A}" type="presOf" srcId="{2CBB57E4-5939-47C7-BF13-1337BFE4CE72}" destId="{EB990AF7-E68A-4E87-8F19-A29B996C66ED}" srcOrd="0" destOrd="0" presId="urn:microsoft.com/office/officeart/2005/8/layout/cycle4"/>
    <dgm:cxn modelId="{05934D52-1C53-4F6A-9F22-60AB8A957B56}" srcId="{AE6F6045-72AA-4F5B-A5C4-48087C3A8F2D}" destId="{910CA76D-2EA4-45B4-BB1E-DF9C89A3A268}" srcOrd="0" destOrd="0" parTransId="{613814EF-3DAD-45A0-BE8A-5B61B1E7B102}" sibTransId="{716D9A81-52C6-4F30-AC5B-A9576CE48E28}"/>
    <dgm:cxn modelId="{86DE8060-87EA-407E-989D-510D8DE06A81}" type="presOf" srcId="{910CA76D-2EA4-45B4-BB1E-DF9C89A3A268}" destId="{52A6A7CF-B8F7-4F87-8F84-6CB99DAEB6FC}" srcOrd="0" destOrd="0" presId="urn:microsoft.com/office/officeart/2005/8/layout/cycle4"/>
    <dgm:cxn modelId="{3BCD6B61-FAD7-4034-9A5E-F675B24E7F8A}" srcId="{8E03B5D1-9D16-4F92-AEE5-C48C0EB09FDF}" destId="{9CD6CA7E-023A-499E-BB5D-0F46ABF01769}" srcOrd="0" destOrd="0" parTransId="{33889784-1265-4D79-AAD6-8189DBD28AE0}" sibTransId="{00EEA3B3-E9BF-4164-A143-23894C0D2627}"/>
    <dgm:cxn modelId="{BC7EF16C-2717-4428-B859-A9EF400C3389}" srcId="{2CBB57E4-5939-47C7-BF13-1337BFE4CE72}" destId="{076A6261-A542-4206-A5DA-FBE712BD4D89}" srcOrd="0" destOrd="0" parTransId="{50B3E886-B097-47AF-9756-E31BC234C0DD}" sibTransId="{DA6D3A58-2622-4B42-A8A3-FA96EF086B9A}"/>
    <dgm:cxn modelId="{3B26D578-E3A4-4B3A-8AEF-C3117E058BB8}" type="presOf" srcId="{0B392E57-63A8-4ECE-ADC2-CC8A987CA30F}" destId="{1AB28230-5686-4B7E-A0B8-4E16C491B781}" srcOrd="0" destOrd="0" presId="urn:microsoft.com/office/officeart/2005/8/layout/cycle4"/>
    <dgm:cxn modelId="{E1861D88-9F21-426E-AFEF-4BEF7578AC39}" srcId="{8E03B5D1-9D16-4F92-AEE5-C48C0EB09FDF}" destId="{AE6F6045-72AA-4F5B-A5C4-48087C3A8F2D}" srcOrd="1" destOrd="0" parTransId="{D15B7055-C4B9-4A90-A0DA-9E2510E66A64}" sibTransId="{96CFE1A0-BDE4-41B9-B466-49DBAB9DB676}"/>
    <dgm:cxn modelId="{0C115998-FF3C-4DF9-BF5E-F150D20F37B6}" type="presOf" srcId="{076A6261-A542-4206-A5DA-FBE712BD4D89}" destId="{2DAF35C2-197F-429A-9EFB-E50361CD85DF}" srcOrd="1" destOrd="0" presId="urn:microsoft.com/office/officeart/2005/8/layout/cycle4"/>
    <dgm:cxn modelId="{E449689C-7A4F-48F8-B3BE-6A29A479EA16}" srcId="{0B392E57-63A8-4ECE-ADC2-CC8A987CA30F}" destId="{7B2B39DA-9E6A-411E-AFC4-C5ACF7C4ED09}" srcOrd="0" destOrd="0" parTransId="{0C0135DD-F934-4358-BE57-F99E190E153C}" sibTransId="{C7911D2E-42F7-4EBF-8625-E4EFA51012E1}"/>
    <dgm:cxn modelId="{6FA0CA9D-BC7A-4289-B6D4-5C50E5B08279}" srcId="{9CD6CA7E-023A-499E-BB5D-0F46ABF01769}" destId="{726160C1-8D0B-4452-949B-0C4608563423}" srcOrd="0" destOrd="0" parTransId="{0BC81E93-1589-483C-A623-13C67B1294D9}" sibTransId="{832227E8-B9E0-4FBA-9EAD-308D9972F593}"/>
    <dgm:cxn modelId="{452B41A8-59E7-4517-9C75-E69EB79616E5}" srcId="{8E03B5D1-9D16-4F92-AEE5-C48C0EB09FDF}" destId="{0B392E57-63A8-4ECE-ADC2-CC8A987CA30F}" srcOrd="2" destOrd="0" parTransId="{3327DFED-14D6-4FF2-B18B-283619B95B14}" sibTransId="{5EF8A668-B5E5-401F-BDA6-17AC5E320120}"/>
    <dgm:cxn modelId="{72B51BAF-7585-49B3-923F-FA35036127D6}" type="presOf" srcId="{910CA76D-2EA4-45B4-BB1E-DF9C89A3A268}" destId="{14C30C72-9F37-4D7C-99F3-D9C7F3960B2D}" srcOrd="1" destOrd="0" presId="urn:microsoft.com/office/officeart/2005/8/layout/cycle4"/>
    <dgm:cxn modelId="{859576B9-70A9-4036-B9C9-E3F3F011AAE5}" type="presOf" srcId="{AE6F6045-72AA-4F5B-A5C4-48087C3A8F2D}" destId="{536D6603-DAB2-490C-BF86-03B941498D37}" srcOrd="0" destOrd="0" presId="urn:microsoft.com/office/officeart/2005/8/layout/cycle4"/>
    <dgm:cxn modelId="{B83A69C5-BBC4-4D2B-951C-E535DF055610}" type="presOf" srcId="{8E03B5D1-9D16-4F92-AEE5-C48C0EB09FDF}" destId="{1771ECBD-A43B-4553-80E5-9A7EB797EB9D}" srcOrd="0" destOrd="0" presId="urn:microsoft.com/office/officeart/2005/8/layout/cycle4"/>
    <dgm:cxn modelId="{997D04C6-63A5-46EC-ACE2-7201A7E0857A}" type="presOf" srcId="{7B2B39DA-9E6A-411E-AFC4-C5ACF7C4ED09}" destId="{A9F24585-0B36-4958-942B-500EB2395FFD}" srcOrd="0" destOrd="0" presId="urn:microsoft.com/office/officeart/2005/8/layout/cycle4"/>
    <dgm:cxn modelId="{177D06C9-2EF5-48CB-A757-EE0771B5B092}" srcId="{8E03B5D1-9D16-4F92-AEE5-C48C0EB09FDF}" destId="{2CBB57E4-5939-47C7-BF13-1337BFE4CE72}" srcOrd="3" destOrd="0" parTransId="{7A9D1128-55CF-4C2B-8718-434E3496449E}" sibTransId="{62A64B84-E377-499E-A828-293E172FE3A3}"/>
    <dgm:cxn modelId="{23EEDBD8-7A1E-4E95-B935-22992993FA11}" type="presOf" srcId="{726160C1-8D0B-4452-949B-0C4608563423}" destId="{20966816-CF47-40B3-BE42-856D16AE6BEE}" srcOrd="0" destOrd="0" presId="urn:microsoft.com/office/officeart/2005/8/layout/cycle4"/>
    <dgm:cxn modelId="{E61753E4-0DD1-4621-B287-63B4125DA8A5}" type="presOf" srcId="{9CD6CA7E-023A-499E-BB5D-0F46ABF01769}" destId="{9D7988A1-289A-4619-B032-19816C97EF17}" srcOrd="0" destOrd="0" presId="urn:microsoft.com/office/officeart/2005/8/layout/cycle4"/>
    <dgm:cxn modelId="{531DDE36-2FB2-4C68-B270-6972ECFA4495}" type="presParOf" srcId="{1771ECBD-A43B-4553-80E5-9A7EB797EB9D}" destId="{41F9AD97-FD18-43A7-8FF1-B316F392C9CF}" srcOrd="0" destOrd="0" presId="urn:microsoft.com/office/officeart/2005/8/layout/cycle4"/>
    <dgm:cxn modelId="{10FE6730-FAAD-49E9-B5A9-CF6741735789}" type="presParOf" srcId="{41F9AD97-FD18-43A7-8FF1-B316F392C9CF}" destId="{8420AF48-1B03-4FE5-B0D2-3630C9CE88E0}" srcOrd="0" destOrd="0" presId="urn:microsoft.com/office/officeart/2005/8/layout/cycle4"/>
    <dgm:cxn modelId="{FC86A2AE-68C6-4ACD-AE35-2E9B2AACF26E}" type="presParOf" srcId="{8420AF48-1B03-4FE5-B0D2-3630C9CE88E0}" destId="{20966816-CF47-40B3-BE42-856D16AE6BEE}" srcOrd="0" destOrd="0" presId="urn:microsoft.com/office/officeart/2005/8/layout/cycle4"/>
    <dgm:cxn modelId="{26A2AA17-72EE-4F18-B331-BDB364E5CAD6}" type="presParOf" srcId="{8420AF48-1B03-4FE5-B0D2-3630C9CE88E0}" destId="{87F4323C-54C3-4FA1-A792-A5434106D13C}" srcOrd="1" destOrd="0" presId="urn:microsoft.com/office/officeart/2005/8/layout/cycle4"/>
    <dgm:cxn modelId="{308384BF-15EC-47BB-BE90-AF596DD2070A}" type="presParOf" srcId="{41F9AD97-FD18-43A7-8FF1-B316F392C9CF}" destId="{C45B04B1-F5AA-4C4B-9470-739F43D84BD0}" srcOrd="1" destOrd="0" presId="urn:microsoft.com/office/officeart/2005/8/layout/cycle4"/>
    <dgm:cxn modelId="{A2F59F50-C153-4406-9F30-FBAC812F62CC}" type="presParOf" srcId="{C45B04B1-F5AA-4C4B-9470-739F43D84BD0}" destId="{52A6A7CF-B8F7-4F87-8F84-6CB99DAEB6FC}" srcOrd="0" destOrd="0" presId="urn:microsoft.com/office/officeart/2005/8/layout/cycle4"/>
    <dgm:cxn modelId="{670F49B3-1183-493F-B69D-D7B30EE4433B}" type="presParOf" srcId="{C45B04B1-F5AA-4C4B-9470-739F43D84BD0}" destId="{14C30C72-9F37-4D7C-99F3-D9C7F3960B2D}" srcOrd="1" destOrd="0" presId="urn:microsoft.com/office/officeart/2005/8/layout/cycle4"/>
    <dgm:cxn modelId="{3F2099C4-C971-4FFE-BE89-41D10AC779A2}" type="presParOf" srcId="{41F9AD97-FD18-43A7-8FF1-B316F392C9CF}" destId="{8D4FD7F3-35D8-4DEE-9645-D6F467B58EFD}" srcOrd="2" destOrd="0" presId="urn:microsoft.com/office/officeart/2005/8/layout/cycle4"/>
    <dgm:cxn modelId="{4713464D-19E1-4362-8FB1-EEBD65DE3C5A}" type="presParOf" srcId="{8D4FD7F3-35D8-4DEE-9645-D6F467B58EFD}" destId="{A9F24585-0B36-4958-942B-500EB2395FFD}" srcOrd="0" destOrd="0" presId="urn:microsoft.com/office/officeart/2005/8/layout/cycle4"/>
    <dgm:cxn modelId="{69CAC552-B353-42A9-8247-5BF67A28206A}" type="presParOf" srcId="{8D4FD7F3-35D8-4DEE-9645-D6F467B58EFD}" destId="{D04DF7FC-BF49-497A-8034-85C96A4678C9}" srcOrd="1" destOrd="0" presId="urn:microsoft.com/office/officeart/2005/8/layout/cycle4"/>
    <dgm:cxn modelId="{F4191960-AF95-4F79-AA02-1C8F7AD45316}" type="presParOf" srcId="{41F9AD97-FD18-43A7-8FF1-B316F392C9CF}" destId="{650F2127-E51B-4751-BBFD-5E1077C63B10}" srcOrd="3" destOrd="0" presId="urn:microsoft.com/office/officeart/2005/8/layout/cycle4"/>
    <dgm:cxn modelId="{690C573A-B5B2-4DE3-97B4-73980F4ED031}" type="presParOf" srcId="{650F2127-E51B-4751-BBFD-5E1077C63B10}" destId="{DE55CC0D-539D-4B57-843A-C1AA6D785382}" srcOrd="0" destOrd="0" presId="urn:microsoft.com/office/officeart/2005/8/layout/cycle4"/>
    <dgm:cxn modelId="{43A4F1F2-7F1C-46D0-BA48-0301C6636950}" type="presParOf" srcId="{650F2127-E51B-4751-BBFD-5E1077C63B10}" destId="{2DAF35C2-197F-429A-9EFB-E50361CD85DF}" srcOrd="1" destOrd="0" presId="urn:microsoft.com/office/officeart/2005/8/layout/cycle4"/>
    <dgm:cxn modelId="{D1E3EE57-DF65-4E98-A24E-13D4D75B8AEF}" type="presParOf" srcId="{41F9AD97-FD18-43A7-8FF1-B316F392C9CF}" destId="{E2893E13-0D32-4320-829D-C3F0347B0279}" srcOrd="4" destOrd="0" presId="urn:microsoft.com/office/officeart/2005/8/layout/cycle4"/>
    <dgm:cxn modelId="{9E3F981A-3B0C-424B-AA18-7AE6086924EA}" type="presParOf" srcId="{1771ECBD-A43B-4553-80E5-9A7EB797EB9D}" destId="{95701876-C14E-4450-BDCE-7B3BEB879F63}" srcOrd="1" destOrd="0" presId="urn:microsoft.com/office/officeart/2005/8/layout/cycle4"/>
    <dgm:cxn modelId="{C6E1BBE1-B736-4AB3-BCC2-965180AE3FF0}" type="presParOf" srcId="{95701876-C14E-4450-BDCE-7B3BEB879F63}" destId="{9D7988A1-289A-4619-B032-19816C97EF17}" srcOrd="0" destOrd="0" presId="urn:microsoft.com/office/officeart/2005/8/layout/cycle4"/>
    <dgm:cxn modelId="{B30195F7-EBDA-43A3-A606-116A22507412}" type="presParOf" srcId="{95701876-C14E-4450-BDCE-7B3BEB879F63}" destId="{536D6603-DAB2-490C-BF86-03B941498D37}" srcOrd="1" destOrd="0" presId="urn:microsoft.com/office/officeart/2005/8/layout/cycle4"/>
    <dgm:cxn modelId="{7411CDFE-0B9D-4E9D-A509-0E8670EB0039}" type="presParOf" srcId="{95701876-C14E-4450-BDCE-7B3BEB879F63}" destId="{1AB28230-5686-4B7E-A0B8-4E16C491B781}" srcOrd="2" destOrd="0" presId="urn:microsoft.com/office/officeart/2005/8/layout/cycle4"/>
    <dgm:cxn modelId="{DC08CF1A-0A02-4260-A821-F50312F5260B}" type="presParOf" srcId="{95701876-C14E-4450-BDCE-7B3BEB879F63}" destId="{EB990AF7-E68A-4E87-8F19-A29B996C66ED}" srcOrd="3" destOrd="0" presId="urn:microsoft.com/office/officeart/2005/8/layout/cycle4"/>
    <dgm:cxn modelId="{307F4B69-95DB-4529-857A-2337AFCE757A}" type="presParOf" srcId="{95701876-C14E-4450-BDCE-7B3BEB879F63}" destId="{1B41E250-84DE-4F01-B4C8-CEA8F797D149}" srcOrd="4" destOrd="0" presId="urn:microsoft.com/office/officeart/2005/8/layout/cycle4"/>
    <dgm:cxn modelId="{6FDC0209-7D91-4030-8210-46D869F34188}" type="presParOf" srcId="{1771ECBD-A43B-4553-80E5-9A7EB797EB9D}" destId="{48D67377-3776-4168-BF2C-0A0D02D952E3}" srcOrd="2" destOrd="0" presId="urn:microsoft.com/office/officeart/2005/8/layout/cycle4"/>
    <dgm:cxn modelId="{C9222381-C04F-484D-81AD-C7607D33D562}" type="presParOf" srcId="{1771ECBD-A43B-4553-80E5-9A7EB797EB9D}" destId="{62497C58-7AFB-4CDD-9A23-E596BC37A2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24585-0B36-4958-942B-500EB2395FFD}">
      <dsp:nvSpPr>
        <dsp:cNvPr id="0" name=""/>
        <dsp:cNvSpPr/>
      </dsp:nvSpPr>
      <dsp:spPr>
        <a:xfrm>
          <a:off x="4759304" y="2492696"/>
          <a:ext cx="2349194" cy="14537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600" kern="1200" dirty="0">
            <a:solidFill>
              <a:schemeClr val="tx1"/>
            </a:solidFill>
          </a:endParaRPr>
        </a:p>
      </dsp:txBody>
      <dsp:txXfrm>
        <a:off x="5495997" y="2888074"/>
        <a:ext cx="1580566" cy="1026458"/>
      </dsp:txXfrm>
    </dsp:sp>
    <dsp:sp modelId="{DE55CC0D-539D-4B57-843A-C1AA6D785382}">
      <dsp:nvSpPr>
        <dsp:cNvPr id="0" name=""/>
        <dsp:cNvSpPr/>
      </dsp:nvSpPr>
      <dsp:spPr>
        <a:xfrm>
          <a:off x="811108" y="2607649"/>
          <a:ext cx="3020778" cy="13553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400" kern="1200" dirty="0">
            <a:solidFill>
              <a:schemeClr val="tx1"/>
            </a:solidFill>
          </a:endParaRPr>
        </a:p>
      </dsp:txBody>
      <dsp:txXfrm>
        <a:off x="840881" y="2976265"/>
        <a:ext cx="2054999" cy="956980"/>
      </dsp:txXfrm>
    </dsp:sp>
    <dsp:sp modelId="{52A6A7CF-B8F7-4F87-8F84-6CB99DAEB6FC}">
      <dsp:nvSpPr>
        <dsp:cNvPr id="0" name=""/>
        <dsp:cNvSpPr/>
      </dsp:nvSpPr>
      <dsp:spPr>
        <a:xfrm>
          <a:off x="4072247" y="-7346"/>
          <a:ext cx="2912841" cy="16917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000" kern="1200" dirty="0">
            <a:solidFill>
              <a:schemeClr val="tx1"/>
            </a:solidFill>
          </a:endParaRPr>
        </a:p>
      </dsp:txBody>
      <dsp:txXfrm>
        <a:off x="4983262" y="29817"/>
        <a:ext cx="1964663" cy="1194509"/>
      </dsp:txXfrm>
    </dsp:sp>
    <dsp:sp modelId="{20966816-CF47-40B3-BE42-856D16AE6BEE}">
      <dsp:nvSpPr>
        <dsp:cNvPr id="0" name=""/>
        <dsp:cNvSpPr/>
      </dsp:nvSpPr>
      <dsp:spPr>
        <a:xfrm>
          <a:off x="603122" y="-230563"/>
          <a:ext cx="2192783" cy="21128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000" kern="1200" dirty="0">
            <a:solidFill>
              <a:schemeClr val="tx1"/>
            </a:solidFill>
          </a:endParaRPr>
        </a:p>
      </dsp:txBody>
      <dsp:txXfrm>
        <a:off x="648079" y="-185606"/>
        <a:ext cx="1445034" cy="1494702"/>
      </dsp:txXfrm>
    </dsp:sp>
    <dsp:sp modelId="{9D7988A1-289A-4619-B032-19816C97EF17}">
      <dsp:nvSpPr>
        <dsp:cNvPr id="0" name=""/>
        <dsp:cNvSpPr/>
      </dsp:nvSpPr>
      <dsp:spPr>
        <a:xfrm>
          <a:off x="2172875" y="288544"/>
          <a:ext cx="1566114" cy="15661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Малые и микро ГЭС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5 млрд </a:t>
          </a:r>
          <a:r>
            <a:rPr lang="ru-RU" sz="1200" kern="1200" dirty="0" err="1">
              <a:solidFill>
                <a:schemeClr val="tx1"/>
              </a:solidFill>
            </a:rPr>
            <a:t>кВтч</a:t>
          </a:r>
          <a:r>
            <a:rPr lang="ru-RU" sz="1200" kern="1200" dirty="0">
              <a:solidFill>
                <a:schemeClr val="tx1"/>
              </a:solidFill>
            </a:rPr>
            <a:t>/год*</a:t>
          </a:r>
        </a:p>
      </dsp:txBody>
      <dsp:txXfrm>
        <a:off x="2631579" y="747248"/>
        <a:ext cx="1107410" cy="1107410"/>
      </dsp:txXfrm>
    </dsp:sp>
    <dsp:sp modelId="{536D6603-DAB2-490C-BF86-03B941498D37}">
      <dsp:nvSpPr>
        <dsp:cNvPr id="0" name=""/>
        <dsp:cNvSpPr/>
      </dsp:nvSpPr>
      <dsp:spPr>
        <a:xfrm rot="5400000">
          <a:off x="3788290" y="288544"/>
          <a:ext cx="1566114" cy="15661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Биомасса 1,3 млрд </a:t>
          </a:r>
          <a:r>
            <a:rPr lang="ru-RU" sz="1200" kern="1200" dirty="0" err="1">
              <a:solidFill>
                <a:schemeClr val="tx1"/>
              </a:solidFill>
            </a:rPr>
            <a:t>кВтч</a:t>
          </a:r>
          <a:r>
            <a:rPr lang="ru-RU" sz="1200" kern="1200" dirty="0">
              <a:solidFill>
                <a:schemeClr val="tx1"/>
              </a:solidFill>
            </a:rPr>
            <a:t>/год*</a:t>
          </a:r>
        </a:p>
      </dsp:txBody>
      <dsp:txXfrm rot="-5400000">
        <a:off x="3788290" y="747248"/>
        <a:ext cx="1107410" cy="1107410"/>
      </dsp:txXfrm>
    </dsp:sp>
    <dsp:sp modelId="{1AB28230-5686-4B7E-A0B8-4E16C491B781}">
      <dsp:nvSpPr>
        <dsp:cNvPr id="0" name=""/>
        <dsp:cNvSpPr/>
      </dsp:nvSpPr>
      <dsp:spPr>
        <a:xfrm rot="10800000">
          <a:off x="3788290" y="1926996"/>
          <a:ext cx="1566114" cy="15661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Энергия ветра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0,04 млрд. </a:t>
          </a:r>
          <a:r>
            <a:rPr lang="ru-RU" sz="1200" kern="1200" dirty="0" err="1">
              <a:solidFill>
                <a:schemeClr val="tx1"/>
              </a:solidFill>
            </a:rPr>
            <a:t>кВтч</a:t>
          </a:r>
          <a:r>
            <a:rPr lang="ru-RU" sz="1200" kern="1200" dirty="0">
              <a:solidFill>
                <a:schemeClr val="tx1"/>
              </a:solidFill>
            </a:rPr>
            <a:t>/год*</a:t>
          </a:r>
        </a:p>
      </dsp:txBody>
      <dsp:txXfrm rot="10800000">
        <a:off x="3788290" y="1926996"/>
        <a:ext cx="1107410" cy="1107410"/>
      </dsp:txXfrm>
    </dsp:sp>
    <dsp:sp modelId="{EB990AF7-E68A-4E87-8F19-A29B996C66ED}">
      <dsp:nvSpPr>
        <dsp:cNvPr id="0" name=""/>
        <dsp:cNvSpPr/>
      </dsp:nvSpPr>
      <dsp:spPr>
        <a:xfrm rot="16200000">
          <a:off x="2149837" y="1926996"/>
          <a:ext cx="1566114" cy="15661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Солнечная энергия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0,49 млрд. </a:t>
          </a:r>
          <a:r>
            <a:rPr lang="ru-RU" sz="1200" kern="1200" dirty="0" err="1">
              <a:solidFill>
                <a:schemeClr val="tx1"/>
              </a:solidFill>
            </a:rPr>
            <a:t>кВтч</a:t>
          </a:r>
          <a:r>
            <a:rPr lang="ru-RU" sz="1200" kern="1200" dirty="0">
              <a:solidFill>
                <a:schemeClr val="tx1"/>
              </a:solidFill>
            </a:rPr>
            <a:t>/год*</a:t>
          </a:r>
        </a:p>
      </dsp:txBody>
      <dsp:txXfrm rot="5400000">
        <a:off x="2608541" y="1926996"/>
        <a:ext cx="1107410" cy="1107410"/>
      </dsp:txXfrm>
    </dsp:sp>
    <dsp:sp modelId="{48D67377-3776-4168-BF2C-0A0D02D952E3}">
      <dsp:nvSpPr>
        <dsp:cNvPr id="0" name=""/>
        <dsp:cNvSpPr/>
      </dsp:nvSpPr>
      <dsp:spPr>
        <a:xfrm>
          <a:off x="3481758" y="1565307"/>
          <a:ext cx="540725" cy="47019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97C58-7AFB-4CDD-9A23-E596BC37A217}">
      <dsp:nvSpPr>
        <dsp:cNvPr id="0" name=""/>
        <dsp:cNvSpPr/>
      </dsp:nvSpPr>
      <dsp:spPr>
        <a:xfrm rot="10800000">
          <a:off x="3481758" y="1746152"/>
          <a:ext cx="540725" cy="47019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A5F44-8A33-4E6A-B83E-8D0FCC9DD4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3F63-AB85-4CFC-BFE0-6AD2B0536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CC3-6D49-4262-BF1A-B1757C81C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E81D-38FB-40C6-9EC0-4F5E9B1AC3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/>
              <a:t>Комплексная программа модернизации общественных зданий будет включать</a:t>
            </a:r>
            <a:r>
              <a:rPr lang="en-US" sz="1200" dirty="0"/>
              <a:t>:</a:t>
            </a:r>
          </a:p>
          <a:p>
            <a:r>
              <a:rPr lang="ru-RU" sz="1200" dirty="0"/>
              <a:t>энергосберегающую модернизацию </a:t>
            </a:r>
            <a:r>
              <a:rPr lang="ru-RU" sz="1200" b="1" dirty="0"/>
              <a:t>около 8 000 общественных зданий </a:t>
            </a:r>
            <a:r>
              <a:rPr lang="ru-RU" sz="1200" dirty="0"/>
              <a:t>(80% фонда зданий) площадью 4,2 млн. м²,</a:t>
            </a:r>
          </a:p>
          <a:p>
            <a:r>
              <a:rPr lang="ru-RU" sz="1200" dirty="0"/>
              <a:t>чтобы достичь санитарных норм освещения, отопления помещений и горячего водоснабжения и</a:t>
            </a:r>
            <a:endParaRPr lang="en-US" sz="1200" dirty="0"/>
          </a:p>
          <a:p>
            <a:r>
              <a:rPr lang="ru-RU" sz="1200" dirty="0"/>
              <a:t>привести их в соответствие с требованиями к </a:t>
            </a:r>
            <a:r>
              <a:rPr lang="ru-RU" sz="1200" dirty="0" err="1"/>
              <a:t>энергоэффективности</a:t>
            </a:r>
            <a:r>
              <a:rPr lang="en-US" sz="1200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E81D-38FB-40C6-9EC0-4F5E9B1AC3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5" y="2514601"/>
            <a:ext cx="8915399" cy="2262781"/>
          </a:xfrm>
        </p:spPr>
        <p:txBody>
          <a:bodyPr anchor="b">
            <a:normAutofit/>
          </a:bodyPr>
          <a:lstStyle>
            <a:lvl1pPr algn="ctr">
              <a:defRPr sz="4050" b="1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5" y="4777383"/>
            <a:ext cx="8915399" cy="1126283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DFAD-70F5-D34A-B817-003D2A8C5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91" y="342306"/>
            <a:ext cx="8915779" cy="12062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432" y="1681317"/>
            <a:ext cx="9733869" cy="5058697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 marL="557199" indent="-214308">
              <a:buSzPct val="70000"/>
              <a:buFont typeface="Wingdings" charset="2"/>
              <a:buChar char="Ø"/>
              <a:defRPr sz="1950">
                <a:solidFill>
                  <a:schemeClr val="tx1"/>
                </a:solidFill>
              </a:defRPr>
            </a:lvl2pPr>
            <a:lvl3pPr>
              <a:defRPr sz="16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30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91" y="342306"/>
            <a:ext cx="8915779" cy="12062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432" y="1681317"/>
            <a:ext cx="9733869" cy="5058697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 marL="557199" indent="-214308">
              <a:buSzPct val="70000"/>
              <a:buFont typeface="Wingdings" charset="2"/>
              <a:buChar char="Ø"/>
              <a:defRPr sz="1950">
                <a:solidFill>
                  <a:schemeClr val="tx1"/>
                </a:solidFill>
              </a:defRPr>
            </a:lvl2pPr>
            <a:lvl3pPr>
              <a:defRPr sz="16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92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6210" y="2364420"/>
            <a:ext cx="8911687" cy="128089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0" y="3975143"/>
            <a:ext cx="5589535" cy="22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3A4-7809-4D88-BA98-848F13049D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411" y="73201"/>
            <a:ext cx="11562791" cy="800100"/>
          </a:xfrm>
          <a:noFill/>
        </p:spPr>
        <p:txBody>
          <a:bodyPr>
            <a:no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6756" y="6414199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KR HSIP , February 2018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682257" y="6414199"/>
            <a:ext cx="1219200" cy="204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66BF244-95AD-4204-80E5-6E367B00C6DF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319057" y="895231"/>
            <a:ext cx="11582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36890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1416440" cy="6638628"/>
            <a:chOff x="2487613" y="285750"/>
            <a:chExt cx="1206501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2856776"/>
              <a:ext cx="155475" cy="1873973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solidFill>
                <a:srgbClr val="089E3E"/>
              </a:solidFill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5" y="-786"/>
            <a:ext cx="1410175" cy="6854039"/>
            <a:chOff x="6627813" y="194833"/>
            <a:chExt cx="1168401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79E44"/>
              </a:solidFill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8" name="Freeform 34"/>
            <p:cNvSpPr/>
            <p:nvPr/>
          </p:nvSpPr>
          <p:spPr bwMode="auto">
            <a:xfrm flipH="1">
              <a:off x="7148917" y="3044004"/>
              <a:ext cx="269086" cy="2009009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89E3E"/>
              </a:solidFill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DFAD-70F5-D34A-B817-003D2A8C5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493" y="347093"/>
            <a:ext cx="1841336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892" rtl="0" eaLnBrk="1" latinLnBrk="0" hangingPunct="1">
        <a:spcBef>
          <a:spcPct val="0"/>
        </a:spcBef>
        <a:buNone/>
        <a:defRPr sz="2700" b="1" kern="1200">
          <a:solidFill>
            <a:schemeClr val="tx1">
              <a:lumMod val="85000"/>
              <a:lumOff val="1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557199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857228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200120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1543012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1885903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unison.kg/" TargetMode="External"/><Relationship Id="rId2" Type="http://schemas.openxmlformats.org/officeDocument/2006/relationships/hyperlink" Target="http://www.unisongroup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zabek.kg/news:1651028?f=c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436" y="1363161"/>
            <a:ext cx="8668987" cy="2262781"/>
          </a:xfrm>
        </p:spPr>
        <p:txBody>
          <a:bodyPr>
            <a:noAutofit/>
          </a:bodyPr>
          <a:lstStyle/>
          <a:p>
            <a:r>
              <a:rPr lang="ru-RU" sz="4400" dirty="0"/>
              <a:t>Энергетика Кыргызстана: вызовы и возможности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5786" y="4368556"/>
            <a:ext cx="5590702" cy="112628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dirty="0" err="1"/>
              <a:t>Нурзат</a:t>
            </a:r>
            <a:r>
              <a:rPr lang="ru-RU" sz="3200" dirty="0"/>
              <a:t> </a:t>
            </a:r>
            <a:r>
              <a:rPr lang="ru-RU" sz="3200" dirty="0" err="1"/>
              <a:t>Абдырасулова</a:t>
            </a:r>
            <a:r>
              <a:rPr lang="ru-RU" sz="3200" dirty="0"/>
              <a:t>, Председатель ОЮЛ «Зеленый Альянс»,</a:t>
            </a:r>
          </a:p>
          <a:p>
            <a:pPr algn="l"/>
            <a:r>
              <a:rPr lang="ru-RU" sz="3200" dirty="0"/>
              <a:t>Президент </a:t>
            </a:r>
            <a:r>
              <a:rPr lang="ru-RU" sz="3200" dirty="0" err="1"/>
              <a:t>Юнисон</a:t>
            </a:r>
            <a:r>
              <a:rPr lang="ru-RU" sz="3200" dirty="0"/>
              <a:t> Групп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B71B2-F543-8B40-804B-F50FB7A8F47C}"/>
              </a:ext>
            </a:extLst>
          </p:cNvPr>
          <p:cNvSpPr txBox="1"/>
          <p:nvPr/>
        </p:nvSpPr>
        <p:spPr>
          <a:xfrm>
            <a:off x="2826327" y="5903666"/>
            <a:ext cx="6198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Бишкек, 2021</a:t>
            </a:r>
          </a:p>
        </p:txBody>
      </p:sp>
    </p:spTree>
    <p:extLst>
      <p:ext uri="{BB962C8B-B14F-4D97-AF65-F5344CB8AC3E}">
        <p14:creationId xmlns:p14="http://schemas.microsoft.com/office/powerpoint/2010/main" val="42860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BC1F0-4380-CA46-8460-EAFD304D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G" dirty="0"/>
              <a:t>Краткосрочные шаги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DF81A-3FE2-7747-B360-4B32C19F9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91" y="1104405"/>
            <a:ext cx="9733869" cy="5332951"/>
          </a:xfrm>
        </p:spPr>
        <p:txBody>
          <a:bodyPr>
            <a:normAutofit fontScale="92500" lnSpcReduction="10000"/>
          </a:bodyPr>
          <a:lstStyle/>
          <a:p>
            <a:r>
              <a:rPr lang="ru-KG" sz="1800" dirty="0"/>
              <a:t>Ввести норму микровыработки электроэнергии на ВИЭ установках ниже 500 кВт с разрещением подключения их к  распределительной сети;</a:t>
            </a:r>
          </a:p>
          <a:p>
            <a:endParaRPr lang="ru-KG" sz="1800" dirty="0"/>
          </a:p>
          <a:p>
            <a:r>
              <a:rPr lang="ru-KG" sz="1800" dirty="0"/>
              <a:t>Создать программу энергоэффективности и энергосбережения для населения и общественных зданий с финансовой поддержкой </a:t>
            </a:r>
          </a:p>
          <a:p>
            <a:endParaRPr lang="ru-KG" sz="1800" dirty="0"/>
          </a:p>
          <a:p>
            <a:r>
              <a:rPr lang="ru-KG" sz="1800" dirty="0"/>
              <a:t>Устранить существующие пробелы в Кодексах и законе «о воде», </a:t>
            </a:r>
            <a:r>
              <a:rPr lang="ru-RU" sz="1800" dirty="0"/>
              <a:t>Положение о  порядке предоставления и использования земель водного фонда для развития малых ГЭС</a:t>
            </a:r>
          </a:p>
          <a:p>
            <a:endParaRPr lang="ru-RU" sz="1800" dirty="0"/>
          </a:p>
          <a:p>
            <a:r>
              <a:rPr lang="ru-RU" sz="1800" dirty="0"/>
              <a:t>Принять срочно изменения в законы </a:t>
            </a:r>
            <a:r>
              <a:rPr lang="ru-RU" sz="1800" b="1" dirty="0"/>
              <a:t>«Об энергосбережении», «Об энергетической эффективности зданий»</a:t>
            </a:r>
            <a:r>
              <a:rPr lang="ru-RU" sz="1800" dirty="0"/>
              <a:t> и разработать соответствующие подзаконные акты</a:t>
            </a:r>
          </a:p>
          <a:p>
            <a:endParaRPr lang="ru-RU" sz="1800" dirty="0"/>
          </a:p>
          <a:p>
            <a:r>
              <a:rPr lang="ru-RU" sz="1800" dirty="0"/>
              <a:t>Дать финансовые стимулы для развития рынка </a:t>
            </a:r>
            <a:r>
              <a:rPr lang="ru-RU" sz="1800" dirty="0" err="1"/>
              <a:t>энергоэффективных</a:t>
            </a:r>
            <a:r>
              <a:rPr lang="ru-RU" sz="1800" dirty="0"/>
              <a:t> технологий (освобождение от НДС и таможенных пошлин) и </a:t>
            </a:r>
          </a:p>
          <a:p>
            <a:endParaRPr lang="ru-RU" sz="1800" dirty="0"/>
          </a:p>
          <a:p>
            <a:r>
              <a:rPr lang="ru-RU" sz="1800" dirty="0"/>
              <a:t>Активизировать интерес внутренних инвесторов, финансовых институтов и частного сектора</a:t>
            </a:r>
            <a:endParaRPr lang="ru-KG" sz="1800" dirty="0"/>
          </a:p>
        </p:txBody>
      </p:sp>
    </p:spTree>
    <p:extLst>
      <p:ext uri="{BB962C8B-B14F-4D97-AF65-F5344CB8AC3E}">
        <p14:creationId xmlns:p14="http://schemas.microsoft.com/office/powerpoint/2010/main" val="8219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Больше информации </a:t>
            </a:r>
            <a:br>
              <a:rPr lang="en-US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www.unisongroup.org</a:t>
            </a:r>
            <a:endParaRPr lang="en-US" dirty="0"/>
          </a:p>
          <a:p>
            <a:r>
              <a:rPr lang="en-US" dirty="0">
                <a:hlinkClick r:id="rId3"/>
              </a:rPr>
              <a:t>www.energy.unison.kg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7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Энергетика Кыргызстана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433" y="1681317"/>
            <a:ext cx="4491862" cy="5058697"/>
          </a:xfrm>
        </p:spPr>
        <p:txBody>
          <a:bodyPr/>
          <a:lstStyle/>
          <a:p>
            <a:r>
              <a:rPr lang="ru-RU" dirty="0"/>
              <a:t>18 электрических станций</a:t>
            </a:r>
          </a:p>
          <a:p>
            <a:pPr lvl="1"/>
            <a:r>
              <a:rPr lang="ru-RU" dirty="0"/>
              <a:t>16 ГЭС</a:t>
            </a:r>
            <a:r>
              <a:rPr lang="en-US" dirty="0"/>
              <a:t>: 7 </a:t>
            </a:r>
            <a:r>
              <a:rPr lang="ru-RU" dirty="0"/>
              <a:t>ОАО Электрические станции</a:t>
            </a:r>
            <a:r>
              <a:rPr lang="en-US" dirty="0"/>
              <a:t>; 9 </a:t>
            </a:r>
            <a:r>
              <a:rPr lang="ru-RU" dirty="0"/>
              <a:t>частные производители (ОАО </a:t>
            </a:r>
            <a:r>
              <a:rPr lang="ru-RU" dirty="0" err="1"/>
              <a:t>Чакан</a:t>
            </a:r>
            <a:r>
              <a:rPr lang="ru-RU" dirty="0"/>
              <a:t> ГЭС, </a:t>
            </a:r>
            <a:r>
              <a:rPr lang="ru-RU" dirty="0" err="1"/>
              <a:t>ОсОО</a:t>
            </a:r>
            <a:r>
              <a:rPr lang="ru-RU" dirty="0"/>
              <a:t> Калининская ГЭС и т.д.) </a:t>
            </a:r>
          </a:p>
          <a:p>
            <a:pPr lvl="1"/>
            <a:r>
              <a:rPr lang="ru-RU" dirty="0"/>
              <a:t>2 теплоэлектроцентрали</a:t>
            </a:r>
            <a:r>
              <a:rPr lang="en-US" dirty="0"/>
              <a:t>: </a:t>
            </a:r>
            <a:r>
              <a:rPr lang="ru-RU" dirty="0"/>
              <a:t>Бишкек (666 МВт) и Ош (50 МВт)</a:t>
            </a:r>
          </a:p>
          <a:p>
            <a:r>
              <a:rPr lang="ru-RU" dirty="0"/>
              <a:t>Общая установленная мощность 3 892 МВт (на конец 2017 года)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847946"/>
              </p:ext>
            </p:extLst>
          </p:nvPr>
        </p:nvGraphicFramePr>
        <p:xfrm>
          <a:off x="6406707" y="1256012"/>
          <a:ext cx="3950587" cy="345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675772"/>
              </p:ext>
            </p:extLst>
          </p:nvPr>
        </p:nvGraphicFramePr>
        <p:xfrm>
          <a:off x="6095999" y="4465713"/>
          <a:ext cx="4572000" cy="231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36133" y="6233273"/>
            <a:ext cx="325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*</a:t>
            </a:r>
            <a:r>
              <a:rPr lang="ru-RU" sz="1400" dirty="0"/>
              <a:t> Данные национального статистического комитета </a:t>
            </a:r>
          </a:p>
        </p:txBody>
      </p:sp>
    </p:spTree>
    <p:extLst>
      <p:ext uri="{BB962C8B-B14F-4D97-AF65-F5344CB8AC3E}">
        <p14:creationId xmlns:p14="http://schemas.microsoft.com/office/powerpoint/2010/main" val="5864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Существующие проблемы и трудности в энергосекторе Кыргызстана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Зависимость от уровня воды в </a:t>
            </a:r>
            <a:r>
              <a:rPr lang="ru-RU" dirty="0" err="1"/>
              <a:t>Токтогульском</a:t>
            </a:r>
            <a:r>
              <a:rPr lang="ru-RU" dirty="0"/>
              <a:t> водохранилище (около 40% общей выработки электроэнергии республики)</a:t>
            </a:r>
          </a:p>
          <a:p>
            <a:r>
              <a:rPr lang="ru-RU" dirty="0"/>
              <a:t>Дефицит/импорт электроэнергии в зимний период и маловодные годы </a:t>
            </a:r>
          </a:p>
          <a:p>
            <a:r>
              <a:rPr lang="ru-RU" dirty="0"/>
              <a:t>Ежегодный рост потребления электроэнергии на 2,5-3,5%</a:t>
            </a:r>
          </a:p>
          <a:p>
            <a:r>
              <a:rPr lang="ru-RU" dirty="0"/>
              <a:t>Износ более 50 % части энергетического оборудования</a:t>
            </a:r>
          </a:p>
          <a:p>
            <a:r>
              <a:rPr lang="ru-RU" dirty="0"/>
              <a:t>Дефицит средств в энергокомпаниях, вызванный тарифами ниже себестоимости</a:t>
            </a:r>
          </a:p>
          <a:p>
            <a:r>
              <a:rPr lang="ru-RU" dirty="0" err="1"/>
              <a:t>Закредитованность</a:t>
            </a:r>
            <a:r>
              <a:rPr lang="ru-RU" dirty="0"/>
              <a:t> энергокомпаний (По состоянию на конец 2020 года задолженность ОАО «Электрические станции» по государственным заемным средствам составляет 53,8 млрд сомов)</a:t>
            </a:r>
            <a:br>
              <a:rPr lang="ru-RU" dirty="0"/>
            </a:br>
            <a:r>
              <a:rPr lang="ru-RU" sz="1200" dirty="0"/>
              <a:t>Подробнее: </a:t>
            </a:r>
            <a:r>
              <a:rPr lang="en" sz="1200" dirty="0">
                <a:hlinkClick r:id="rId2"/>
              </a:rPr>
              <a:t>https://www.tazabek.kg/news:1651028?f=cp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404262" y="234171"/>
            <a:ext cx="2082297" cy="317395"/>
          </a:xfrm>
          <a:prstGeom prst="rect">
            <a:avLst/>
          </a:prstGeom>
        </p:spPr>
        <p:txBody>
          <a:bodyPr wrap="square" lIns="0" tIns="9525" rIns="0" bIns="0">
            <a:spAutoFit/>
          </a:bodyPr>
          <a:lstStyle>
            <a:lvl1pPr marL="12700"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" lvl="0" algn="ctr" fontAlgn="base">
              <a:lnSpc>
                <a:spcPct val="150000"/>
              </a:lnSpc>
              <a:tabLst>
                <a:tab pos="361950" algn="l"/>
              </a:tabLst>
            </a:pPr>
            <a:r>
              <a:rPr lang="ru-RU" altLang="ru-RU" sz="15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ПОТЕНЦИАЛ</a:t>
            </a:r>
            <a:endParaRPr lang="ru-RU" altLang="ru-RU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5724426"/>
              </p:ext>
            </p:extLst>
          </p:nvPr>
        </p:nvGraphicFramePr>
        <p:xfrm>
          <a:off x="404262" y="719666"/>
          <a:ext cx="5706828" cy="355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187534320_3022809774670501_6127517100018022448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6828" y="1232322"/>
            <a:ext cx="6080910" cy="312596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69999" y="4760522"/>
            <a:ext cx="5154567" cy="398749"/>
          </a:xfrm>
          <a:prstGeom prst="roundRect">
            <a:avLst/>
          </a:prstGeom>
          <a:solidFill>
            <a:srgbClr val="0F89CA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Цикличность притока воды в </a:t>
            </a:r>
            <a:r>
              <a:rPr lang="ru-RU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Токтогульское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водохранилище</a:t>
            </a:r>
          </a:p>
          <a:p>
            <a:pPr algn="ctr"/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с 1984 по 2020 гг.</a:t>
            </a:r>
          </a:p>
        </p:txBody>
      </p:sp>
    </p:spTree>
    <p:extLst>
      <p:ext uri="{BB962C8B-B14F-4D97-AF65-F5344CB8AC3E}">
        <p14:creationId xmlns:p14="http://schemas.microsoft.com/office/powerpoint/2010/main" val="33574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Потенциал ВИЭ в Кыргызстане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830" y="1158431"/>
            <a:ext cx="9733869" cy="5357263"/>
          </a:xfrm>
        </p:spPr>
        <p:txBody>
          <a:bodyPr/>
          <a:lstStyle/>
          <a:p>
            <a:r>
              <a:rPr lang="ru-RU" dirty="0"/>
              <a:t>Использование ВИЭ в Кыргызстане составляет менее 1% от возможного </a:t>
            </a:r>
            <a:r>
              <a:rPr lang="ru-RU" dirty="0" err="1"/>
              <a:t>потэнциала</a:t>
            </a:r>
            <a:endParaRPr lang="ru-RU" dirty="0"/>
          </a:p>
          <a:p>
            <a:r>
              <a:rPr lang="ru-RU" dirty="0"/>
              <a:t>Виды ВИЭ перспективные для развития в КР</a:t>
            </a:r>
            <a:r>
              <a:rPr lang="en-US" dirty="0"/>
              <a:t>: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18022509"/>
              </p:ext>
            </p:extLst>
          </p:nvPr>
        </p:nvGraphicFramePr>
        <p:xfrm>
          <a:off x="2244436" y="2589027"/>
          <a:ext cx="7504243" cy="378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8617" y="6487326"/>
            <a:ext cx="855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ru-RU" sz="900" dirty="0"/>
              <a:t>По данным презентации  Государственного комитета промышленности, энергетики и недропользования </a:t>
            </a:r>
            <a:r>
              <a:rPr lang="ru-RU" sz="900" dirty="0" err="1"/>
              <a:t>кыргызской</a:t>
            </a:r>
            <a:r>
              <a:rPr lang="ru-RU" sz="900" dirty="0"/>
              <a:t> республики, 2017 г</a:t>
            </a:r>
          </a:p>
        </p:txBody>
      </p:sp>
    </p:spTree>
    <p:extLst>
      <p:ext uri="{BB962C8B-B14F-4D97-AF65-F5344CB8AC3E}">
        <p14:creationId xmlns:p14="http://schemas.microsoft.com/office/powerpoint/2010/main" val="3776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Энергосбережение в 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992" y="1643584"/>
            <a:ext cx="5498569" cy="440057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Назревшая необходимость модернизации – 2/3 фонда зданий построено 40-50 лет назад:</a:t>
            </a:r>
          </a:p>
          <a:p>
            <a:pPr lvl="1"/>
            <a:r>
              <a:rPr lang="ru-RU" dirty="0"/>
              <a:t>обеспечение санитарно-гигиенических норм, </a:t>
            </a:r>
          </a:p>
          <a:p>
            <a:pPr lvl="1"/>
            <a:r>
              <a:rPr lang="ru-RU" dirty="0"/>
              <a:t>обеспечение безопасности конструкций</a:t>
            </a:r>
          </a:p>
          <a:p>
            <a:pPr lvl="1"/>
            <a:r>
              <a:rPr lang="ru-RU" dirty="0"/>
              <a:t>сохранение и увеличение срока эксплуатации/жизни зданий</a:t>
            </a:r>
          </a:p>
          <a:p>
            <a:r>
              <a:rPr lang="ru-RU" dirty="0"/>
              <a:t>Необходимость соответствия </a:t>
            </a:r>
            <a:r>
              <a:rPr lang="ru-RU" b="1" dirty="0"/>
              <a:t>современным технологиям</a:t>
            </a:r>
            <a:r>
              <a:rPr lang="ru-RU" dirty="0"/>
              <a:t> и </a:t>
            </a:r>
            <a:r>
              <a:rPr lang="ru-RU" b="1" dirty="0"/>
              <a:t>требованиям</a:t>
            </a:r>
            <a:r>
              <a:rPr lang="ru-RU" dirty="0"/>
              <a:t> для новых и </a:t>
            </a:r>
            <a:r>
              <a:rPr lang="ru-RU" dirty="0" err="1"/>
              <a:t>реновируемых</a:t>
            </a:r>
            <a:r>
              <a:rPr lang="ru-RU" dirty="0"/>
              <a:t> зданий </a:t>
            </a:r>
          </a:p>
          <a:p>
            <a:r>
              <a:rPr lang="ru-RU" dirty="0"/>
              <a:t>Опережающее </a:t>
            </a:r>
            <a:r>
              <a:rPr lang="ru-RU" b="1" dirty="0"/>
              <a:t>развитие рынка ЭЭ </a:t>
            </a:r>
            <a:r>
              <a:rPr lang="ru-RU" dirty="0"/>
              <a:t>технологий и услуг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AA7A7-6022-8747-92EC-1CB3E930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4" y="1548581"/>
            <a:ext cx="4786027" cy="44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Инвентаризация общественных зданий</a:t>
            </a:r>
            <a:endParaRPr lang="en-US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CBAD4-4B9B-0A41-8070-9F3250E3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91" y="1123177"/>
            <a:ext cx="4790009" cy="5058697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В Кыргызстане </a:t>
            </a:r>
            <a:r>
              <a:rPr lang="en-US" sz="2000" b="1" dirty="0"/>
              <a:t>9,780 </a:t>
            </a:r>
            <a:r>
              <a:rPr lang="ru-RU" sz="2000" b="1" dirty="0"/>
              <a:t>общественных зданий</a:t>
            </a:r>
            <a:r>
              <a:rPr lang="ru-RU" sz="2000" dirty="0"/>
              <a:t>; распределение по стране пропорционально плотности населения</a:t>
            </a:r>
            <a:endParaRPr lang="en-US" sz="2000" dirty="0"/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62% площадей – образовательные учреждения (школы, детские сады), 4% - медицинские, 34% - другие (административные)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60% общественных зданий построены более 40 лет назад</a:t>
            </a:r>
          </a:p>
          <a:p>
            <a:endParaRPr lang="ru-KG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B264AB-3163-C04B-B8D6-FBF94EBC5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55" y="1265176"/>
            <a:ext cx="5770066" cy="3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Потенциал энергосбережения в общественных зданиях</a:t>
            </a:r>
            <a:endParaRPr lang="en-US" noProof="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05991" y="1456997"/>
            <a:ext cx="9733869" cy="505869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Потенциал энергосбережения составляет 50-60% </a:t>
            </a:r>
            <a:r>
              <a:rPr lang="ru-RU" sz="1800" dirty="0"/>
              <a:t>от текущего потребления.</a:t>
            </a:r>
            <a:endParaRPr lang="en-US" sz="1800" dirty="0"/>
          </a:p>
          <a:p>
            <a:r>
              <a:rPr lang="ru-RU" sz="1800" b="1" dirty="0"/>
              <a:t>Инвестиции</a:t>
            </a:r>
            <a:r>
              <a:rPr lang="ru-RU" sz="1800" dirty="0"/>
              <a:t>, необходимые для модернизации, составляют </a:t>
            </a:r>
            <a:r>
              <a:rPr lang="ru-RU" sz="1800" b="1" dirty="0"/>
              <a:t>1,08 </a:t>
            </a:r>
            <a:r>
              <a:rPr lang="ru-RU" sz="1800" b="1" dirty="0" err="1"/>
              <a:t>млр</a:t>
            </a:r>
            <a:r>
              <a:rPr lang="ru-RU" sz="1800" b="1" dirty="0"/>
              <a:t>. долларов США</a:t>
            </a:r>
            <a:r>
              <a:rPr lang="ru-RU" sz="1800" dirty="0"/>
              <a:t>.</a:t>
            </a:r>
            <a:endParaRPr lang="en-US" sz="1800" dirty="0"/>
          </a:p>
          <a:p>
            <a:r>
              <a:rPr lang="ru-RU" sz="1800" dirty="0"/>
              <a:t>Затраты на </a:t>
            </a:r>
            <a:r>
              <a:rPr lang="ru-RU" sz="1800" dirty="0" err="1"/>
              <a:t>ЭЭф</a:t>
            </a:r>
            <a:r>
              <a:rPr lang="ru-RU" sz="1800" dirty="0"/>
              <a:t> модернизацию в диапазоне от 120 до 160 долларов США за квадратный метр составляют около </a:t>
            </a:r>
            <a:r>
              <a:rPr lang="ru-RU" sz="1800" b="1" dirty="0"/>
              <a:t>1/3затрат на строительство нового здания </a:t>
            </a:r>
            <a:r>
              <a:rPr lang="ru-RU" sz="1800" dirty="0"/>
              <a:t>с требуемыми высокими энергетическими характеристиками.</a:t>
            </a:r>
            <a:endParaRPr lang="en-US" sz="1800" dirty="0"/>
          </a:p>
          <a:p>
            <a:r>
              <a:rPr lang="ru-RU" sz="1800" dirty="0"/>
              <a:t>Предполагаемая общая </a:t>
            </a:r>
            <a:r>
              <a:rPr lang="ru-RU" sz="1800" b="1" dirty="0"/>
              <a:t>годовая экономия энергии составит до 500 миллионов кВт-ч/год </a:t>
            </a:r>
            <a:r>
              <a:rPr lang="ru-RU" sz="1800" dirty="0"/>
              <a:t>(включая электроэнергию и уголь).</a:t>
            </a:r>
            <a:endParaRPr lang="en-US" sz="1800" dirty="0"/>
          </a:p>
          <a:p>
            <a:r>
              <a:rPr lang="ru-RU" sz="1800" b="1" dirty="0">
                <a:solidFill>
                  <a:srgbClr val="FF0000"/>
                </a:solidFill>
              </a:rPr>
              <a:t>Сбережения затрат на экономическую энергию </a:t>
            </a:r>
            <a:r>
              <a:rPr lang="ru-RU" sz="1800" dirty="0">
                <a:solidFill>
                  <a:srgbClr val="FF0000"/>
                </a:solidFill>
              </a:rPr>
              <a:t>ежегодно составят 50 млн. долл. США </a:t>
            </a:r>
            <a:r>
              <a:rPr lang="ru-RU" sz="1800" dirty="0"/>
              <a:t>(или 1 млрд. долл. США за 20 лет) в дополнение к устранённым субсидиям и расходам на содержание зданий.</a:t>
            </a:r>
            <a:endParaRPr lang="en-US" sz="1800" dirty="0"/>
          </a:p>
          <a:p>
            <a:r>
              <a:rPr lang="ru-RU" sz="1800" b="1" dirty="0">
                <a:solidFill>
                  <a:srgbClr val="FF0000"/>
                </a:solidFill>
              </a:rPr>
              <a:t>Экономический срок окупаемости по ЭЭф модернизации =  11 -13 лет</a:t>
            </a:r>
            <a:r>
              <a:rPr lang="ru-RU" sz="1800" b="1" dirty="0"/>
              <a:t>.</a:t>
            </a:r>
            <a:r>
              <a:rPr lang="ru-RU" sz="1800" dirty="0"/>
              <a:t> Одновременно с этим будут достигнуты такие преимущества как увеличение функциональности, стоимости и комфорта зданий для пользователей.</a:t>
            </a:r>
            <a:endParaRPr lang="en-US" sz="1800" dirty="0"/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 КР «О возобновляемых источниках энергии» (2008 год)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/>
              <a:t>Принят в 2008 году, внесены изменения в 2019</a:t>
            </a:r>
          </a:p>
          <a:p>
            <a:pPr lvl="1"/>
            <a:r>
              <a:rPr lang="ru-RU" dirty="0"/>
              <a:t>обязывает </a:t>
            </a:r>
            <a:r>
              <a:rPr lang="ru-RU" dirty="0" err="1"/>
              <a:t>распред</a:t>
            </a:r>
            <a:r>
              <a:rPr lang="ru-RU" dirty="0"/>
              <a:t>. предприятия  приобретать энергию вырабатываемую с использованием ВИЭ</a:t>
            </a:r>
          </a:p>
          <a:p>
            <a:pPr lvl="1"/>
            <a:r>
              <a:rPr lang="ru-RU" dirty="0"/>
              <a:t>устанавливает льготные тарифы на сбыт электроэнергии выработанной за счет ВИЭ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b="1" dirty="0"/>
              <a:t>повышающий коэффициент 1,3</a:t>
            </a:r>
            <a:r>
              <a:rPr lang="ru-RU" dirty="0"/>
              <a:t>) </a:t>
            </a:r>
          </a:p>
          <a:p>
            <a:r>
              <a:rPr lang="ru-RU" dirty="0"/>
              <a:t>Не работает ввиду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сложности процедур </a:t>
            </a:r>
            <a:endParaRPr lang="en-US" dirty="0"/>
          </a:p>
          <a:p>
            <a:pPr lvl="1"/>
            <a:r>
              <a:rPr lang="ru-RU" dirty="0"/>
              <a:t>отсутствия компенсации дополнительных затрат для энергокомпаний</a:t>
            </a:r>
          </a:p>
          <a:p>
            <a:pPr lvl="1"/>
            <a:r>
              <a:rPr lang="ru-RU" dirty="0"/>
              <a:t>нежелание энергокомпаний выкупать электроэнергии по повышающим коэффициентам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_Юнисон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Юнисон" id="{C844F06A-F87B-4309-8814-63EC4ECEA17C}" vid="{3EC07CCE-2ECE-49A6-8EB3-A158EBD4C47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766</Words>
  <Application>Microsoft Macintosh PowerPoint</Application>
  <PresentationFormat>Широкоэкранный</PresentationFormat>
  <Paragraphs>84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Roboto Light</vt:lpstr>
      <vt:lpstr>Wingdings</vt:lpstr>
      <vt:lpstr>Wingdings 3</vt:lpstr>
      <vt:lpstr>Тема_Юнисон</vt:lpstr>
      <vt:lpstr>Энергетика Кыргызстана: вызовы и возможности </vt:lpstr>
      <vt:lpstr>Энергетика Кыргызстана</vt:lpstr>
      <vt:lpstr>Существующие проблемы и трудности в энергосекторе Кыргызстана</vt:lpstr>
      <vt:lpstr>Презентация PowerPoint</vt:lpstr>
      <vt:lpstr>Потенциал ВИЭ в Кыргызстане</vt:lpstr>
      <vt:lpstr>Энергосбережение в КР</vt:lpstr>
      <vt:lpstr>Инвентаризация общественных зданий</vt:lpstr>
      <vt:lpstr>Потенциал энергосбережения в общественных зданиях</vt:lpstr>
      <vt:lpstr>Закон КР «О возобновляемых источниках энергии» (2008 год) </vt:lpstr>
      <vt:lpstr>Краткосрочные шаги</vt:lpstr>
      <vt:lpstr>Больше информации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года</dc:title>
  <dc:creator>User</dc:creator>
  <cp:lastModifiedBy>Microsoft Office User</cp:lastModifiedBy>
  <cp:revision>71</cp:revision>
  <dcterms:created xsi:type="dcterms:W3CDTF">2017-12-28T10:52:05Z</dcterms:created>
  <dcterms:modified xsi:type="dcterms:W3CDTF">2021-11-10T17:43:10Z</dcterms:modified>
</cp:coreProperties>
</file>