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6" r:id="rId3"/>
    <p:sldId id="297" r:id="rId4"/>
    <p:sldId id="287" r:id="rId5"/>
    <p:sldId id="288" r:id="rId6"/>
    <p:sldId id="269" r:id="rId7"/>
    <p:sldId id="270" r:id="rId8"/>
    <p:sldId id="271" r:id="rId9"/>
    <p:sldId id="272" r:id="rId10"/>
    <p:sldId id="257" r:id="rId11"/>
    <p:sldId id="289" r:id="rId12"/>
    <p:sldId id="274" r:id="rId13"/>
    <p:sldId id="275" r:id="rId14"/>
    <p:sldId id="290" r:id="rId15"/>
    <p:sldId id="291" r:id="rId16"/>
    <p:sldId id="292" r:id="rId17"/>
    <p:sldId id="259" r:id="rId18"/>
    <p:sldId id="293" r:id="rId19"/>
    <p:sldId id="278" r:id="rId20"/>
    <p:sldId id="280" r:id="rId21"/>
    <p:sldId id="281" r:id="rId22"/>
    <p:sldId id="298" r:id="rId23"/>
    <p:sldId id="294" r:id="rId24"/>
    <p:sldId id="295" r:id="rId25"/>
    <p:sldId id="301" r:id="rId26"/>
    <p:sldId id="284" r:id="rId27"/>
    <p:sldId id="299" r:id="rId28"/>
    <p:sldId id="300" r:id="rId29"/>
    <p:sldId id="285" r:id="rId30"/>
    <p:sldId id="283" r:id="rId31"/>
    <p:sldId id="286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872D2B-AA98-4072-B500-C68D6C5BE6B4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775098-0DF6-42D5-AA20-8AF5F726F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41044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Устаревшие пестициды в Кыргызской Республике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Краткий обзор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Центр государственного регулирования в сфере охраны окружающей среды и экологической безопасности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Государственного комитета по экологии и климату Кыргызской Республики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2023год, Бишкек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6912768" cy="1296144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45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/>
          </a:bodyPr>
          <a:lstStyle/>
          <a:p>
            <a:r>
              <a:rPr lang="ru-RU" dirty="0" smtClean="0"/>
              <a:t>2009 год </a:t>
            </a:r>
            <a:br>
              <a:rPr lang="ru-RU" dirty="0" smtClean="0"/>
            </a:br>
            <a:r>
              <a:rPr lang="ru-RU" dirty="0" smtClean="0"/>
              <a:t>Джалал - Абадская область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88832" cy="3456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Региональный проект: Техническое исследование устаревших пестицидов в КР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Действие:  Инвентаризация Донор: Всемирный Банк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Исполнитель: Консорциум выигравший тендер ВБ: TAUW, IHPA, MKI, </a:t>
            </a:r>
            <a:r>
              <a:rPr lang="ru-RU" sz="2800" dirty="0" err="1" smtClean="0">
                <a:solidFill>
                  <a:schemeClr val="tx1"/>
                </a:solidFill>
              </a:rPr>
              <a:t>Witteven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and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boss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5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067" y="2420888"/>
            <a:ext cx="7300333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b="1" dirty="0">
                <a:solidFill>
                  <a:schemeClr val="tx1"/>
                </a:solidFill>
              </a:rPr>
              <a:t>Проведена инвентаризация  </a:t>
            </a:r>
          </a:p>
          <a:p>
            <a:pPr lvl="0">
              <a:buClr>
                <a:srgbClr val="31B6FD"/>
              </a:buClr>
            </a:pPr>
            <a:r>
              <a:rPr lang="ru-RU" b="1" dirty="0">
                <a:solidFill>
                  <a:schemeClr val="tx1"/>
                </a:solidFill>
              </a:rPr>
              <a:t>На складах выявлено 50,2 тонн УП из них около        4 тонн ДДТ</a:t>
            </a:r>
          </a:p>
          <a:p>
            <a:pPr lvl="0">
              <a:buClr>
                <a:srgbClr val="31B6FD"/>
              </a:buClr>
            </a:pPr>
            <a:r>
              <a:rPr lang="ru-RU" b="1" dirty="0">
                <a:solidFill>
                  <a:schemeClr val="tx1"/>
                </a:solidFill>
              </a:rPr>
              <a:t>Выявлено два могильника УП в </a:t>
            </a:r>
            <a:r>
              <a:rPr lang="ru-RU" b="1" dirty="0" err="1">
                <a:solidFill>
                  <a:schemeClr val="tx1"/>
                </a:solidFill>
              </a:rPr>
              <a:t>Сузакском</a:t>
            </a:r>
            <a:r>
              <a:rPr lang="ru-RU" b="1" dirty="0">
                <a:solidFill>
                  <a:schemeClr val="tx1"/>
                </a:solidFill>
              </a:rPr>
              <a:t> районе по архивным данным:</a:t>
            </a:r>
          </a:p>
          <a:p>
            <a:pPr lvl="0">
              <a:buClr>
                <a:srgbClr val="31B6FD"/>
              </a:buClr>
            </a:pPr>
            <a:r>
              <a:rPr lang="ru-RU" b="1" dirty="0">
                <a:solidFill>
                  <a:schemeClr val="tx1"/>
                </a:solidFill>
              </a:rPr>
              <a:t>Сузак А –  от 200о до 3000 тонн УП ; огражден охраняется (ГЭФ/ПМГ)</a:t>
            </a:r>
          </a:p>
          <a:p>
            <a:pPr lvl="0">
              <a:buClr>
                <a:srgbClr val="31B6FD"/>
              </a:buClr>
            </a:pPr>
            <a:r>
              <a:rPr lang="ru-RU" b="1" dirty="0">
                <a:solidFill>
                  <a:schemeClr val="tx1"/>
                </a:solidFill>
              </a:rPr>
              <a:t>Сузак Б – 1300 тонн УП, огражден (ГЭФ/ПМГ) не охраняется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33359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40960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Сузак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4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Сузак Б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12968" cy="4608512"/>
          </a:xfrm>
        </p:spPr>
      </p:pic>
    </p:spTree>
    <p:extLst>
      <p:ext uri="{BB962C8B-B14F-4D97-AF65-F5344CB8AC3E}">
        <p14:creationId xmlns:p14="http://schemas.microsoft.com/office/powerpoint/2010/main" val="316480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92896"/>
            <a:ext cx="777686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chemeClr val="tx1"/>
                </a:solidFill>
              </a:rPr>
              <a:t>Региональный проект: ФАО-Турция  «Инвентаризация устаревших пестицидов (УП) и связанных с ними отходов в странах Центральной Азии, Кавказа и Турция», </a:t>
            </a:r>
          </a:p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chemeClr val="tx1"/>
                </a:solidFill>
              </a:rPr>
              <a:t>Действие:  Инвентаризация, анализ законодательства в обл. управления пестицидами, PSMS</a:t>
            </a:r>
          </a:p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chemeClr val="tx1"/>
                </a:solidFill>
              </a:rPr>
              <a:t>Донор: Турецкий трастовый фонд</a:t>
            </a:r>
          </a:p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chemeClr val="tx1"/>
                </a:solidFill>
              </a:rPr>
              <a:t>Исполнитель:  ФАО (Анкара)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Время:  2011-2013 </a:t>
            </a:r>
            <a:br>
              <a:rPr lang="ru-RU" dirty="0"/>
            </a:br>
            <a:r>
              <a:rPr lang="ru-RU" dirty="0" err="1"/>
              <a:t>Баткенская</a:t>
            </a:r>
            <a:r>
              <a:rPr lang="ru-RU" dirty="0"/>
              <a:t>, </a:t>
            </a:r>
            <a:r>
              <a:rPr lang="ru-RU" dirty="0" err="1"/>
              <a:t>Нарынская</a:t>
            </a:r>
            <a:r>
              <a:rPr lang="ru-RU" dirty="0"/>
              <a:t>, Иссык-Кульская, </a:t>
            </a:r>
            <a:r>
              <a:rPr lang="ru-RU" dirty="0" err="1"/>
              <a:t>Таласская</a:t>
            </a:r>
            <a:r>
              <a:rPr lang="ru-RU" dirty="0"/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7241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348880"/>
            <a:ext cx="763284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dirty="0">
                <a:solidFill>
                  <a:schemeClr val="tx1"/>
                </a:solidFill>
              </a:rPr>
              <a:t>В результате инвентаризации выявлено:</a:t>
            </a:r>
          </a:p>
          <a:p>
            <a:pPr lvl="0">
              <a:buClr>
                <a:srgbClr val="31B6FD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Баткенская</a:t>
            </a:r>
            <a:r>
              <a:rPr lang="ru-RU" dirty="0">
                <a:solidFill>
                  <a:schemeClr val="tx1"/>
                </a:solidFill>
              </a:rPr>
              <a:t> область – 5,5 тонн УП</a:t>
            </a:r>
          </a:p>
          <a:p>
            <a:pPr lvl="0">
              <a:buClr>
                <a:srgbClr val="31B6FD"/>
              </a:buClr>
              <a:buFontTx/>
              <a:buChar char="-"/>
            </a:pPr>
            <a:r>
              <a:rPr lang="ru-RU" dirty="0" err="1">
                <a:solidFill>
                  <a:schemeClr val="tx1"/>
                </a:solidFill>
              </a:rPr>
              <a:t>Таласская</a:t>
            </a:r>
            <a:r>
              <a:rPr lang="ru-RU" dirty="0">
                <a:solidFill>
                  <a:schemeClr val="tx1"/>
                </a:solidFill>
              </a:rPr>
              <a:t> область – 19,2 тонн УП</a:t>
            </a:r>
          </a:p>
          <a:p>
            <a:pPr lvl="0">
              <a:buClr>
                <a:srgbClr val="31B6FD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Иссык-Кульская область – 259,8 тонн УП</a:t>
            </a:r>
          </a:p>
          <a:p>
            <a:pPr lvl="0">
              <a:buClr>
                <a:srgbClr val="31B6FD"/>
              </a:buClr>
              <a:buFontTx/>
              <a:buChar char="-"/>
            </a:pPr>
            <a:r>
              <a:rPr lang="ru-RU" dirty="0" err="1">
                <a:solidFill>
                  <a:schemeClr val="tx1"/>
                </a:solidFill>
              </a:rPr>
              <a:t>Нарынская</a:t>
            </a:r>
            <a:r>
              <a:rPr lang="ru-RU" dirty="0">
                <a:solidFill>
                  <a:schemeClr val="tx1"/>
                </a:solidFill>
              </a:rPr>
              <a:t> область – 17,0 тонн УП </a:t>
            </a:r>
          </a:p>
          <a:p>
            <a:pPr lvl="0">
              <a:buClr>
                <a:srgbClr val="31B6FD"/>
              </a:buCl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dirty="0">
                <a:solidFill>
                  <a:schemeClr val="tx1"/>
                </a:solidFill>
              </a:rPr>
              <a:t>            В </a:t>
            </a:r>
            <a:r>
              <a:rPr lang="ru-RU" dirty="0" err="1">
                <a:solidFill>
                  <a:schemeClr val="tx1"/>
                </a:solidFill>
              </a:rPr>
              <a:t>Кочкорском</a:t>
            </a:r>
            <a:r>
              <a:rPr lang="ru-RU" dirty="0">
                <a:solidFill>
                  <a:schemeClr val="tx1"/>
                </a:solidFill>
              </a:rPr>
              <a:t> районе  </a:t>
            </a:r>
            <a:r>
              <a:rPr lang="ru-RU" dirty="0" err="1">
                <a:solidFill>
                  <a:schemeClr val="tx1"/>
                </a:solidFill>
              </a:rPr>
              <a:t>Нарынской</a:t>
            </a:r>
            <a:r>
              <a:rPr lang="ru-RU" dirty="0">
                <a:solidFill>
                  <a:schemeClr val="tx1"/>
                </a:solidFill>
              </a:rPr>
              <a:t> области имеется могильник УП «</a:t>
            </a:r>
            <a:r>
              <a:rPr lang="ru-RU" dirty="0" err="1">
                <a:solidFill>
                  <a:schemeClr val="tx1"/>
                </a:solidFill>
              </a:rPr>
              <a:t>Оробаши</a:t>
            </a:r>
            <a:r>
              <a:rPr lang="ru-RU" dirty="0">
                <a:solidFill>
                  <a:schemeClr val="tx1"/>
                </a:solidFill>
              </a:rPr>
              <a:t>». По архивным данным 580 тонн УП.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04404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92896"/>
            <a:ext cx="777686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chemeClr val="tx1"/>
                </a:solidFill>
              </a:rPr>
              <a:t>Данные инвентаризации введены в систему </a:t>
            </a:r>
            <a:r>
              <a:rPr lang="en-US" sz="2800" dirty="0">
                <a:solidFill>
                  <a:schemeClr val="tx1"/>
                </a:solidFill>
              </a:rPr>
              <a:t>PSMS (</a:t>
            </a:r>
            <a:r>
              <a:rPr lang="it-IT" sz="2800" u="sng" dirty="0">
                <a:solidFill>
                  <a:schemeClr val="tx1"/>
                </a:solidFill>
              </a:rPr>
              <a:t>P</a:t>
            </a:r>
            <a:r>
              <a:rPr lang="it-IT" sz="2800" dirty="0">
                <a:solidFill>
                  <a:schemeClr val="tx1"/>
                </a:solidFill>
              </a:rPr>
              <a:t>esticide </a:t>
            </a:r>
            <a:r>
              <a:rPr lang="it-IT" sz="2800" u="sng" dirty="0">
                <a:solidFill>
                  <a:schemeClr val="tx1"/>
                </a:solidFill>
              </a:rPr>
              <a:t>S</a:t>
            </a:r>
            <a:r>
              <a:rPr lang="it-IT" sz="2800" dirty="0">
                <a:solidFill>
                  <a:schemeClr val="tx1"/>
                </a:solidFill>
              </a:rPr>
              <a:t>tock </a:t>
            </a:r>
            <a:r>
              <a:rPr lang="it-IT" sz="2800" u="sng" dirty="0">
                <a:solidFill>
                  <a:schemeClr val="tx1"/>
                </a:solidFill>
              </a:rPr>
              <a:t>M</a:t>
            </a:r>
            <a:r>
              <a:rPr lang="it-IT" sz="2800" dirty="0">
                <a:solidFill>
                  <a:schemeClr val="tx1"/>
                </a:solidFill>
              </a:rPr>
              <a:t>anagement </a:t>
            </a:r>
            <a:r>
              <a:rPr lang="it-IT" sz="2800" u="sng" dirty="0">
                <a:solidFill>
                  <a:schemeClr val="tx1"/>
                </a:solidFill>
              </a:rPr>
              <a:t>S</a:t>
            </a:r>
            <a:r>
              <a:rPr lang="it-IT" sz="2800" dirty="0">
                <a:solidFill>
                  <a:schemeClr val="tx1"/>
                </a:solidFill>
              </a:rPr>
              <a:t>ystem)</a:t>
            </a:r>
            <a:r>
              <a:rPr lang="ru-RU" sz="2800" dirty="0">
                <a:solidFill>
                  <a:schemeClr val="tx1"/>
                </a:solidFill>
              </a:rPr>
              <a:t>. Это он-</a:t>
            </a:r>
            <a:r>
              <a:rPr lang="ru-RU" sz="2800" dirty="0" err="1">
                <a:solidFill>
                  <a:schemeClr val="tx1"/>
                </a:solidFill>
              </a:rPr>
              <a:t>лайн</a:t>
            </a:r>
            <a:r>
              <a:rPr lang="ru-RU" sz="2800" dirty="0">
                <a:solidFill>
                  <a:schemeClr val="tx1"/>
                </a:solidFill>
              </a:rPr>
              <a:t> система управления запасами пестицидов, разработанная ФАО. Пароли в эту систему есть у ДХЗР </a:t>
            </a:r>
            <a:r>
              <a:rPr lang="ru-RU" sz="2800" dirty="0" smtClean="0">
                <a:solidFill>
                  <a:schemeClr val="tx1"/>
                </a:solidFill>
              </a:rPr>
              <a:t>МСВХРР </a:t>
            </a:r>
            <a:r>
              <a:rPr lang="ru-RU" sz="2800" dirty="0">
                <a:solidFill>
                  <a:schemeClr val="tx1"/>
                </a:solidFill>
              </a:rPr>
              <a:t>КР и </a:t>
            </a:r>
            <a:r>
              <a:rPr lang="ru-RU" sz="2800" dirty="0" smtClean="0">
                <a:solidFill>
                  <a:schemeClr val="tx1"/>
                </a:solidFill>
              </a:rPr>
              <a:t>ГКЭК КР  </a:t>
            </a:r>
            <a:r>
              <a:rPr lang="ru-RU" sz="2800" dirty="0">
                <a:solidFill>
                  <a:schemeClr val="tx1"/>
                </a:solidFill>
              </a:rPr>
              <a:t>ПКР.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1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204864"/>
            <a:ext cx="8363272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Региональный проект: ГЭФ/ЮНЭП «Представление и увеличение устойчивых </a:t>
            </a:r>
            <a:r>
              <a:rPr lang="ru-RU" dirty="0" err="1" smtClean="0">
                <a:solidFill>
                  <a:schemeClr val="tx1"/>
                </a:solidFill>
              </a:rPr>
              <a:t>алтернатив</a:t>
            </a:r>
            <a:r>
              <a:rPr lang="ru-RU" dirty="0" smtClean="0">
                <a:solidFill>
                  <a:schemeClr val="tx1"/>
                </a:solidFill>
              </a:rPr>
              <a:t> ДДТ для контроля над трансмиссивными болезнями в странах Южного Кавказа и Центральной Азии»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Действие:  Инвентаризация в </a:t>
            </a:r>
            <a:r>
              <a:rPr lang="ru-RU" dirty="0" err="1" smtClean="0">
                <a:solidFill>
                  <a:schemeClr val="tx1"/>
                </a:solidFill>
              </a:rPr>
              <a:t>чуйской</a:t>
            </a:r>
            <a:r>
              <a:rPr lang="ru-RU" dirty="0" smtClean="0">
                <a:solidFill>
                  <a:schemeClr val="tx1"/>
                </a:solidFill>
              </a:rPr>
              <a:t>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Переупаковка 2-х приоритетных складов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800" dirty="0" smtClean="0"/>
              <a:t>2011-2015 годы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3859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20888"/>
            <a:ext cx="7992888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2600" dirty="0">
                <a:solidFill>
                  <a:schemeClr val="tx1"/>
                </a:solidFill>
              </a:rPr>
              <a:t>Инвентаризация в Чуйской области: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600" dirty="0">
                <a:solidFill>
                  <a:schemeClr val="tx1"/>
                </a:solidFill>
              </a:rPr>
              <a:t>- Чуйская область – 119,7 тонн УП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600" dirty="0">
                <a:solidFill>
                  <a:schemeClr val="tx1"/>
                </a:solidFill>
              </a:rPr>
              <a:t>    В декабре 2013 года проведена переупаковка в Ат-Баши. Было переупаковано и помещено в металлический 40- тонный контейнер 17125 кг. ДДТ.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97631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840760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 в Ат-Баши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3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700808"/>
            <a:ext cx="8435280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3" cy="4608512"/>
          </a:xfrm>
        </p:spPr>
        <p:txBody>
          <a:bodyPr>
            <a:normAutofit fontScale="92500" lnSpcReduction="20000"/>
          </a:bodyPr>
          <a:lstStyle/>
          <a:p>
            <a:pPr indent="270510" algn="just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Кыргызской Республики пестициды не производились и не производятся в настоящее время. Пестициды завозились централизованно по линии республиканского объединения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Киргизсельхозхимия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indent="27051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Пик применения пестицидов пришелся на период 1970-1980 годы.</a:t>
            </a:r>
          </a:p>
          <a:p>
            <a:pPr indent="270510"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завоз средств химизации в республику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длительное их хранение и другие обстоятельства привели к накоплению на складах, базах и в других местах хранения значительного количества устаревших и запрещенных пестицидов.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уничтожения запрещённых и устаревших пестицидов пытались решать путём захоронения в так называемых «могильниках», но эти захоронения лишь частично сняли проблему негативного воздействия устаревших пестицидов на окружающую среду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образования запасов устаревших пестицидов в КР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8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20880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ДДТ на старом складе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9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24936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Складирование в контейнер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5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76872"/>
            <a:ext cx="8147248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70510" algn="just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5447,8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тонн 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4873,3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тонн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ядомогильниках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Сузак А – 3000 тонн, Сузак Б – 1023,3 тонн,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Кочкор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850 тонн),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574,5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тонн – в складах.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СОЗ пестицидов из них составляет - 2073,7 тонн (в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ядомогильниках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2052,5 тонн - Сузак А – 1033,4 тонн, Сузак Б – 724,7 тонн,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Кочкор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294,4 тонн, в складах – 21,2 тонн.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последним данным Департамента химизации и защиты растений количество устаревших пестицидов в могильниках и складах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составляет: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92896"/>
            <a:ext cx="828092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chemeClr val="tx1"/>
                </a:solidFill>
              </a:rPr>
              <a:t>Региональный проект ФАО-ЕС: GCP/RER/040: «Укрепление потенциала в области ликвидации предупреждения возникновения запасов вышедших из употребления пестицидов как модель для регулирования неиспользуемых опасных веществ на территории бывшего Советского Союза»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2012-2016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92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384" y="1589950"/>
            <a:ext cx="8116416" cy="515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47684"/>
            <a:ext cx="7408333" cy="49936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Выявлено</a:t>
            </a:r>
            <a:r>
              <a:rPr lang="ru-RU" dirty="0">
                <a:solidFill>
                  <a:schemeClr val="tx1"/>
                </a:solidFill>
              </a:rPr>
              <a:t>, что в данное время невозможен транзит УП через территорию Казахстана и России для уничтожения УП В Западной Европе.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Выявлены два наиболее подходящих участка для строительства </a:t>
            </a:r>
            <a:r>
              <a:rPr lang="ru-RU" dirty="0">
                <a:solidFill>
                  <a:schemeClr val="tx1"/>
                </a:solidFill>
              </a:rPr>
              <a:t>центрального склада УП для </a:t>
            </a:r>
            <a:r>
              <a:rPr lang="ru-RU" dirty="0" smtClean="0">
                <a:solidFill>
                  <a:schemeClr val="tx1"/>
                </a:solidFill>
              </a:rPr>
              <a:t>Кыргызстана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Джалал-Абадская</a:t>
            </a:r>
            <a:r>
              <a:rPr lang="ru-RU" dirty="0" smtClean="0">
                <a:solidFill>
                  <a:schemeClr val="tx1"/>
                </a:solidFill>
              </a:rPr>
              <a:t> область и Чуйская область)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Информирование населения по безопасному обращению с пестицидами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Исследованы </a:t>
            </a:r>
            <a:r>
              <a:rPr lang="ru-RU" dirty="0">
                <a:solidFill>
                  <a:schemeClr val="tx1"/>
                </a:solidFill>
              </a:rPr>
              <a:t>возможности сжигания УП на </a:t>
            </a:r>
            <a:r>
              <a:rPr lang="ru-RU" dirty="0" smtClean="0">
                <a:solidFill>
                  <a:schemeClr val="tx1"/>
                </a:solidFill>
              </a:rPr>
              <a:t>цементных заводах в КР (Кызыл-</a:t>
            </a:r>
            <a:r>
              <a:rPr lang="ru-RU" dirty="0" err="1" smtClean="0">
                <a:solidFill>
                  <a:schemeClr val="tx1"/>
                </a:solidFill>
              </a:rPr>
              <a:t>Кийский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Араванский</a:t>
            </a:r>
            <a:r>
              <a:rPr lang="ru-RU" dirty="0" smtClean="0">
                <a:solidFill>
                  <a:schemeClr val="tx1"/>
                </a:solidFill>
              </a:rPr>
              <a:t> подходят).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В </a:t>
            </a:r>
            <a:r>
              <a:rPr lang="ru-RU" dirty="0">
                <a:solidFill>
                  <a:schemeClr val="tx1"/>
                </a:solidFill>
              </a:rPr>
              <a:t>рамках проекта проведено исследование загрязненной почвы на   приоритетных складах УП. 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Переупаковка оставшихся 5 тонн в Ат-Баши и 45 тонн жидких УП и загрязненного материала на складе в г. Балыкчи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785517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2" y="1591056"/>
            <a:ext cx="7139136" cy="51418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Склад Балыкчи, переупаковка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4068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348880"/>
            <a:ext cx="8075240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Установлены ворота и  ограда на могильниках, саркофаги накрыты водонепроницаемой пленкой и засыпаны слоем почвы, по периметру могильников вырыты </a:t>
            </a:r>
            <a:r>
              <a:rPr lang="ru-RU" dirty="0" err="1" smtClean="0">
                <a:solidFill>
                  <a:schemeClr val="tx1"/>
                </a:solidFill>
              </a:rPr>
              <a:t>водозаградительные</a:t>
            </a:r>
            <a:r>
              <a:rPr lang="ru-RU" dirty="0" smtClean="0">
                <a:solidFill>
                  <a:schemeClr val="tx1"/>
                </a:solidFill>
              </a:rPr>
              <a:t> рвы, для сторожа установлены домики и туалеты, установлена солнечная электростанция, система видеонаблюдения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Снижение рисков на могильниках «Сузак А» и «Сузак 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84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332790" cy="55579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28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1284"/>
            <a:ext cx="8163105" cy="5444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Домик сторожа на Сузак 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094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284984"/>
            <a:ext cx="8208912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56992"/>
            <a:ext cx="7408333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ea typeface="+mj-ea"/>
                <a:cs typeface="+mj-cs"/>
              </a:rPr>
              <a:t>1) сокращение выбросов СОЗ из запасов устаревших пестицидов и загрязненных участков </a:t>
            </a:r>
            <a:r>
              <a:rPr lang="ru-RU" sz="3200" dirty="0" smtClean="0">
                <a:solidFill>
                  <a:schemeClr val="tx1"/>
                </a:solidFill>
                <a:ea typeface="+mj-ea"/>
                <a:cs typeface="+mj-cs"/>
              </a:rPr>
              <a:t>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tx1"/>
                </a:solidFill>
                <a:ea typeface="+mj-ea"/>
                <a:cs typeface="+mj-cs"/>
              </a:rPr>
              <a:t>2) укрепление потенциала для рационального регулирования пестицидов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1"/>
            <a:ext cx="8229600" cy="21602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2019 году стартовал региональный проект </a:t>
            </a:r>
            <a:r>
              <a:rPr lang="ru-RU" sz="2400" dirty="0"/>
              <a:t>ГЭФ-ФАО Проект ГЭФ/ФАО «Управление жизненным циклом пестицидов и ликвидация СОЗ-пестицидов в странах Центральной Азии и Турции» (GCP/SEC/011/GFF, ID </a:t>
            </a:r>
            <a:r>
              <a:rPr lang="ru-RU" sz="2400" dirty="0" smtClean="0"/>
              <a:t>ГЭФ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56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060848"/>
            <a:ext cx="770485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dirty="0" smtClean="0"/>
              <a:t>В 2009, 2010, 2011 году проводились незаконные раскопки устаревших пестицидов на могильниках «Сузак А» и «Сузак Б»</a:t>
            </a:r>
          </a:p>
          <a:p>
            <a:r>
              <a:rPr lang="ru-RU" dirty="0" smtClean="0"/>
              <a:t>В 2010 в </a:t>
            </a:r>
            <a:r>
              <a:rPr lang="ru-RU" dirty="0" err="1" smtClean="0"/>
              <a:t>Джалал-Абадской</a:t>
            </a:r>
            <a:r>
              <a:rPr lang="ru-RU" dirty="0" smtClean="0"/>
              <a:t> </a:t>
            </a:r>
            <a:r>
              <a:rPr lang="ru-RU" dirty="0"/>
              <a:t>области</a:t>
            </a:r>
            <a:r>
              <a:rPr lang="ru-RU" dirty="0" smtClean="0"/>
              <a:t> было госпитализировано 36 человек, которые съели мясо животных, отравившихся зараженной пестицидами водой.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Инциденты связанные с устаревшими пестицидами в КР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3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3912" y="2204864"/>
            <a:ext cx="799288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1293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a typeface="+mj-ea"/>
                <a:cs typeface="+mj-cs"/>
              </a:rPr>
              <a:t>Разработан и Распоряжением </a:t>
            </a:r>
            <a:r>
              <a:rPr lang="ru-RU" sz="2800" dirty="0">
                <a:solidFill>
                  <a:schemeClr val="tx1"/>
                </a:solidFill>
                <a:ea typeface="+mj-ea"/>
                <a:cs typeface="+mj-cs"/>
              </a:rPr>
              <a:t>Правительства КР от 5 июля 2019 г. №248-р утвержден обновленный План действий по выполнению Стокгольмской конвенции о СОЗ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рамках проекта ГЭФ/ЮНЭП </a:t>
            </a:r>
            <a:r>
              <a:rPr lang="ru-RU" sz="2800" dirty="0" smtClean="0"/>
              <a:t>«Обзор </a:t>
            </a:r>
            <a:r>
              <a:rPr lang="ru-RU" sz="2800" dirty="0"/>
              <a:t>и обновление национального плана выполнения Стокгольмской конвенции о стойких органических загрязнителях в </a:t>
            </a:r>
            <a:r>
              <a:rPr lang="ru-RU" sz="2800" dirty="0" smtClean="0"/>
              <a:t>КР»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419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068960"/>
            <a:ext cx="800323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24944"/>
            <a:ext cx="7408333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Выявлено, что нетермическая обработка (метод </a:t>
            </a:r>
            <a:r>
              <a:rPr lang="en-US" sz="2800" dirty="0" smtClean="0">
                <a:solidFill>
                  <a:schemeClr val="bg1"/>
                </a:solidFill>
              </a:rPr>
              <a:t>SCWO</a:t>
            </a:r>
            <a:r>
              <a:rPr lang="ru-RU" sz="2800" dirty="0" smtClean="0">
                <a:solidFill>
                  <a:schemeClr val="bg1"/>
                </a:solidFill>
              </a:rPr>
              <a:t>) ДДТ содержащих пестицидов не может реализоваться в рамках данного </a:t>
            </a:r>
            <a:r>
              <a:rPr lang="ru-RU" sz="2800" dirty="0" err="1" smtClean="0">
                <a:solidFill>
                  <a:schemeClr val="bg1"/>
                </a:solidFill>
              </a:rPr>
              <a:t>прое</a:t>
            </a:r>
            <a:r>
              <a:rPr lang="ru-RU" sz="2800" dirty="0" err="1">
                <a:solidFill>
                  <a:schemeClr val="bg1"/>
                </a:solidFill>
              </a:rPr>
              <a:t>л</a:t>
            </a:r>
            <a:r>
              <a:rPr lang="ru-RU" sz="2800" dirty="0" err="1" smtClean="0">
                <a:solidFill>
                  <a:schemeClr val="bg1"/>
                </a:solidFill>
              </a:rPr>
              <a:t>та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Supercritical Water Oxidation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smtClean="0">
                <a:solidFill>
                  <a:schemeClr val="bg1"/>
                </a:solidFill>
              </a:rPr>
              <a:t>SCWO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стадии реализации проект ГЭФ-ЮНЭП «Демонстрация нетермической обработки отходов, содержащих ДДТ в странах Центральной Азии (Кыргызстан, Таджикистан)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648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949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3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76872"/>
            <a:ext cx="806489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273630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a typeface="+mj-ea"/>
                <a:cs typeface="+mj-cs"/>
              </a:rPr>
              <a:t>В рамках этого проекта </a:t>
            </a:r>
            <a:r>
              <a:rPr lang="ru-RU" sz="2000" dirty="0" smtClean="0">
                <a:solidFill>
                  <a:schemeClr val="tx1"/>
                </a:solidFill>
                <a:ea typeface="+mj-ea"/>
                <a:cs typeface="+mj-cs"/>
              </a:rPr>
              <a:t>проводилась оценка </a:t>
            </a:r>
            <a:r>
              <a:rPr lang="ru-RU" sz="2000" dirty="0">
                <a:solidFill>
                  <a:schemeClr val="tx1"/>
                </a:solidFill>
                <a:ea typeface="+mj-ea"/>
                <a:cs typeface="+mj-cs"/>
              </a:rPr>
              <a:t>национальных возможностей по исполнению обязательств </a:t>
            </a:r>
            <a:r>
              <a:rPr lang="ru-RU" sz="2000" dirty="0" smtClean="0">
                <a:solidFill>
                  <a:schemeClr val="tx1"/>
                </a:solidFill>
                <a:ea typeface="+mj-ea"/>
                <a:cs typeface="+mj-cs"/>
              </a:rPr>
              <a:t>Стокгольмской </a:t>
            </a:r>
            <a:r>
              <a:rPr lang="ru-RU" sz="2000" dirty="0">
                <a:solidFill>
                  <a:schemeClr val="tx1"/>
                </a:solidFill>
                <a:ea typeface="+mj-ea"/>
                <a:cs typeface="+mj-cs"/>
              </a:rPr>
              <a:t>конвенции с проведением предварительной инвентаризации СОЗ в </a:t>
            </a:r>
            <a:r>
              <a:rPr lang="ru-RU" sz="2000" dirty="0" smtClean="0">
                <a:solidFill>
                  <a:schemeClr val="tx1"/>
                </a:solidFill>
                <a:ea typeface="+mj-ea"/>
                <a:cs typeface="+mj-cs"/>
              </a:rPr>
              <a:t>КР,  в том числе инвентаризация </a:t>
            </a:r>
            <a:r>
              <a:rPr lang="ru-RU" sz="2000" dirty="0">
                <a:solidFill>
                  <a:schemeClr val="tx1"/>
                </a:solidFill>
                <a:ea typeface="+mj-ea"/>
                <a:cs typeface="+mj-cs"/>
              </a:rPr>
              <a:t>устаревших пестицидов, </a:t>
            </a:r>
            <a:r>
              <a:rPr lang="ru-RU" sz="2000" dirty="0" smtClean="0">
                <a:solidFill>
                  <a:schemeClr val="tx1"/>
                </a:solidFill>
                <a:ea typeface="+mj-ea"/>
                <a:cs typeface="+mj-cs"/>
              </a:rPr>
              <a:t>усиление </a:t>
            </a:r>
            <a:r>
              <a:rPr lang="ru-RU" sz="2000" dirty="0">
                <a:solidFill>
                  <a:schemeClr val="tx1"/>
                </a:solidFill>
                <a:ea typeface="+mj-ea"/>
                <a:cs typeface="+mj-cs"/>
              </a:rPr>
              <a:t>инфраструктуры управления СОЗ и подготовка проекта Плана действий.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Проекты по устаревшим пестицидам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2003-2006 году реализовывался Проект </a:t>
            </a:r>
            <a:r>
              <a:rPr lang="ru-RU" sz="2400" dirty="0"/>
              <a:t>ГЭФ / ЮНЕП «Содействие Кыргызской Республике в подготовке Национального плана действий выполнения Стокгольмской Конвенции о СОЗ». </a:t>
            </a:r>
          </a:p>
        </p:txBody>
      </p:sp>
    </p:spTree>
    <p:extLst>
      <p:ext uri="{BB962C8B-B14F-4D97-AF65-F5344CB8AC3E}">
        <p14:creationId xmlns:p14="http://schemas.microsoft.com/office/powerpoint/2010/main" val="274774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564904"/>
            <a:ext cx="792088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780929"/>
            <a:ext cx="7408333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НАЦИОНАЛЬНЫЙ ПЛАН ВЫПОЛНЕНИЯ КЫРГЫЗСКОЙ РЕСПУБЛИКОЙ СТОКГОЛЬМСКОЙ КОНВЕНЦИИ О </a:t>
            </a:r>
            <a:r>
              <a:rPr lang="ru-RU" dirty="0" smtClean="0">
                <a:solidFill>
                  <a:schemeClr val="tx1"/>
                </a:solidFill>
              </a:rPr>
              <a:t>СТОЙКИХ ОРГАНИЧЕСКИХ </a:t>
            </a:r>
            <a:r>
              <a:rPr lang="ru-RU" dirty="0">
                <a:solidFill>
                  <a:schemeClr val="tx1"/>
                </a:solidFill>
              </a:rPr>
              <a:t>ЗАГРЯЗНИТЕЛЯХ ОДОБРЕН РАСПОРЯЖЕНИЕМ ПРАВИТЕЛЬСТВА </a:t>
            </a:r>
            <a:r>
              <a:rPr lang="ru-RU" dirty="0" smtClean="0">
                <a:solidFill>
                  <a:schemeClr val="tx1"/>
                </a:solidFill>
              </a:rPr>
              <a:t>ОТ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 ОКТЯБРЯ </a:t>
            </a:r>
            <a:r>
              <a:rPr lang="ru-RU" dirty="0">
                <a:solidFill>
                  <a:schemeClr val="tx1"/>
                </a:solidFill>
              </a:rPr>
              <a:t>2007 ГОДА N 372-Р.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результате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200" dirty="0">
                <a:solidFill>
                  <a:prstClr val="black"/>
                </a:solidFill>
              </a:rPr>
              <a:t>1</a:t>
            </a:r>
            <a:r>
              <a:rPr lang="ru-RU" sz="2200" dirty="0" smtClean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Региональный проект</a:t>
            </a:r>
            <a:r>
              <a:rPr lang="ru-RU" dirty="0">
                <a:solidFill>
                  <a:prstClr val="black"/>
                </a:solidFill>
              </a:rPr>
              <a:t>: Устранение больших рисков устаревших пестицидов в Кыргызстане 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Действие</a:t>
            </a:r>
            <a:r>
              <a:rPr lang="ru-RU" dirty="0">
                <a:solidFill>
                  <a:prstClr val="black"/>
                </a:solidFill>
              </a:rPr>
              <a:t>:  инвентаризация, переупаковка, транспортировка, складирование в центральном </a:t>
            </a:r>
            <a:r>
              <a:rPr lang="ru-RU" dirty="0" smtClean="0">
                <a:solidFill>
                  <a:prstClr val="black"/>
                </a:solidFill>
              </a:rPr>
              <a:t>складе 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</a:rPr>
              <a:t>Донор: МИД Нидерландов</a:t>
            </a:r>
          </a:p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</a:rPr>
              <a:t>Исполнитель: MKI (они привлекли  TAUW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( </a:t>
            </a:r>
            <a:r>
              <a:rPr lang="en-US" dirty="0" smtClean="0">
                <a:solidFill>
                  <a:prstClr val="black"/>
                </a:solidFill>
              </a:rPr>
              <a:t>TAUW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обучали местных представителей </a:t>
            </a:r>
            <a:r>
              <a:rPr lang="ru-RU" dirty="0" smtClean="0">
                <a:solidFill>
                  <a:prstClr val="black"/>
                </a:solidFill>
              </a:rPr>
              <a:t>госведомств (</a:t>
            </a:r>
            <a:r>
              <a:rPr lang="ru-RU" dirty="0" err="1">
                <a:solidFill>
                  <a:prstClr val="black"/>
                </a:solidFill>
              </a:rPr>
              <a:t>ДХЗР,ДГСН,Ош</a:t>
            </a:r>
            <a:r>
              <a:rPr lang="ru-RU" dirty="0">
                <a:solidFill>
                  <a:prstClr val="black"/>
                </a:solidFill>
              </a:rPr>
              <a:t> ООС)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Время:     2006-2008 </a:t>
            </a:r>
            <a:r>
              <a:rPr lang="ru-RU" dirty="0" err="1">
                <a:solidFill>
                  <a:schemeClr val="tx1"/>
                </a:solidFill>
              </a:rPr>
              <a:t>г.г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Ошская</a:t>
            </a:r>
            <a:r>
              <a:rPr lang="ru-RU" dirty="0" smtClean="0">
                <a:solidFill>
                  <a:schemeClr val="tx1"/>
                </a:solidFill>
              </a:rPr>
              <a:t> область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20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200" dirty="0" smtClean="0"/>
              <a:t>Переупаковано и транспортировано и складировано на Центральном складе </a:t>
            </a:r>
            <a:r>
              <a:rPr lang="ru-RU" sz="3200" dirty="0" err="1" smtClean="0"/>
              <a:t>Ошской</a:t>
            </a:r>
            <a:r>
              <a:rPr lang="ru-RU" sz="3200" dirty="0" smtClean="0"/>
              <a:t> области «Сарай» в </a:t>
            </a:r>
            <a:r>
              <a:rPr lang="ru-RU" sz="3200" dirty="0" err="1" smtClean="0"/>
              <a:t>Карасуйском</a:t>
            </a:r>
            <a:r>
              <a:rPr lang="ru-RU" sz="3200" dirty="0" smtClean="0"/>
              <a:t> районе около 90 тонн УП.</a:t>
            </a:r>
          </a:p>
          <a:p>
            <a:r>
              <a:rPr lang="ru-RU" sz="3200" dirty="0" smtClean="0"/>
              <a:t>Склад «Сарай» - это отремонтированный бывший склад удобрений»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59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 «Сарай» снаружи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9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96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829</TotalTime>
  <Words>1056</Words>
  <Application>Microsoft Office PowerPoint</Application>
  <PresentationFormat>Экран (4:3)</PresentationFormat>
  <Paragraphs>94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Candara</vt:lpstr>
      <vt:lpstr>Symbol</vt:lpstr>
      <vt:lpstr>Times New Roman</vt:lpstr>
      <vt:lpstr>Волна</vt:lpstr>
      <vt:lpstr>Устаревшие пестициды в Кыргызской Республике   Краткий обзор   Центр государственного регулирования в сфере охраны окружающей среды и экологической безопасности Государственного комитета по экологии и климату Кыргызской Республики 2023год, Бишкек</vt:lpstr>
      <vt:lpstr>История образования запасов устаревших пестицидов в КР</vt:lpstr>
      <vt:lpstr>Инциденты связанные с устаревшими пестицидами в КР</vt:lpstr>
      <vt:lpstr>Проекты по устаревшим пестицидам  2003-2006 году реализовывался Проект ГЭФ / ЮНЕП «Содействие Кыргызской Республике в подготовке Национального плана действий выполнения Стокгольмской Конвенции о СОЗ». </vt:lpstr>
      <vt:lpstr>В результате</vt:lpstr>
      <vt:lpstr>Время:     2006-2008 г.г. Ошская область </vt:lpstr>
      <vt:lpstr>Результаты</vt:lpstr>
      <vt:lpstr>Склад «Сарай» снаружи</vt:lpstr>
      <vt:lpstr>Внутри</vt:lpstr>
      <vt:lpstr>2009 год  Джалал - Абадская область </vt:lpstr>
      <vt:lpstr>Результаты</vt:lpstr>
      <vt:lpstr>Сузак А</vt:lpstr>
      <vt:lpstr>Сузак Б</vt:lpstr>
      <vt:lpstr>Время:  2011-2013  Баткенская, Нарынская, Иссык-Кульская, Таласская области</vt:lpstr>
      <vt:lpstr>Результаты</vt:lpstr>
      <vt:lpstr>PSMS</vt:lpstr>
      <vt:lpstr>2011-2015 годы</vt:lpstr>
      <vt:lpstr>результаты</vt:lpstr>
      <vt:lpstr>склад в Ат-Баши</vt:lpstr>
      <vt:lpstr>ДДТ на старом складе</vt:lpstr>
      <vt:lpstr>Складирование в контейнер</vt:lpstr>
      <vt:lpstr>По последним данным Департамента химизации и защиты растений количество устаревших пестицидов в могильниках и складах составляет: </vt:lpstr>
      <vt:lpstr>2012-2016</vt:lpstr>
      <vt:lpstr>Результаты</vt:lpstr>
      <vt:lpstr>Склад Балыкчи, переупаковка</vt:lpstr>
      <vt:lpstr>Снижение рисков на могильниках «Сузак А» и «Сузак Б»</vt:lpstr>
      <vt:lpstr>Презентация PowerPoint</vt:lpstr>
      <vt:lpstr>Домик сторожа на Сузак Б</vt:lpstr>
      <vt:lpstr>В 2019 году стартовал региональный проект ГЭФ-ФАО Проект ГЭФ/ФАО «Управление жизненным циклом пестицидов и ликвидация СОЗ-пестицидов в странах Центральной Азии и Турции» (GCP/SEC/011/GFF, ID ГЭФ</vt:lpstr>
      <vt:lpstr>В рамках проекта ГЭФ/ЮНЭП «Обзор и обновление национального плана выполнения Стокгольмской конвенции о стойких органических загрязнителях в КР»</vt:lpstr>
      <vt:lpstr>На стадии реализации проект ГЭФ-ЮНЭП «Демонстрация нетермической обработки отходов, содержащих ДДТ в странах Центральной Азии (Кыргызстан, Таджикистан)</vt:lpstr>
      <vt:lpstr>Спасибо за внимание.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Устаревшие пестициды</dc:title>
  <dc:creator>Admin</dc:creator>
  <cp:lastModifiedBy>Alik</cp:lastModifiedBy>
  <cp:revision>62</cp:revision>
  <dcterms:created xsi:type="dcterms:W3CDTF">2015-03-11T05:16:55Z</dcterms:created>
  <dcterms:modified xsi:type="dcterms:W3CDTF">2023-10-02T03:34:59Z</dcterms:modified>
</cp:coreProperties>
</file>