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72" r:id="rId2"/>
    <p:sldMasterId id="2147483686" r:id="rId3"/>
  </p:sldMasterIdLst>
  <p:notesMasterIdLst>
    <p:notesMasterId r:id="rId37"/>
  </p:notesMasterIdLst>
  <p:sldIdLst>
    <p:sldId id="1957" r:id="rId4"/>
    <p:sldId id="256" r:id="rId5"/>
    <p:sldId id="257" r:id="rId6"/>
    <p:sldId id="324" r:id="rId7"/>
    <p:sldId id="401" r:id="rId8"/>
    <p:sldId id="1961" r:id="rId9"/>
    <p:sldId id="425" r:id="rId10"/>
    <p:sldId id="408" r:id="rId11"/>
    <p:sldId id="1958" r:id="rId12"/>
    <p:sldId id="437" r:id="rId13"/>
    <p:sldId id="1959" r:id="rId14"/>
    <p:sldId id="430" r:id="rId15"/>
    <p:sldId id="429" r:id="rId16"/>
    <p:sldId id="334" r:id="rId17"/>
    <p:sldId id="1951" r:id="rId18"/>
    <p:sldId id="1949" r:id="rId19"/>
    <p:sldId id="1950" r:id="rId20"/>
    <p:sldId id="1952" r:id="rId21"/>
    <p:sldId id="1953" r:id="rId22"/>
    <p:sldId id="1955" r:id="rId23"/>
    <p:sldId id="1956" r:id="rId24"/>
    <p:sldId id="1964" r:id="rId25"/>
    <p:sldId id="1963" r:id="rId26"/>
    <p:sldId id="1967" r:id="rId27"/>
    <p:sldId id="1965" r:id="rId28"/>
    <p:sldId id="1966" r:id="rId29"/>
    <p:sldId id="1954" r:id="rId30"/>
    <p:sldId id="434" r:id="rId31"/>
    <p:sldId id="1937" r:id="rId32"/>
    <p:sldId id="1382" r:id="rId33"/>
    <p:sldId id="1936" r:id="rId34"/>
    <p:sldId id="1962" r:id="rId35"/>
    <p:sldId id="438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-396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&#1055;&#1086;&#1083;&#1100;&#1079;&#1086;&#1074;&#1072;&#1090;&#1077;&#1083;&#1100;\Desktop\&#1087;&#1088;&#1086;&#1077;&#1082;&#1090;_&#1070;&#1053;&#1048;&#1057;&#1045;&#1060;_2024\5.02.00.28.%20&#1044;&#1077;&#1090;&#1080;%20&#1089;%20&#1086;&#1075;&#1088;&#1072;&#1085;&#1080;&#1095;&#1077;&#1085;&#1085;&#1099;&#1084;&#1080;%20&#1074;&#1086;&#1079;&#1084;&#1086;&#1078;&#1085;&#1086;&#1089;&#1090;&#1103;&#1084;&#1080;%20&#1079;&#1076;&#1086;&#1088;&#1086;&#1074;&#1100;&#1103;.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y-KG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err="1" smtClean="0"/>
              <a:t>КРдагы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майыптыгы</a:t>
            </a:r>
            <a:r>
              <a:rPr lang="ru-RU" baseline="0" dirty="0" smtClean="0"/>
              <a:t> бар </a:t>
            </a:r>
            <a:r>
              <a:rPr lang="ru-RU" baseline="0" dirty="0" err="1" smtClean="0"/>
              <a:t>балдардын</a:t>
            </a:r>
            <a:r>
              <a:rPr lang="ru-RU" baseline="0" dirty="0" smtClean="0"/>
              <a:t> саны </a:t>
            </a:r>
            <a:r>
              <a:rPr lang="ru-RU" sz="1600" b="0" dirty="0" smtClean="0"/>
              <a:t>(КР </a:t>
            </a:r>
            <a:r>
              <a:rPr lang="ru-RU" sz="1600" b="0" dirty="0" err="1" smtClean="0"/>
              <a:t>Улуттук</a:t>
            </a:r>
            <a:r>
              <a:rPr lang="ru-RU" sz="1600" b="0" dirty="0" smtClean="0"/>
              <a:t> </a:t>
            </a:r>
            <a:r>
              <a:rPr lang="ru-RU" sz="1600" b="0" dirty="0" err="1" smtClean="0"/>
              <a:t>статскомитети</a:t>
            </a:r>
            <a:r>
              <a:rPr lang="ru-RU" sz="1600" b="0" dirty="0" smtClean="0"/>
              <a:t>)  </a:t>
            </a:r>
            <a:endParaRPr lang="ru-RU" sz="1600" b="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355667066800325E-2"/>
          <c:y val="0.21455339200984833"/>
          <c:w val="0.97288665866399349"/>
          <c:h val="0.738615582819358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'[5.02.00.28. Дети с ограниченными возможностями здоровья..xlsx]Лист1'!$B$4</c:f>
              <c:strCache>
                <c:ptCount val="1"/>
                <c:pt idx="0">
                  <c:v>Численность детей с инвалидностью, человек 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ky-KG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'[5.02.00.28. Дети с ограниченными возможностями здоровья..xlsx]Лист1'!$C$3:$G$3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'[5.02.00.28. Дети с ограниченными возможностями здоровья..xlsx]Лист1'!$C$4:$G$4</c:f>
              <c:numCache>
                <c:formatCode>#,##0</c:formatCode>
                <c:ptCount val="5"/>
                <c:pt idx="0">
                  <c:v>32013</c:v>
                </c:pt>
                <c:pt idx="1">
                  <c:v>32634</c:v>
                </c:pt>
                <c:pt idx="2">
                  <c:v>34181</c:v>
                </c:pt>
                <c:pt idx="3">
                  <c:v>36441</c:v>
                </c:pt>
                <c:pt idx="4">
                  <c:v>37494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91-4CF6-AE0F-0977917AF3E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93731968"/>
        <c:axId val="195115264"/>
      </c:barChart>
      <c:catAx>
        <c:axId val="19373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y-KG"/>
          </a:p>
        </c:txPr>
        <c:crossAx val="195115264"/>
        <c:crosses val="autoZero"/>
        <c:auto val="1"/>
        <c:lblAlgn val="ctr"/>
        <c:lblOffset val="100"/>
        <c:noMultiLvlLbl val="0"/>
      </c:catAx>
      <c:valAx>
        <c:axId val="19511526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9373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y-KG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2930A8-642F-489B-B9DC-650FD75C98ED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CFFA4B9-F7B4-4249-93C0-F161D02C098E}">
      <dgm:prSet/>
      <dgm:spPr/>
      <dgm:t>
        <a:bodyPr/>
        <a:lstStyle/>
        <a:p>
          <a:r>
            <a:rPr lang="ru-RU" dirty="0" err="1" smtClean="0"/>
            <a:t>Балдардын</a:t>
          </a:r>
          <a:r>
            <a:rPr lang="ru-RU" dirty="0" smtClean="0"/>
            <a:t> </a:t>
          </a:r>
          <a:r>
            <a:rPr lang="ru-RU" dirty="0" err="1" smtClean="0"/>
            <a:t>церебралдык</a:t>
          </a:r>
          <a:r>
            <a:rPr lang="ru-RU" dirty="0" smtClean="0"/>
            <a:t> </a:t>
          </a:r>
          <a:r>
            <a:rPr lang="ru-RU" dirty="0" smtClean="0"/>
            <a:t>шал </a:t>
          </a:r>
          <a:r>
            <a:rPr lang="ru-RU" dirty="0" err="1" smtClean="0"/>
            <a:t>оорусун</a:t>
          </a:r>
          <a:r>
            <a:rPr lang="ru-RU" dirty="0" smtClean="0"/>
            <a:t> </a:t>
          </a:r>
          <a:r>
            <a:rPr lang="ru-RU" dirty="0" err="1" smtClean="0"/>
            <a:t>эрте</a:t>
          </a:r>
          <a:r>
            <a:rPr lang="ru-RU" dirty="0" smtClean="0"/>
            <a:t> </a:t>
          </a:r>
          <a:r>
            <a:rPr lang="ru-RU" dirty="0" err="1" smtClean="0"/>
            <a:t>реабилитациялоо</a:t>
          </a:r>
          <a:endParaRPr lang="en-US" dirty="0"/>
        </a:p>
      </dgm:t>
    </dgm:pt>
    <dgm:pt modelId="{86345399-6A60-4FBB-AD0B-01FE83E504EA}" type="parTrans" cxnId="{1A1E018F-473F-4B57-ACB7-B5EBE51C8662}">
      <dgm:prSet/>
      <dgm:spPr/>
      <dgm:t>
        <a:bodyPr/>
        <a:lstStyle/>
        <a:p>
          <a:endParaRPr lang="en-US"/>
        </a:p>
      </dgm:t>
    </dgm:pt>
    <dgm:pt modelId="{D68780D4-96B4-4507-AF99-CAB676ADEA20}" type="sibTrans" cxnId="{1A1E018F-473F-4B57-ACB7-B5EBE51C8662}">
      <dgm:prSet/>
      <dgm:spPr/>
      <dgm:t>
        <a:bodyPr/>
        <a:lstStyle/>
        <a:p>
          <a:endParaRPr lang="en-US"/>
        </a:p>
      </dgm:t>
    </dgm:pt>
    <dgm:pt modelId="{02E579E1-4615-48A8-9B78-165D6DC7C29D}">
      <dgm:prSet/>
      <dgm:spPr/>
      <dgm:t>
        <a:bodyPr/>
        <a:lstStyle/>
        <a:p>
          <a:r>
            <a:rPr lang="ru-RU" dirty="0" err="1" smtClean="0"/>
            <a:t>Ымыркайларда</a:t>
          </a:r>
          <a:r>
            <a:rPr lang="ru-RU" dirty="0" smtClean="0"/>
            <a:t> </a:t>
          </a:r>
          <a:r>
            <a:rPr lang="ru-RU" dirty="0" err="1" smtClean="0"/>
            <a:t>фенилкетонуриянын</a:t>
          </a:r>
          <a:r>
            <a:rPr lang="ru-RU" dirty="0" smtClean="0"/>
            <a:t> </a:t>
          </a:r>
          <a:r>
            <a:rPr lang="ru-RU" dirty="0" err="1" smtClean="0"/>
            <a:t>неонаталдык</a:t>
          </a:r>
          <a:r>
            <a:rPr lang="ru-RU" dirty="0" smtClean="0"/>
            <a:t> </a:t>
          </a:r>
          <a:r>
            <a:rPr lang="ru-RU" dirty="0" err="1" smtClean="0"/>
            <a:t>скрининги</a:t>
          </a:r>
          <a:endParaRPr lang="en-US" dirty="0"/>
        </a:p>
      </dgm:t>
    </dgm:pt>
    <dgm:pt modelId="{3FB084D6-1B29-4093-B43A-3810BB65F577}" type="parTrans" cxnId="{EF99B54F-D539-4D37-A46E-4F8225371637}">
      <dgm:prSet/>
      <dgm:spPr/>
      <dgm:t>
        <a:bodyPr/>
        <a:lstStyle/>
        <a:p>
          <a:endParaRPr lang="en-US"/>
        </a:p>
      </dgm:t>
    </dgm:pt>
    <dgm:pt modelId="{B460E1FE-274C-45B7-B6F3-0390C6CA54E3}" type="sibTrans" cxnId="{EF99B54F-D539-4D37-A46E-4F8225371637}">
      <dgm:prSet/>
      <dgm:spPr/>
      <dgm:t>
        <a:bodyPr/>
        <a:lstStyle/>
        <a:p>
          <a:endParaRPr lang="en-US"/>
        </a:p>
      </dgm:t>
    </dgm:pt>
    <dgm:pt modelId="{EEF976B2-9142-4231-B490-F1BA5C426C75}">
      <dgm:prSet/>
      <dgm:spPr/>
      <dgm:t>
        <a:bodyPr/>
        <a:lstStyle/>
        <a:p>
          <a:r>
            <a:rPr lang="ru-RU" dirty="0" err="1" smtClean="0"/>
            <a:t>Ымыркайларда</a:t>
          </a:r>
          <a:r>
            <a:rPr lang="ru-RU" dirty="0" smtClean="0"/>
            <a:t> </a:t>
          </a:r>
          <a:r>
            <a:rPr lang="ru-RU" dirty="0" err="1" smtClean="0"/>
            <a:t>тубаса</a:t>
          </a:r>
          <a:r>
            <a:rPr lang="ru-RU" dirty="0" smtClean="0"/>
            <a:t> </a:t>
          </a:r>
          <a:r>
            <a:rPr lang="ru-RU" dirty="0" err="1" smtClean="0"/>
            <a:t>кулактын</a:t>
          </a:r>
          <a:r>
            <a:rPr lang="ru-RU" dirty="0" smtClean="0"/>
            <a:t> </a:t>
          </a:r>
          <a:r>
            <a:rPr lang="ru-RU" dirty="0" err="1" smtClean="0"/>
            <a:t>начар</a:t>
          </a:r>
          <a:r>
            <a:rPr lang="ru-RU" dirty="0" smtClean="0"/>
            <a:t> </a:t>
          </a:r>
          <a:r>
            <a:rPr lang="ru-RU" dirty="0" err="1" smtClean="0"/>
            <a:t>угуусунун</a:t>
          </a:r>
          <a:r>
            <a:rPr lang="ru-RU" dirty="0" smtClean="0"/>
            <a:t> </a:t>
          </a:r>
          <a:r>
            <a:rPr lang="ru-RU" dirty="0" err="1" smtClean="0"/>
            <a:t>неонаталдык</a:t>
          </a:r>
          <a:r>
            <a:rPr lang="ru-RU" dirty="0" smtClean="0"/>
            <a:t> </a:t>
          </a:r>
          <a:r>
            <a:rPr lang="ru-RU" dirty="0" err="1" smtClean="0"/>
            <a:t>скрининги</a:t>
          </a:r>
          <a:endParaRPr lang="en-US" dirty="0"/>
        </a:p>
      </dgm:t>
    </dgm:pt>
    <dgm:pt modelId="{257289EA-8019-46F7-A9D9-3F2613F9F23B}" type="parTrans" cxnId="{9422B3E9-954E-47C3-8C7F-91B0D076C220}">
      <dgm:prSet/>
      <dgm:spPr/>
      <dgm:t>
        <a:bodyPr/>
        <a:lstStyle/>
        <a:p>
          <a:endParaRPr lang="en-US"/>
        </a:p>
      </dgm:t>
    </dgm:pt>
    <dgm:pt modelId="{D2CD9B9A-D48A-48B1-9EF2-5A4503690D48}" type="sibTrans" cxnId="{9422B3E9-954E-47C3-8C7F-91B0D076C220}">
      <dgm:prSet/>
      <dgm:spPr/>
      <dgm:t>
        <a:bodyPr/>
        <a:lstStyle/>
        <a:p>
          <a:endParaRPr lang="en-US"/>
        </a:p>
      </dgm:t>
    </dgm:pt>
    <dgm:pt modelId="{A333FEB3-C74D-4F71-8F05-1904084EE2C6}">
      <dgm:prSet/>
      <dgm:spPr/>
      <dgm:t>
        <a:bodyPr/>
        <a:lstStyle/>
        <a:p>
          <a:r>
            <a:rPr lang="ru-RU" dirty="0" err="1" smtClean="0"/>
            <a:t>Ымыркайларда</a:t>
          </a:r>
          <a:r>
            <a:rPr lang="ru-RU" dirty="0" smtClean="0"/>
            <a:t> </a:t>
          </a:r>
          <a:r>
            <a:rPr lang="ru-RU" dirty="0" err="1" smtClean="0"/>
            <a:t>ретинопатиянын</a:t>
          </a:r>
          <a:r>
            <a:rPr lang="ru-RU" dirty="0" smtClean="0"/>
            <a:t>  </a:t>
          </a:r>
          <a:r>
            <a:rPr lang="ru-RU" dirty="0" err="1" smtClean="0"/>
            <a:t>неонаталдык</a:t>
          </a:r>
          <a:r>
            <a:rPr lang="ru-RU" dirty="0" smtClean="0"/>
            <a:t> </a:t>
          </a:r>
          <a:r>
            <a:rPr lang="ru-RU" dirty="0" err="1" smtClean="0"/>
            <a:t>скрининги</a:t>
          </a:r>
          <a:r>
            <a:rPr lang="ru-RU" dirty="0" smtClean="0"/>
            <a:t> + </a:t>
          </a:r>
          <a:r>
            <a:rPr lang="ru-RU" dirty="0" err="1" smtClean="0"/>
            <a:t>дарылоо</a:t>
          </a:r>
          <a:endParaRPr lang="en-US" dirty="0"/>
        </a:p>
      </dgm:t>
    </dgm:pt>
    <dgm:pt modelId="{5E512BDC-7579-465B-89B7-B75FA87A37B0}" type="parTrans" cxnId="{8F58C528-AFED-4D98-9E8F-454467BCAB6B}">
      <dgm:prSet/>
      <dgm:spPr/>
      <dgm:t>
        <a:bodyPr/>
        <a:lstStyle/>
        <a:p>
          <a:endParaRPr lang="en-US"/>
        </a:p>
      </dgm:t>
    </dgm:pt>
    <dgm:pt modelId="{ADB02E3A-E055-4575-AA80-46DC46F5D0A0}" type="sibTrans" cxnId="{8F58C528-AFED-4D98-9E8F-454467BCAB6B}">
      <dgm:prSet/>
      <dgm:spPr/>
      <dgm:t>
        <a:bodyPr/>
        <a:lstStyle/>
        <a:p>
          <a:endParaRPr lang="en-US"/>
        </a:p>
      </dgm:t>
    </dgm:pt>
    <dgm:pt modelId="{17D109B2-8A21-4CEC-963F-3B9139D5373B}" type="pres">
      <dgm:prSet presAssocID="{6E2930A8-642F-489B-B9DC-650FD75C98E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3410F4-33FC-4B26-9C17-0041D4213A54}" type="pres">
      <dgm:prSet presAssocID="{6CFFA4B9-F7B4-4249-93C0-F161D02C098E}" presName="node" presStyleLbl="node1" presStyleIdx="0" presStyleCnt="4" custLinFactNeighborX="-5612" custLinFactNeighborY="-55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3BE9D3-015F-497B-A343-17961A7D4E9B}" type="pres">
      <dgm:prSet presAssocID="{D68780D4-96B4-4507-AF99-CAB676ADEA20}" presName="sibTrans" presStyleCnt="0"/>
      <dgm:spPr/>
    </dgm:pt>
    <dgm:pt modelId="{C7B040E1-407D-4C3D-975D-B3B05D0415B4}" type="pres">
      <dgm:prSet presAssocID="{02E579E1-4615-48A8-9B78-165D6DC7C29D}" presName="node" presStyleLbl="node1" presStyleIdx="1" presStyleCnt="4" custLinFactNeighborX="-465" custLinFactNeighborY="-114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607CFD-BE57-4E7C-9419-4BE64F605DE8}" type="pres">
      <dgm:prSet presAssocID="{B460E1FE-274C-45B7-B6F3-0390C6CA54E3}" presName="sibTrans" presStyleCnt="0"/>
      <dgm:spPr/>
    </dgm:pt>
    <dgm:pt modelId="{E18389D0-665A-4E77-A340-D2DD6A47AAF7}" type="pres">
      <dgm:prSet presAssocID="{EEF976B2-9142-4231-B490-F1BA5C426C75}" presName="node" presStyleLbl="node1" presStyleIdx="2" presStyleCnt="4" custLinFactNeighborX="-4702" custLinFactNeighborY="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A4E535-8A0B-4A9E-9CC3-F90FA86EAD9E}" type="pres">
      <dgm:prSet presAssocID="{D2CD9B9A-D48A-48B1-9EF2-5A4503690D48}" presName="sibTrans" presStyleCnt="0"/>
      <dgm:spPr/>
    </dgm:pt>
    <dgm:pt modelId="{3DBC964E-A0EB-4DE1-A534-6408AE1B2495}" type="pres">
      <dgm:prSet presAssocID="{A333FEB3-C74D-4F71-8F05-1904084EE2C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99B54F-D539-4D37-A46E-4F8225371637}" srcId="{6E2930A8-642F-489B-B9DC-650FD75C98ED}" destId="{02E579E1-4615-48A8-9B78-165D6DC7C29D}" srcOrd="1" destOrd="0" parTransId="{3FB084D6-1B29-4093-B43A-3810BB65F577}" sibTransId="{B460E1FE-274C-45B7-B6F3-0390C6CA54E3}"/>
    <dgm:cxn modelId="{AF178BDB-57DF-44C6-B67C-6189FBA20D14}" type="presOf" srcId="{6E2930A8-642F-489B-B9DC-650FD75C98ED}" destId="{17D109B2-8A21-4CEC-963F-3B9139D5373B}" srcOrd="0" destOrd="0" presId="urn:microsoft.com/office/officeart/2005/8/layout/default"/>
    <dgm:cxn modelId="{1A1E018F-473F-4B57-ACB7-B5EBE51C8662}" srcId="{6E2930A8-642F-489B-B9DC-650FD75C98ED}" destId="{6CFFA4B9-F7B4-4249-93C0-F161D02C098E}" srcOrd="0" destOrd="0" parTransId="{86345399-6A60-4FBB-AD0B-01FE83E504EA}" sibTransId="{D68780D4-96B4-4507-AF99-CAB676ADEA20}"/>
    <dgm:cxn modelId="{8F58C528-AFED-4D98-9E8F-454467BCAB6B}" srcId="{6E2930A8-642F-489B-B9DC-650FD75C98ED}" destId="{A333FEB3-C74D-4F71-8F05-1904084EE2C6}" srcOrd="3" destOrd="0" parTransId="{5E512BDC-7579-465B-89B7-B75FA87A37B0}" sibTransId="{ADB02E3A-E055-4575-AA80-46DC46F5D0A0}"/>
    <dgm:cxn modelId="{8FDD6026-B316-4143-801B-250E338DE144}" type="presOf" srcId="{02E579E1-4615-48A8-9B78-165D6DC7C29D}" destId="{C7B040E1-407D-4C3D-975D-B3B05D0415B4}" srcOrd="0" destOrd="0" presId="urn:microsoft.com/office/officeart/2005/8/layout/default"/>
    <dgm:cxn modelId="{B31C89F4-E36C-40CD-95EE-D4F608D85237}" type="presOf" srcId="{EEF976B2-9142-4231-B490-F1BA5C426C75}" destId="{E18389D0-665A-4E77-A340-D2DD6A47AAF7}" srcOrd="0" destOrd="0" presId="urn:microsoft.com/office/officeart/2005/8/layout/default"/>
    <dgm:cxn modelId="{9422B3E9-954E-47C3-8C7F-91B0D076C220}" srcId="{6E2930A8-642F-489B-B9DC-650FD75C98ED}" destId="{EEF976B2-9142-4231-B490-F1BA5C426C75}" srcOrd="2" destOrd="0" parTransId="{257289EA-8019-46F7-A9D9-3F2613F9F23B}" sibTransId="{D2CD9B9A-D48A-48B1-9EF2-5A4503690D48}"/>
    <dgm:cxn modelId="{2DD43071-27DF-4BF1-994B-A6831ABDBBE1}" type="presOf" srcId="{6CFFA4B9-F7B4-4249-93C0-F161D02C098E}" destId="{CF3410F4-33FC-4B26-9C17-0041D4213A54}" srcOrd="0" destOrd="0" presId="urn:microsoft.com/office/officeart/2005/8/layout/default"/>
    <dgm:cxn modelId="{0BDCB09A-19E4-4666-9338-670D9C5B3D2B}" type="presOf" srcId="{A333FEB3-C74D-4F71-8F05-1904084EE2C6}" destId="{3DBC964E-A0EB-4DE1-A534-6408AE1B2495}" srcOrd="0" destOrd="0" presId="urn:microsoft.com/office/officeart/2005/8/layout/default"/>
    <dgm:cxn modelId="{432EA970-9B18-496E-AB61-241322FDC596}" type="presParOf" srcId="{17D109B2-8A21-4CEC-963F-3B9139D5373B}" destId="{CF3410F4-33FC-4B26-9C17-0041D4213A54}" srcOrd="0" destOrd="0" presId="urn:microsoft.com/office/officeart/2005/8/layout/default"/>
    <dgm:cxn modelId="{845408CD-CDA1-420E-A382-E7C99912C5DE}" type="presParOf" srcId="{17D109B2-8A21-4CEC-963F-3B9139D5373B}" destId="{A33BE9D3-015F-497B-A343-17961A7D4E9B}" srcOrd="1" destOrd="0" presId="urn:microsoft.com/office/officeart/2005/8/layout/default"/>
    <dgm:cxn modelId="{DC1CA9C5-87B8-416E-BDCE-3855227852A7}" type="presParOf" srcId="{17D109B2-8A21-4CEC-963F-3B9139D5373B}" destId="{C7B040E1-407D-4C3D-975D-B3B05D0415B4}" srcOrd="2" destOrd="0" presId="urn:microsoft.com/office/officeart/2005/8/layout/default"/>
    <dgm:cxn modelId="{824312E3-93D8-4890-B1CF-4F99FDD40BE4}" type="presParOf" srcId="{17D109B2-8A21-4CEC-963F-3B9139D5373B}" destId="{A1607CFD-BE57-4E7C-9419-4BE64F605DE8}" srcOrd="3" destOrd="0" presId="urn:microsoft.com/office/officeart/2005/8/layout/default"/>
    <dgm:cxn modelId="{D4D1EC6C-D240-448D-93AE-FBAEE64A1C7C}" type="presParOf" srcId="{17D109B2-8A21-4CEC-963F-3B9139D5373B}" destId="{E18389D0-665A-4E77-A340-D2DD6A47AAF7}" srcOrd="4" destOrd="0" presId="urn:microsoft.com/office/officeart/2005/8/layout/default"/>
    <dgm:cxn modelId="{AEC843FC-1546-4F70-A884-B12589E6C2E1}" type="presParOf" srcId="{17D109B2-8A21-4CEC-963F-3B9139D5373B}" destId="{5EA4E535-8A0B-4A9E-9CC3-F90FA86EAD9E}" srcOrd="5" destOrd="0" presId="urn:microsoft.com/office/officeart/2005/8/layout/default"/>
    <dgm:cxn modelId="{37C57830-A6A0-40F8-880D-DA51715C95B9}" type="presParOf" srcId="{17D109B2-8A21-4CEC-963F-3B9139D5373B}" destId="{3DBC964E-A0EB-4DE1-A534-6408AE1B249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3410F4-33FC-4B26-9C17-0041D4213A54}">
      <dsp:nvSpPr>
        <dsp:cNvPr id="0" name=""/>
        <dsp:cNvSpPr/>
      </dsp:nvSpPr>
      <dsp:spPr>
        <a:xfrm>
          <a:off x="0" y="0"/>
          <a:ext cx="3354312" cy="20125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/>
            <a:t>Балдардын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церебралдык</a:t>
          </a:r>
          <a:r>
            <a:rPr lang="ru-RU" sz="2500" kern="1200" dirty="0" smtClean="0"/>
            <a:t> </a:t>
          </a:r>
          <a:r>
            <a:rPr lang="ru-RU" sz="2500" kern="1200" dirty="0" smtClean="0"/>
            <a:t>шал </a:t>
          </a:r>
          <a:r>
            <a:rPr lang="ru-RU" sz="2500" kern="1200" dirty="0" err="1" smtClean="0"/>
            <a:t>оорусун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эрте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реабилитациялоо</a:t>
          </a:r>
          <a:endParaRPr lang="en-US" sz="2500" kern="1200" dirty="0"/>
        </a:p>
      </dsp:txBody>
      <dsp:txXfrm>
        <a:off x="0" y="0"/>
        <a:ext cx="3354312" cy="2012587"/>
      </dsp:txXfrm>
    </dsp:sp>
    <dsp:sp modelId="{C7B040E1-407D-4C3D-975D-B3B05D0415B4}">
      <dsp:nvSpPr>
        <dsp:cNvPr id="0" name=""/>
        <dsp:cNvSpPr/>
      </dsp:nvSpPr>
      <dsp:spPr>
        <a:xfrm>
          <a:off x="3675006" y="0"/>
          <a:ext cx="3354312" cy="201258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/>
            <a:t>Ымыркайларда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фенилкетонуриянын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неонаталдык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скрининги</a:t>
          </a:r>
          <a:endParaRPr lang="en-US" sz="2500" kern="1200" dirty="0"/>
        </a:p>
      </dsp:txBody>
      <dsp:txXfrm>
        <a:off x="3675006" y="0"/>
        <a:ext cx="3354312" cy="2012587"/>
      </dsp:txXfrm>
    </dsp:sp>
    <dsp:sp modelId="{E18389D0-665A-4E77-A340-D2DD6A47AAF7}">
      <dsp:nvSpPr>
        <dsp:cNvPr id="0" name=""/>
        <dsp:cNvSpPr/>
      </dsp:nvSpPr>
      <dsp:spPr>
        <a:xfrm>
          <a:off x="0" y="2575617"/>
          <a:ext cx="3354312" cy="20125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/>
            <a:t>Ымыркайларда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тубаса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кулактын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начар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угуусунун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неонаталдык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скрининги</a:t>
          </a:r>
          <a:endParaRPr lang="en-US" sz="2500" kern="1200" dirty="0"/>
        </a:p>
      </dsp:txBody>
      <dsp:txXfrm>
        <a:off x="0" y="2575617"/>
        <a:ext cx="3354312" cy="2012587"/>
      </dsp:txXfrm>
    </dsp:sp>
    <dsp:sp modelId="{3DBC964E-A0EB-4DE1-A534-6408AE1B2495}">
      <dsp:nvSpPr>
        <dsp:cNvPr id="0" name=""/>
        <dsp:cNvSpPr/>
      </dsp:nvSpPr>
      <dsp:spPr>
        <a:xfrm>
          <a:off x="3690604" y="2575154"/>
          <a:ext cx="3354312" cy="201258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/>
            <a:t>Ымыркайларда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ретинопатиянын</a:t>
          </a:r>
          <a:r>
            <a:rPr lang="ru-RU" sz="2500" kern="1200" dirty="0" smtClean="0"/>
            <a:t>  </a:t>
          </a:r>
          <a:r>
            <a:rPr lang="ru-RU" sz="2500" kern="1200" dirty="0" err="1" smtClean="0"/>
            <a:t>неонаталдык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скрининги</a:t>
          </a:r>
          <a:r>
            <a:rPr lang="ru-RU" sz="2500" kern="1200" dirty="0" smtClean="0"/>
            <a:t> + </a:t>
          </a:r>
          <a:r>
            <a:rPr lang="ru-RU" sz="2500" kern="1200" dirty="0" err="1" smtClean="0"/>
            <a:t>дарылоо</a:t>
          </a:r>
          <a:endParaRPr lang="en-US" sz="2500" kern="1200" dirty="0"/>
        </a:p>
      </dsp:txBody>
      <dsp:txXfrm>
        <a:off x="3690604" y="2575154"/>
        <a:ext cx="3354312" cy="2012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9FB76-568A-4F24-8EF7-279735D16E69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9C9D8-3087-4775-8BC8-DFF4423A8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539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8F2D1-ED95-4E5C-9448-0DF99F9568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179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164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247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577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D724F4-B908-48B6-BC23-E18DDF91B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D79ED4D-73EA-4605-9582-7659EBDB51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1B2D31A-FD46-4BDA-9A24-CB0F4D11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9C62-7DB2-4450-9B2B-B36347056078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9312306-AF6B-47C4-B155-780EC3A0A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D5D5D7A-E90F-4235-9A1D-5AAC3FBB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6CE9-794B-4EEC-B2CD-DEC5AB253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153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80919F-1FC2-426C-91F4-A2913E0F0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233D937-DA56-470B-93FC-9053CD753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C00E8C9-1CFD-489C-BD1D-DF46A5A02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9C62-7DB2-4450-9B2B-B36347056078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90E4109-21A7-416F-93BA-46CB391FD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C77E650-3AA7-4391-8593-B1AD6B33D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6CE9-794B-4EEC-B2CD-DEC5AB253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268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5EC4DA-6445-40E7-B46D-4FB66642D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45E43C1-6528-44C5-9868-AA64C4BFE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B28EE65-4237-45AB-B46A-DEBD11802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9C62-7DB2-4450-9B2B-B36347056078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A27B97D-2FF5-4188-8A3F-9D42A40A6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29A5ED6-55C6-4B8F-92FF-24C18D8E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6CE9-794B-4EEC-B2CD-DEC5AB253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523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995437-638C-4AD1-A925-D59BB421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4ED1CCA-5899-4E72-ADE5-2B8F20919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81768EF-D041-4C7D-B452-1AC560249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BE62E3D-CF84-453A-A8BB-91A62D0C2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9C62-7DB2-4450-9B2B-B36347056078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5454E3-EF12-45C4-868B-04107F446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DA155F0-A4DE-48DB-9CD9-63D7AC8A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6CE9-794B-4EEC-B2CD-DEC5AB253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693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1A31AC-1D9C-49F3-8C39-B421CA065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F638A08-5DD3-4E7F-A95C-D415B0C90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7CE8A2C-CD6C-46E6-AAB5-7A1BD986F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E450CCA-7A82-4A36-A4AC-73AFD37CF9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0B44440-3EC3-4B69-8E45-82DC20172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F627AF7-3D38-4E7A-867A-1DF30E292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9C62-7DB2-4450-9B2B-B36347056078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1EE6C22-9373-42AB-9D59-3D88E49C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9FF836C-D62A-48B9-AF23-36BD6EA94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6CE9-794B-4EEC-B2CD-DEC5AB253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897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4CFD89-0F5B-4AEC-9FF0-0972D922E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524F032-9A73-493F-A14C-82D7E05E5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9C62-7DB2-4450-9B2B-B36347056078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5B13CA4-A296-4598-8B20-2FB850467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D638C4F-36C2-46B7-A72A-3E90AB2E1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6CE9-794B-4EEC-B2CD-DEC5AB253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264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B6E3BBC-A60F-4C3A-8456-1F6CB4E1F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9C62-7DB2-4450-9B2B-B36347056078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3A1B95B-60AE-4C3E-A663-E3D881B1E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505A1FB-BF67-4A87-8F97-BF34D39D3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6CE9-794B-4EEC-B2CD-DEC5AB253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007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25F1AC-9E53-45CC-98DC-C60F9DAF1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024340F-71EC-4033-8C90-E0071804B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D696FC4-D59A-4EC5-92E4-CF4D3CF96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E32F7D3-A281-4C18-8A74-89335550D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9C62-7DB2-4450-9B2B-B36347056078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530BAAF-EA36-44E1-AD79-288CB216E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86D77E6-3C03-4F3B-9801-D6AAC11EF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6CE9-794B-4EEC-B2CD-DEC5AB253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72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83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22C735-4755-4A0A-B4ED-39DFCF104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331D473-19F2-489D-892B-1E426ECC91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70160BE-FD87-4301-BE4D-74C34B650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B3898EC-CE68-4F87-BB87-FCC9FB40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9C62-7DB2-4450-9B2B-B36347056078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D5098D-FEFE-4551-940C-C7CA85AD2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15CDAEA-5794-4F40-B708-7D311F251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6CE9-794B-4EEC-B2CD-DEC5AB253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71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1DDBAD-440F-4253-927A-1C444D805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1D0DC6A-D86C-4141-B129-777BAD653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4651FFC-DA67-4348-BFCF-AFA23E9F0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9C62-7DB2-4450-9B2B-B36347056078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86434ED-3064-4ABA-BADE-C3BD0AC77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8627C2B-FAC0-4757-95C4-7B00E3646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6CE9-794B-4EEC-B2CD-DEC5AB253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086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41F7AC7-BDA0-49EF-9C0C-2750497749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72E584D-D326-41F0-80A5-018C6F8524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F312755-B1B1-4173-89F1-FF68AC6F0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9C62-7DB2-4450-9B2B-B36347056078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02B1C20-F4AF-4669-A396-58534BB0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C976146-AC44-4EE8-9F0D-43869E6BC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6CE9-794B-4EEC-B2CD-DEC5AB253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64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>
            <a:spLocks noGrp="1"/>
          </p:cNvSpPr>
          <p:nvPr>
            <p:ph type="pic" idx="2"/>
          </p:nvPr>
        </p:nvSpPr>
        <p:spPr>
          <a:xfrm>
            <a:off x="14" y="381006"/>
            <a:ext cx="5394946" cy="5664696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2955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44756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37A9B-6F63-419D-9FB3-E852DF0F9312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2171-ED33-4644-A968-222B54F63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872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37A9B-6F63-419D-9FB3-E852DF0F9312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2171-ED33-4644-A968-222B54F63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1721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37A9B-6F63-419D-9FB3-E852DF0F9312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2171-ED33-4644-A968-222B54F63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488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37A9B-6F63-419D-9FB3-E852DF0F9312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2171-ED33-4644-A968-222B54F63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164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37A9B-6F63-419D-9FB3-E852DF0F9312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2171-ED33-4644-A968-222B54F63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41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91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37A9B-6F63-419D-9FB3-E852DF0F9312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2171-ED33-4644-A968-222B54F63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719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37A9B-6F63-419D-9FB3-E852DF0F9312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2171-ED33-4644-A968-222B54F63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5849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37A9B-6F63-419D-9FB3-E852DF0F9312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2171-ED33-4644-A968-222B54F63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117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37A9B-6F63-419D-9FB3-E852DF0F9312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2171-ED33-4644-A968-222B54F63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1411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37A9B-6F63-419D-9FB3-E852DF0F9312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2171-ED33-4644-A968-222B54F63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1928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37A9B-6F63-419D-9FB3-E852DF0F9312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2171-ED33-4644-A968-222B54F63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5754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37A9B-6F63-419D-9FB3-E852DF0F9312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2171-ED33-4644-A968-222B54F6381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1465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37A9B-6F63-419D-9FB3-E852DF0F9312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2171-ED33-4644-A968-222B54F63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062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37A9B-6F63-419D-9FB3-E852DF0F9312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2171-ED33-4644-A968-222B54F63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681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37A9B-6F63-419D-9FB3-E852DF0F9312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2171-ED33-4644-A968-222B54F63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482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10/1/2024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7035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37A9B-6F63-419D-9FB3-E852DF0F9312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2171-ED33-4644-A968-222B54F63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0535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37A9B-6F63-419D-9FB3-E852DF0F9312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2171-ED33-4644-A968-222B54F63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3724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D86124-8AA1-4CDF-AD3E-4595B2C2F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BFF88A6-284C-4144-B858-B32F1B307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362241-84AC-47EF-9F78-9E2C10E5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37A9B-6F63-419D-9FB3-E852DF0F9312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4DEB91F-A720-408F-BE1A-32C998E96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9A9B92B-EB84-4FDB-B071-9C5B2D593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22171-ED33-4644-A968-222B54F63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162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10/1/2024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408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10/1/2024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38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10/1/2024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186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10/1/2024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07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10/1/2024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25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10/1/2024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3BD4A8-A47E-4735-A475-491506895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0ECB61C-0FD3-498D-8DF8-E8B8D8612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500CCE-FD29-4B6C-8A2C-86C13D09A2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B9C62-7DB2-4450-9B2B-B36347056078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0DE583F-0101-43DB-AF0D-58C9D61407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A23933A-144E-4C4F-8C76-1A6129816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76CE9-794B-4EEC-B2CD-DEC5AB253D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03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7637A9B-6F63-419D-9FB3-E852DF0F9312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CB22171-ED33-4644-A968-222B54F638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69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8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D9A8AA-EFDE-4564-ADA9-47EFAD490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250" y="2029460"/>
            <a:ext cx="11579589" cy="2011680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Коргошун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пайда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кылган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оорулар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жөнүндө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маалымат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xmlns="" id="{FA810CA1-F97A-4AB0-994F-7643EC317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739" y="4349028"/>
            <a:ext cx="10485120" cy="2011680"/>
          </a:xfrm>
        </p:spPr>
        <p:txBody>
          <a:bodyPr>
            <a:normAutofit fontScale="40000" lnSpcReduction="20000"/>
          </a:bodyPr>
          <a:lstStyle/>
          <a:p>
            <a:endParaRPr lang="ru-RU" dirty="0"/>
          </a:p>
          <a:p>
            <a:endParaRPr lang="ru-RU" sz="3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Джанабилова</a:t>
            </a:r>
            <a:r>
              <a:rPr lang="ru-RU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Г.А.</a:t>
            </a:r>
          </a:p>
          <a:p>
            <a:endParaRPr lang="ru-RU" sz="3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Сентябрь, </a:t>
            </a:r>
            <a:r>
              <a:rPr lang="ru-RU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2024-Ж..</a:t>
            </a:r>
            <a:endParaRPr lang="ru-RU" sz="3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9C7F62-7AAD-4C3C-A9FA-00D0E1DC1C6E}"/>
              </a:ext>
            </a:extLst>
          </p:cNvPr>
          <p:cNvSpPr txBox="1"/>
          <p:nvPr/>
        </p:nvSpPr>
        <p:spPr>
          <a:xfrm>
            <a:off x="8060556" y="161072"/>
            <a:ext cx="41314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4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0117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791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37D2FDF-E29E-4BE4-B890-DC0089221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30" y="1122363"/>
            <a:ext cx="5989719" cy="5370626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Уулануу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симптомдору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Баш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оору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алсыздык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баш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айлануу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көңүл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айлануу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кусуу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тердөө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кычышуу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шилекей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агуу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брадикардия, буту-колдун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титиреши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чарчоо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кыжырдануу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Булчуңдардагы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муундардагы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оору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парестезия,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Баш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оору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уйкусуздук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кыймыл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координациясынын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бузулушу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психоматордук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дүүлүгүү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карышуу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галлюцинация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салмагынын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азайышы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булчуңдардын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гипотрофиясы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Диспепсиялык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бузулуу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оору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кекирүү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чаңкоо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өтүү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көңүл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айлануу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кусуу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Карышуулар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атаксия,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аң-сезимдин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бузулушу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Ситуация с положением детей в Кыргызстане | UNICEF">
            <a:extLst>
              <a:ext uri="{FF2B5EF4-FFF2-40B4-BE49-F238E27FC236}">
                <a16:creationId xmlns:a16="http://schemas.microsoft.com/office/drawing/2014/main" xmlns="" id="{03418AE7-E788-4EBC-B798-6DC428626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53" y="185744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2 из 5 детей в Кыргызстане в возрасте от 6 до 23 месяцев недополучают  минимальный разнообразный рацион питания">
            <a:extLst>
              <a:ext uri="{FF2B5EF4-FFF2-40B4-BE49-F238E27FC236}">
                <a16:creationId xmlns:a16="http://schemas.microsoft.com/office/drawing/2014/main" xmlns="" id="{310071B4-6D14-4AAF-A231-89D06B0D9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161" y="2646826"/>
            <a:ext cx="267652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Почему дети жертвы родителей, особенно в изоляции? – K-News">
            <a:extLst>
              <a:ext uri="{FF2B5EF4-FFF2-40B4-BE49-F238E27FC236}">
                <a16:creationId xmlns:a16="http://schemas.microsoft.com/office/drawing/2014/main" xmlns="" id="{880953DE-AF4D-41CA-9FBD-8E48849B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311" y="495232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В Кыргызстане родился ребенок весом 6,5 кг - 03.01.2024, Sputnik Кыргызстан">
            <a:extLst>
              <a:ext uri="{FF2B5EF4-FFF2-40B4-BE49-F238E27FC236}">
                <a16:creationId xmlns:a16="http://schemas.microsoft.com/office/drawing/2014/main" xmlns="" id="{C3DCB129-3B04-4719-B6C3-81FC2C797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733" y="4546066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3787999-6567-49FC-B386-89192B2683B6}"/>
              </a:ext>
            </a:extLst>
          </p:cNvPr>
          <p:cNvSpPr txBox="1"/>
          <p:nvPr/>
        </p:nvSpPr>
        <p:spPr>
          <a:xfrm>
            <a:off x="4863165" y="668289"/>
            <a:ext cx="6184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11E8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Клиникалык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111E8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11E8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симптомдор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8060556" y="133895"/>
            <a:ext cx="4131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1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1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0117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734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9B7688C-56DF-4B40-9C8A-629A2819C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77" y="2671847"/>
            <a:ext cx="11414760" cy="4351338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Коргошундун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өнөкөт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нерв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уулантуучулугу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өзгөчө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жашоонун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алгачкы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2-3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жылында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борбордук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нерв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системасынын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өнүгүүсүнүн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эрте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этаптарында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өтө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кооптуу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мисалы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когнитивдик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кемтиктер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перифериялык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нейропатия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кортикалдык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түзүмдөрдүн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функциясынын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бузулушу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бул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жеңил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даражадагы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кем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акылдыкка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көңүл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буруунун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кемтигине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гиперактивдүүлүккө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же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тескерисинче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айланада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болуп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жаткандарга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катышпай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көңүл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кош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болууга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алып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келет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энцефалопатиянын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өнүгүшү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уулуу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психоз-галлюцинация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өнүгүшү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мүмкүн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өрчүүнүн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башка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бузулуулары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даамдын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табиттин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бузулушу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бөтөнчө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аз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желген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азыкты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ошондой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эле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чийки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камырды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фаршты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акшакты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жегиси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келүү</a:t>
            </a:r>
            <a:r>
              <a:rPr lang="ru-RU" dirty="0" smtClean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endParaRPr lang="ru-RU" sz="2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859B245-18CF-4318-A345-34AA248E31AD}"/>
              </a:ext>
            </a:extLst>
          </p:cNvPr>
          <p:cNvSpPr txBox="1"/>
          <p:nvPr/>
        </p:nvSpPr>
        <p:spPr>
          <a:xfrm>
            <a:off x="347311" y="1601098"/>
            <a:ext cx="11259954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ky-K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Кош бойлуу аялдардын коргошундун жогорку деңгээлине дуушар болушу боюнан түшүп калууга, өлүү төрөлүүгө, ара төрөлүүгө жана </a:t>
            </a:r>
            <a:r>
              <a:rPr lang="ky-K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 салмакта төрөлүүгө алып </a:t>
            </a:r>
            <a:r>
              <a:rPr lang="ky-K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келиши мүмкүн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2DF448-40C5-4823-9B43-FAD6E460C8A3}"/>
              </a:ext>
            </a:extLst>
          </p:cNvPr>
          <p:cNvSpPr txBox="1"/>
          <p:nvPr/>
        </p:nvSpPr>
        <p:spPr>
          <a:xfrm>
            <a:off x="2916455" y="819385"/>
            <a:ext cx="61216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11E8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Клиникалык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111E8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11E8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симптомдор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8060556" y="133895"/>
            <a:ext cx="4131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1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1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0117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024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A538ADA-533B-4690-A991-5E6FFF76CE5F}"/>
              </a:ext>
            </a:extLst>
          </p:cNvPr>
          <p:cNvSpPr txBox="1"/>
          <p:nvPr/>
        </p:nvSpPr>
        <p:spPr>
          <a:xfrm>
            <a:off x="196647" y="1977211"/>
            <a:ext cx="539494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Темир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тартыш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аз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кандуулук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темирге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туруктуу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же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нормоцитардык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жана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микроцитардык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аз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кандуулук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ретикулоциттердин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санынын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көбөйүшү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жана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эритроциттерде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перифериялык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канда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базофилдик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бүртүктүн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болушу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285750" lvl="0" indent="-285750">
              <a:buClr>
                <a:srgbClr val="000000"/>
              </a:buClr>
              <a:buSzPts val="1400"/>
              <a:buFont typeface="Arial"/>
              <a:buChar char="•"/>
              <a:defRPr/>
            </a:pP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Башка </a:t>
            </a:r>
            <a:r>
              <a:rPr kumimoji="0" lang="ru-RU" sz="1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медициналык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же </a:t>
            </a:r>
            <a:r>
              <a:rPr kumimoji="0" lang="ru-RU" sz="1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хирургиялык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себептерсиз</a:t>
            </a:r>
            <a:r>
              <a:rPr lang="ru-RU" kern="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т</a:t>
            </a:r>
            <a:r>
              <a:rPr lang="ru-RU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ез-тезден</a:t>
            </a:r>
            <a:r>
              <a:rPr lang="ru-RU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же </a:t>
            </a:r>
            <a:r>
              <a:rPr lang="ru-RU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өнөкөт</a:t>
            </a:r>
            <a:r>
              <a:rPr lang="ru-RU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ич</a:t>
            </a:r>
            <a:r>
              <a:rPr lang="ru-RU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оору</a:t>
            </a:r>
            <a:r>
              <a:rPr lang="ru-RU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endParaRPr kumimoji="0" lang="ru-RU" sz="18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285750" lvl="0" indent="-285750">
              <a:buClr>
                <a:srgbClr val="000000"/>
              </a:buClr>
              <a:buSzPts val="1400"/>
              <a:buFont typeface="Arial"/>
              <a:buChar char="•"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Нерв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тканына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уулуу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таасир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башка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медициналык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себептерсиз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нервдин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өнүгүүсүнүн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бузулушу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Атаксия, летаргия,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карышуулар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же кома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менен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инфекциялык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/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системалык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/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метаболикалык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себептерсиз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энцефалопатия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диагнозу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Бүйлөдөгү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коргошун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тилкеси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Эпифиздеги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коргошун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тилкеси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Бөйрөк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функцияларынын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бузулушу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544D43-839D-452B-9203-1D9A756BF137}"/>
              </a:ext>
            </a:extLst>
          </p:cNvPr>
          <p:cNvSpPr txBox="1"/>
          <p:nvPr/>
        </p:nvSpPr>
        <p:spPr>
          <a:xfrm>
            <a:off x="3622046" y="522360"/>
            <a:ext cx="61216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11E8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Клиникалык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111E8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11E8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симптомдор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F926E57-0C7B-422B-B8FD-4193FDAF5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650" y="3124940"/>
            <a:ext cx="2714632" cy="2506510"/>
          </a:xfrm>
          <a:prstGeom prst="rect">
            <a:avLst/>
          </a:prstGeom>
        </p:spPr>
      </p:pic>
      <p:pic>
        <p:nvPicPr>
          <p:cNvPr id="4104" name="Picture 8" descr="Симптомы отравления свинцом">
            <a:extLst>
              <a:ext uri="{FF2B5EF4-FFF2-40B4-BE49-F238E27FC236}">
                <a16:creationId xmlns:a16="http://schemas.microsoft.com/office/drawing/2014/main" xmlns="" id="{E37BCCFC-3B7B-4E62-8437-731FBDBD1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955" y="3124940"/>
            <a:ext cx="3199428" cy="250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8060556" y="133895"/>
            <a:ext cx="4131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1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1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593" y="1273205"/>
            <a:ext cx="5019963" cy="165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0117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815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79A70D7-A8EF-4B54-9AA6-2AB9D5038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838" y="1383681"/>
            <a:ext cx="11858324" cy="5474319"/>
          </a:xfrm>
        </p:spPr>
        <p:txBody>
          <a:bodyPr>
            <a:normAutofit fontScale="55000" lnSpcReduction="20000"/>
          </a:bodyPr>
          <a:lstStyle/>
          <a:p>
            <a:pPr lvl="0">
              <a:defRPr/>
            </a:pPr>
            <a:r>
              <a:rPr lang="ru-RU" sz="4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&lt;5 µg/</a:t>
            </a:r>
            <a:r>
              <a:rPr lang="ru-RU" sz="45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dL</a:t>
            </a:r>
            <a:r>
              <a:rPr lang="ru-RU" sz="4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ru-RU" sz="4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IQ, </a:t>
            </a:r>
            <a:r>
              <a:rPr lang="ru-RU" sz="4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когнитивдик</a:t>
            </a:r>
            <a:r>
              <a:rPr lang="ru-RU" sz="4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жөндөмдүүлүктүн</a:t>
            </a:r>
            <a:r>
              <a:rPr lang="ru-RU" sz="4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4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академиялык</a:t>
            </a:r>
            <a:r>
              <a:rPr lang="ru-RU" sz="4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жетишкендиктердин</a:t>
            </a:r>
            <a:r>
              <a:rPr lang="ru-RU" sz="4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төмөндөшү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жүрүм-турум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көйгөйлөрүнүн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күчөшү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көңүл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буруунун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тартыштыгы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жана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гиперактивдүүлүк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синдромунун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көп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аныкталышы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ымыркайларда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жана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балдарда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жай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өсүү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анын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ичинде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баштын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айланасынын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жана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өсүүнүн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азайышы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маанайдын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жана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жүрүм-турумдун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өзгөрүшү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анын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ичинде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коркуу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жана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түнт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болуу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симптомдору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аз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кандуулук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балдарда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жана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кыздарда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жыныстык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жетилүүнүн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кечигиши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сыяктуу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жыныстык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жетилүүдөгү</a:t>
            </a:r>
            <a:r>
              <a:rPr lang="ru-RU" sz="4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кечигүүлөр</a:t>
            </a:r>
            <a:r>
              <a:rPr lang="ru-RU" sz="4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4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&lt;10 µg/</a:t>
            </a:r>
            <a:r>
              <a:rPr lang="ru-RU" sz="45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dL</a:t>
            </a:r>
            <a:r>
              <a:rPr lang="ru-RU" sz="4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|&gt;30 µg/</a:t>
            </a:r>
            <a:r>
              <a:rPr lang="ru-RU" sz="45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dL</a:t>
            </a:r>
            <a:r>
              <a:rPr lang="ru-RU" sz="45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|</a:t>
            </a:r>
            <a:endParaRPr lang="ru-RU" sz="4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Когнитивдик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функциянын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төмөндөшү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маанайдын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жана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жүрүм-турумдун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өзгөрүшү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жыныстык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жетилүүнүн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кечигиши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аз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кандуулук</a:t>
            </a:r>
            <a:endParaRPr lang="ru-RU" sz="4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&gt;50 µg/</a:t>
            </a:r>
            <a:r>
              <a:rPr lang="ru-RU" sz="45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dL</a:t>
            </a:r>
            <a:r>
              <a:rPr lang="ru-RU" sz="4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Ичтин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сайгылашып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оорушу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безгек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бар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балдардагы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оор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неврологиялык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белгилер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өзгөргөн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нейромотордук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жана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нейросенсордук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функциялар</a:t>
            </a:r>
            <a:endParaRPr lang="ru-RU" sz="4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&gt;80 µg/</a:t>
            </a:r>
            <a:r>
              <a:rPr lang="ru-RU" sz="45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dL</a:t>
            </a:r>
            <a:r>
              <a:rPr lang="ru-RU" sz="4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ru-RU" sz="4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Энцефалопатия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&gt;105 µg/</a:t>
            </a:r>
            <a:r>
              <a:rPr lang="ru-RU" sz="45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dL</a:t>
            </a:r>
            <a:r>
              <a:rPr lang="ru-RU" sz="45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Оор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неврологиялык</a:t>
            </a:r>
            <a:r>
              <a:rPr lang="ru-RU" sz="4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көрүнүштөр</a:t>
            </a:r>
            <a:endParaRPr lang="ru-RU" sz="4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D6E3043-49C9-471B-952F-D45A19247362}"/>
              </a:ext>
            </a:extLst>
          </p:cNvPr>
          <p:cNvSpPr txBox="1"/>
          <p:nvPr/>
        </p:nvSpPr>
        <p:spPr>
          <a:xfrm>
            <a:off x="3047198" y="668247"/>
            <a:ext cx="6097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11E8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Клиникалык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111E8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11E8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симптомдор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8060556" y="133895"/>
            <a:ext cx="4131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1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1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93067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048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544016-587D-4D46-84BF-4E75CDED6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9" y="743777"/>
            <a:ext cx="8345011" cy="1325563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Коргошунга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ууланууну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аныктоо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8DE24A6-5666-4ACD-AD4E-A4DF5AD8E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98" y="2069340"/>
            <a:ext cx="6942042" cy="4788660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Капиллярдык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бүтүн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кандагы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коргошундун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деңгээлин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аныктоо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Капиллярдык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кандан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коргошунга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карата тест так,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арзан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жана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тез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болуп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саналат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Бардык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оң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тесттер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PbКр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менен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тастыкталышы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керек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көңдөйүнүн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органдарынын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рентгендик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сүрөттөрү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Кээде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агенттин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балдарга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узак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жагымсыз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таасирине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шектенүү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болгондо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балдарда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сөөктүн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рентгенографиясы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2AEAC54-6F74-4697-84B9-4218B38A9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307" y="2813117"/>
            <a:ext cx="3543522" cy="2644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8060556" y="133895"/>
            <a:ext cx="4131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1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1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0117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556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73CF58-FDB9-4C11-8C30-99CF77823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27" y="3429000"/>
            <a:ext cx="2371550" cy="3017782"/>
          </a:xfrm>
          <a:prstGeom prst="rect">
            <a:avLst/>
          </a:prstGeom>
        </p:spPr>
      </p:pic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3700990F-0522-4DE0-B790-DC242E3B1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086024"/>
              </p:ext>
            </p:extLst>
          </p:nvPr>
        </p:nvGraphicFramePr>
        <p:xfrm>
          <a:off x="6096000" y="633751"/>
          <a:ext cx="4563037" cy="6130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9150">
                  <a:extLst>
                    <a:ext uri="{9D8B030D-6E8A-4147-A177-3AD203B41FA5}">
                      <a16:colId xmlns:a16="http://schemas.microsoft.com/office/drawing/2014/main" xmlns="" val="518931047"/>
                    </a:ext>
                  </a:extLst>
                </a:gridCol>
                <a:gridCol w="3193887">
                  <a:extLst>
                    <a:ext uri="{9D8B030D-6E8A-4147-A177-3AD203B41FA5}">
                      <a16:colId xmlns:a16="http://schemas.microsoft.com/office/drawing/2014/main" xmlns="" val="900457378"/>
                    </a:ext>
                  </a:extLst>
                </a:gridCol>
              </a:tblGrid>
              <a:tr h="10054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err="1" smtClean="0"/>
                        <a:t>Кандагы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деңгээл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4437606"/>
                  </a:ext>
                </a:extLst>
              </a:tr>
              <a:tr h="11676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ru-RU" dirty="0"/>
                        <a:t>  </a:t>
                      </a:r>
                    </a:p>
                    <a:p>
                      <a:r>
                        <a:rPr lang="ru-RU" dirty="0"/>
                        <a:t>                </a:t>
                      </a:r>
                      <a:r>
                        <a:rPr lang="ru-RU" sz="2400" b="1" dirty="0"/>
                        <a:t>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kumimoji="0" lang="ru-RU" sz="2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мг/</a:t>
                      </a:r>
                      <a:r>
                        <a:rPr kumimoji="0" lang="ru-RU" sz="25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</a:t>
                      </a:r>
                      <a:r>
                        <a:rPr kumimoji="0" lang="ru-RU" sz="2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-дан аз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3893150"/>
                  </a:ext>
                </a:extLst>
              </a:tr>
              <a:tr h="11676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  <a:p>
                      <a:r>
                        <a:rPr lang="ru-RU" dirty="0"/>
                        <a:t>               </a:t>
                      </a:r>
                      <a:r>
                        <a:rPr lang="ru-RU" sz="2400" b="1" dirty="0"/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         5 -</a:t>
                      </a: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19,99</a:t>
                      </a:r>
                    </a:p>
                    <a:p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мг/</a:t>
                      </a:r>
                      <a:r>
                        <a:rPr kumimoji="0" lang="ru-RU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дл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7263615"/>
                  </a:ext>
                </a:extLst>
              </a:tr>
              <a:tr h="13946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        2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         20 –</a:t>
                      </a: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45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              </a:t>
                      </a: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мг/</a:t>
                      </a:r>
                      <a:r>
                        <a:rPr kumimoji="0" lang="ru-RU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дл</a:t>
                      </a:r>
                      <a:endParaRPr kumimoji="0" lang="ru-RU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0707433"/>
                  </a:ext>
                </a:extLst>
              </a:tr>
              <a:tr h="13946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                </a:t>
                      </a:r>
                      <a:r>
                        <a:rPr kumimoji="0" lang="ru-RU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45</a:t>
                      </a: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ru-RU" sz="2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мг/</a:t>
                      </a:r>
                      <a:r>
                        <a:rPr kumimoji="0" lang="ru-RU" sz="25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дл</a:t>
                      </a:r>
                      <a:r>
                        <a:rPr kumimoji="0" lang="ru-RU" sz="2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-дан </a:t>
                      </a:r>
                      <a:r>
                        <a:rPr kumimoji="0" lang="ru-RU" sz="25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көп</a:t>
                      </a:r>
                      <a:endParaRPr kumimoji="0" lang="ru-RU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211233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F9093F6-EF9C-424D-A8DF-E69166F75F00}"/>
              </a:ext>
            </a:extLst>
          </p:cNvPr>
          <p:cNvSpPr txBox="1"/>
          <p:nvPr/>
        </p:nvSpPr>
        <p:spPr>
          <a:xfrm>
            <a:off x="579547" y="1668935"/>
            <a:ext cx="51664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Аныкталган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коргошундун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таасиринин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жана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кандагы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коргошундун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деңгээлинин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негизинде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коргошундун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таасир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этүү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тобокелдик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деңгээлинин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жыйынтыктары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8CE9C66-84D7-4163-95EC-84704BBAF43D}"/>
              </a:ext>
            </a:extLst>
          </p:cNvPr>
          <p:cNvSpPr txBox="1"/>
          <p:nvPr/>
        </p:nvSpPr>
        <p:spPr>
          <a:xfrm>
            <a:off x="-2" y="715123"/>
            <a:ext cx="56444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КАНДАГЫ КОРГОШУНДУН ДЕҢГЭЭЛИН ӨЛЧӨӨ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8060556" y="133895"/>
            <a:ext cx="4131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1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1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2978" cy="92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975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831C07-3F72-4878-B633-8F0ADA265479}"/>
              </a:ext>
            </a:extLst>
          </p:cNvPr>
          <p:cNvSpPr txBox="1"/>
          <p:nvPr/>
        </p:nvSpPr>
        <p:spPr>
          <a:xfrm>
            <a:off x="391401" y="315961"/>
            <a:ext cx="37158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0-тобокелдик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деңгээли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6011DB-572D-45F5-A7AE-A4A57409CEEF}"/>
              </a:ext>
            </a:extLst>
          </p:cNvPr>
          <p:cNvSpPr txBox="1"/>
          <p:nvPr/>
        </p:nvSpPr>
        <p:spPr>
          <a:xfrm>
            <a:off x="3836894" y="1790305"/>
            <a:ext cx="8153400" cy="4961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ҮбДТ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ҮбМБ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педиатрдын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коргошундун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тобокелдик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факторлору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жана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дени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сак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жашоону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жайылтуу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жөнүндө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консультациясы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тиричиликти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уулануу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тобокелдигин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азайтууга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мүмкүнчүлүк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берген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чаралар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камтыйт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колду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үзгүлтүксүз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жууп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туруу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балдардын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оюнчуктарын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жуу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үйдү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үзгүлтүксүз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нымдуу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тазалоо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ичүүчү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суу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үйдүн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сырдоо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керамикалык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колго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жасалган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буюмдар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коргошунга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карата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изилдениши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Жумушта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коргошун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чаңы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менен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байланышта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болгон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чоң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адамдар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тиешелүү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жеке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коргонуу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каражаттарын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пайдаланып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үйгө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кеткенде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кийимди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жана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бут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кийимди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алмаштырып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уктаарда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чайынмада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жуунуу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керек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Эгерде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кандагы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коргошундун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деңгээли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&lt;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5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мг/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дл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болсо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анда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6-12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айдан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кийин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кандагы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коргошундун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деңгээлин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текшериңиз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8" name="Таблица 5">
            <a:extLst>
              <a:ext uri="{FF2B5EF4-FFF2-40B4-BE49-F238E27FC236}">
                <a16:creationId xmlns:a16="http://schemas.microsoft.com/office/drawing/2014/main" xmlns="" id="{596E2B2F-76CF-4D37-B91F-CC54AA7C2D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59292"/>
              </p:ext>
            </p:extLst>
          </p:nvPr>
        </p:nvGraphicFramePr>
        <p:xfrm>
          <a:off x="275208" y="898507"/>
          <a:ext cx="3440663" cy="547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8520">
                  <a:extLst>
                    <a:ext uri="{9D8B030D-6E8A-4147-A177-3AD203B41FA5}">
                      <a16:colId xmlns:a16="http://schemas.microsoft.com/office/drawing/2014/main" xmlns="" val="518931047"/>
                    </a:ext>
                  </a:extLst>
                </a:gridCol>
                <a:gridCol w="2082143">
                  <a:extLst>
                    <a:ext uri="{9D8B030D-6E8A-4147-A177-3AD203B41FA5}">
                      <a16:colId xmlns:a16="http://schemas.microsoft.com/office/drawing/2014/main" xmlns="" val="900457378"/>
                    </a:ext>
                  </a:extLst>
                </a:gridCol>
              </a:tblGrid>
              <a:tr h="922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err="1" smtClean="0"/>
                        <a:t>Кандагы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деңгээл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4437606"/>
                  </a:ext>
                </a:extLst>
              </a:tr>
              <a:tr h="11636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ru-RU" dirty="0"/>
                        <a:t>     </a:t>
                      </a:r>
                      <a:r>
                        <a:rPr lang="ru-RU" sz="2400" b="1" dirty="0"/>
                        <a:t>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&lt;5 мг/</a:t>
                      </a:r>
                      <a:r>
                        <a:rPr kumimoji="0" lang="ru-RU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3893150"/>
                  </a:ext>
                </a:extLst>
              </a:tr>
              <a:tr h="11666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  <a:p>
                      <a:r>
                        <a:rPr lang="ru-RU" dirty="0"/>
                        <a:t>       </a:t>
                      </a:r>
                      <a:r>
                        <a:rPr lang="ru-RU" sz="2400" b="1" dirty="0"/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         5 -</a:t>
                      </a: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19,99</a:t>
                      </a:r>
                    </a:p>
                    <a:p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мг/</a:t>
                      </a:r>
                      <a:r>
                        <a:rPr kumimoji="0" lang="ru-RU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дл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7263615"/>
                  </a:ext>
                </a:extLst>
              </a:tr>
              <a:tr h="9819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     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         20 –</a:t>
                      </a: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45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              </a:t>
                      </a: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мг/</a:t>
                      </a:r>
                      <a:r>
                        <a:rPr kumimoji="0" lang="ru-RU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дл</a:t>
                      </a:r>
                      <a:endParaRPr kumimoji="0" lang="ru-RU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0707433"/>
                  </a:ext>
                </a:extLst>
              </a:tr>
              <a:tr h="1006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     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45 мг/</a:t>
                      </a:r>
                      <a:r>
                        <a:rPr kumimoji="0" lang="ru-RU" sz="25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дл</a:t>
                      </a:r>
                      <a:r>
                        <a:rPr kumimoji="0" lang="ru-RU" sz="2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-дан </a:t>
                      </a:r>
                      <a:r>
                        <a:rPr kumimoji="0" lang="ru-RU" sz="25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көп</a:t>
                      </a:r>
                      <a:endParaRPr kumimoji="0" lang="ru-RU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211233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9313332" y="133895"/>
            <a:ext cx="28786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1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1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378" y="64348"/>
            <a:ext cx="4190117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31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C5ECDE-3D21-4FD7-8330-34092BE253A0}"/>
              </a:ext>
            </a:extLst>
          </p:cNvPr>
          <p:cNvSpPr txBox="1"/>
          <p:nvPr/>
        </p:nvSpPr>
        <p:spPr>
          <a:xfrm>
            <a:off x="157390" y="24157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1-тобокелдик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деңгээли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DB61434-D5BE-4F59-A018-95835F4C5FED}"/>
              </a:ext>
            </a:extLst>
          </p:cNvPr>
          <p:cNvSpPr txBox="1"/>
          <p:nvPr/>
        </p:nvSpPr>
        <p:spPr>
          <a:xfrm>
            <a:off x="4001081" y="1288498"/>
            <a:ext cx="7912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Маалыматтык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блок –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ден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соолук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жана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үй-бүлөлөр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менен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жамааттар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арасындагы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пропаганда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жөнүндө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9436990-CBF3-4B8C-A273-1751D7CA70EE}"/>
              </a:ext>
            </a:extLst>
          </p:cNvPr>
          <p:cNvSpPr txBox="1"/>
          <p:nvPr/>
        </p:nvSpPr>
        <p:spPr>
          <a:xfrm>
            <a:off x="4001081" y="4106138"/>
            <a:ext cx="66961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ПИКА</a:t>
            </a:r>
            <a:r>
              <a:rPr lang="ru-RU" sz="1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баалоосу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Эгерде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аныкталса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жүрүм-турумду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тууралоо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боюнча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терапия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үчүн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ҮбМБ</a:t>
            </a:r>
            <a:r>
              <a:rPr lang="ru-RU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ru-RU" sz="14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ЖДПБ </a:t>
            </a:r>
            <a:r>
              <a:rPr lang="ru-RU" sz="1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педиатрына</a:t>
            </a:r>
            <a:r>
              <a:rPr lang="ru-RU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ru-RU" sz="1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неврологуна</a:t>
            </a:r>
            <a:r>
              <a:rPr lang="ru-RU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жөнөтүү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50CBA79-7CD8-4C21-99BA-CEFE12DF4242}"/>
              </a:ext>
            </a:extLst>
          </p:cNvPr>
          <p:cNvSpPr txBox="1"/>
          <p:nvPr/>
        </p:nvSpPr>
        <p:spPr>
          <a:xfrm>
            <a:off x="4001081" y="5110117"/>
            <a:ext cx="791272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Медицина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персоналынын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үйгө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баруусу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lang="ru-RU" sz="1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 </a:t>
            </a:r>
            <a:r>
              <a:rPr lang="ru-RU" sz="1400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ай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ичинде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кандагы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коргошундун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деңгээлин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ырастоо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Айлана-чөйрөдө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интервенциялоо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боюнча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чаралар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Таасир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этүү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булагын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изилдөөнү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жана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керектүү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аракеттерди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пландаштырууну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ы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растоо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үчүн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ж.б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саламаттык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сактоо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органдарына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/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Саламыттык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сактоо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министрлигине</a:t>
            </a:r>
            <a:r>
              <a:rPr lang="ru-RU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билдирүү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C37C8FE-2F82-4500-9B0D-80D1A81F64B2}"/>
              </a:ext>
            </a:extLst>
          </p:cNvPr>
          <p:cNvSpPr txBox="1"/>
          <p:nvPr/>
        </p:nvSpPr>
        <p:spPr>
          <a:xfrm>
            <a:off x="3982682" y="1949609"/>
            <a:ext cx="75631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Ошол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эле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үйдөгү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башка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балдардын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кош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бойлуу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аялдардын</a:t>
            </a:r>
            <a:r>
              <a:rPr lang="ru-RU" sz="14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же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эмизген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энелерди</a:t>
            </a:r>
            <a:r>
              <a:rPr lang="ru-RU" sz="14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н </a:t>
            </a:r>
            <a:r>
              <a:rPr lang="ru-RU" sz="1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абалын</a:t>
            </a:r>
            <a:r>
              <a:rPr lang="ru-RU" sz="14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баалоо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F575717-ED92-4E47-AACB-730E3FA64B0F}"/>
              </a:ext>
            </a:extLst>
          </p:cNvPr>
          <p:cNvSpPr txBox="1"/>
          <p:nvPr/>
        </p:nvSpPr>
        <p:spPr>
          <a:xfrm>
            <a:off x="4001081" y="2568452"/>
            <a:ext cx="771915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ҮбДТ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ҮбМБ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ЖДПБ-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педиатрдын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консультациясы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анамнезин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кылдат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чогултуу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жана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коргошун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менен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уулануунун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мүмкүн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болуучу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белгилерин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же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симптомдорун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баалоо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үчүн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текшерүү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Көйг</a:t>
            </a:r>
            <a:r>
              <a:rPr lang="ru-RU" sz="1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өйдү</a:t>
            </a:r>
            <a:r>
              <a:rPr lang="ru-RU" sz="1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талдоо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Тамактануу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боюнча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консультация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Кальцийге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темирге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жана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витаминдерге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бай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диетаны</a:t>
            </a:r>
            <a:r>
              <a:rPr kumimoji="0" lang="ru-RU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сунуштоо</a:t>
            </a:r>
            <a:r>
              <a:rPr kumimoji="0" lang="ru-RU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ru-RU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Кошулмалар</a:t>
            </a:r>
            <a:r>
              <a:rPr kumimoji="0" lang="ru-RU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менен</a:t>
            </a:r>
            <a:r>
              <a:rPr kumimoji="0" lang="ru-RU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тамактануу</a:t>
            </a:r>
            <a:r>
              <a:rPr kumimoji="0" lang="ru-RU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мүмкүнчүлүгүн</a:t>
            </a:r>
            <a:r>
              <a:rPr kumimoji="0" lang="ru-RU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кароо</a:t>
            </a:r>
            <a:r>
              <a:rPr kumimoji="0" lang="ru-RU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ru-RU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Атайын</a:t>
            </a:r>
            <a:r>
              <a:rPr kumimoji="0" lang="ru-RU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дарылоо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 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1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Ө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сүүнү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жана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өнүгүүнү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баалоо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 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Билим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берүү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аркылуу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колдоого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жана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өнүгүүг</a:t>
            </a:r>
            <a:r>
              <a:rPr lang="ru-RU" sz="1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ө </a:t>
            </a:r>
            <a:r>
              <a:rPr lang="ru-RU" sz="1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түрткү</a:t>
            </a:r>
            <a:r>
              <a:rPr lang="ru-RU" sz="1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берүүгө</a:t>
            </a:r>
            <a:r>
              <a:rPr lang="ru-RU" sz="1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көмөктөшүү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AF9A2A3-5C4D-47FD-A8A1-766858EF191B}"/>
              </a:ext>
            </a:extLst>
          </p:cNvPr>
          <p:cNvSpPr txBox="1"/>
          <p:nvPr/>
        </p:nvSpPr>
        <p:spPr>
          <a:xfrm>
            <a:off x="4001081" y="4907513"/>
            <a:ext cx="63581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Айлана-чөйрөдө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изилдөө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боюнча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чаралар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12" name="Таблица 5">
            <a:extLst>
              <a:ext uri="{FF2B5EF4-FFF2-40B4-BE49-F238E27FC236}">
                <a16:creationId xmlns:a16="http://schemas.microsoft.com/office/drawing/2014/main" xmlns="" id="{2D042D49-21F6-4F23-B706-84F8C199FC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397086"/>
              </p:ext>
            </p:extLst>
          </p:nvPr>
        </p:nvGraphicFramePr>
        <p:xfrm>
          <a:off x="275208" y="898507"/>
          <a:ext cx="3440662" cy="547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8520">
                  <a:extLst>
                    <a:ext uri="{9D8B030D-6E8A-4147-A177-3AD203B41FA5}">
                      <a16:colId xmlns:a16="http://schemas.microsoft.com/office/drawing/2014/main" xmlns="" val="518931047"/>
                    </a:ext>
                  </a:extLst>
                </a:gridCol>
                <a:gridCol w="2082142">
                  <a:extLst>
                    <a:ext uri="{9D8B030D-6E8A-4147-A177-3AD203B41FA5}">
                      <a16:colId xmlns:a16="http://schemas.microsoft.com/office/drawing/2014/main" xmlns="" val="900457378"/>
                    </a:ext>
                  </a:extLst>
                </a:gridCol>
              </a:tblGrid>
              <a:tr h="922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err="1" smtClean="0"/>
                        <a:t>Кандагы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деңгээл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4437606"/>
                  </a:ext>
                </a:extLst>
              </a:tr>
              <a:tr h="11636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ru-RU" dirty="0"/>
                        <a:t>     </a:t>
                      </a:r>
                      <a:r>
                        <a:rPr lang="ru-RU" sz="2400" b="1" dirty="0"/>
                        <a:t>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&lt;5 мг/</a:t>
                      </a:r>
                      <a:r>
                        <a:rPr kumimoji="0" lang="ru-RU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3893150"/>
                  </a:ext>
                </a:extLst>
              </a:tr>
              <a:tr h="11666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  <a:p>
                      <a:r>
                        <a:rPr lang="ru-RU" dirty="0"/>
                        <a:t>       </a:t>
                      </a:r>
                      <a:r>
                        <a:rPr lang="ru-RU" sz="2400" b="1" dirty="0"/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         5 -</a:t>
                      </a: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19,99</a:t>
                      </a:r>
                    </a:p>
                    <a:p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мг/</a:t>
                      </a:r>
                      <a:r>
                        <a:rPr kumimoji="0" lang="ru-RU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дл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7263615"/>
                  </a:ext>
                </a:extLst>
              </a:tr>
              <a:tr h="9819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     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         20 –</a:t>
                      </a: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45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              </a:t>
                      </a: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мг/</a:t>
                      </a:r>
                      <a:r>
                        <a:rPr kumimoji="0" lang="ru-RU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дл</a:t>
                      </a:r>
                      <a:endParaRPr kumimoji="0" lang="ru-RU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0707433"/>
                  </a:ext>
                </a:extLst>
              </a:tr>
              <a:tr h="1006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     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45мг/</a:t>
                      </a:r>
                      <a:r>
                        <a:rPr kumimoji="0" lang="ru-RU" sz="25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дл</a:t>
                      </a:r>
                      <a:r>
                        <a:rPr kumimoji="0" lang="ru-RU" sz="2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-дан </a:t>
                      </a:r>
                      <a:r>
                        <a:rPr kumimoji="0" lang="ru-RU" sz="25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көп</a:t>
                      </a:r>
                      <a:endParaRPr kumimoji="0" lang="ru-RU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211233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8850488" y="133895"/>
            <a:ext cx="33415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1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1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111" y="0"/>
            <a:ext cx="4190117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86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BB1A54-607F-4E3F-AF13-F97BECD103F0}"/>
              </a:ext>
            </a:extLst>
          </p:cNvPr>
          <p:cNvSpPr txBox="1"/>
          <p:nvPr/>
        </p:nvSpPr>
        <p:spPr>
          <a:xfrm>
            <a:off x="149441" y="53434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2-тобокелдик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деңгээли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4A9725-D05A-4F2F-8DB4-AEDC58114F1E}"/>
              </a:ext>
            </a:extLst>
          </p:cNvPr>
          <p:cNvSpPr txBox="1"/>
          <p:nvPr/>
        </p:nvSpPr>
        <p:spPr>
          <a:xfrm>
            <a:off x="4658558" y="90760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Изилдөөнү</a:t>
            </a:r>
            <a:r>
              <a:rPr lang="ru-RU" sz="1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 </a:t>
            </a:r>
            <a:r>
              <a:rPr lang="ru-RU" sz="1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жүрүшүндө</a:t>
            </a:r>
            <a:r>
              <a:rPr lang="ru-RU" sz="1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кандагы</a:t>
            </a:r>
            <a:r>
              <a:rPr lang="ru-RU" sz="1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коргошундун</a:t>
            </a:r>
            <a:r>
              <a:rPr lang="ru-RU" sz="1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деңгээлине</a:t>
            </a:r>
            <a:r>
              <a:rPr lang="ru-RU" sz="1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карата </a:t>
            </a:r>
            <a:r>
              <a:rPr lang="ru-RU" sz="1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кан</a:t>
            </a:r>
            <a:r>
              <a:rPr lang="ru-RU" sz="1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тапшыруу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936134-DDAC-4366-9FE9-7585432BECAF}"/>
              </a:ext>
            </a:extLst>
          </p:cNvPr>
          <p:cNvSpPr txBox="1"/>
          <p:nvPr/>
        </p:nvSpPr>
        <p:spPr>
          <a:xfrm>
            <a:off x="4754341" y="1337694"/>
            <a:ext cx="7098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ҮбДТ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ҮбМБ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ЖДПБ-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педиатрдын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консультациясы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Тамактандыруу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менен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дарылоо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/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</a:b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215BC44-010A-4642-8F7B-D1C75E18101C}"/>
              </a:ext>
            </a:extLst>
          </p:cNvPr>
          <p:cNvSpPr txBox="1"/>
          <p:nvPr/>
        </p:nvSpPr>
        <p:spPr>
          <a:xfrm>
            <a:off x="4754341" y="1673372"/>
            <a:ext cx="6096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Тамактануу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боюнча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консультация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lang="ru-RU" sz="1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Кальцийге</a:t>
            </a:r>
            <a:r>
              <a:rPr lang="ru-RU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ru-RU" sz="1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темирге</a:t>
            </a:r>
            <a:r>
              <a:rPr lang="ru-RU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жана</a:t>
            </a:r>
            <a:r>
              <a:rPr lang="ru-RU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витаминдерге</a:t>
            </a:r>
            <a:r>
              <a:rPr lang="ru-RU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бай </a:t>
            </a:r>
            <a:r>
              <a:rPr lang="ru-RU" sz="1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диетаны</a:t>
            </a:r>
            <a:r>
              <a:rPr lang="ru-RU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сунуштоо</a:t>
            </a:r>
            <a:r>
              <a:rPr lang="ru-RU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r>
              <a:rPr lang="ru-RU" sz="1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Кошулмалар</a:t>
            </a:r>
            <a:r>
              <a:rPr lang="ru-RU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менен</a:t>
            </a:r>
            <a:r>
              <a:rPr lang="ru-RU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тамактануу</a:t>
            </a:r>
            <a:r>
              <a:rPr lang="ru-RU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мүмкүнчүлүгүн</a:t>
            </a:r>
            <a:r>
              <a:rPr lang="ru-RU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кароо</a:t>
            </a:r>
            <a:r>
              <a:rPr lang="ru-RU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r>
              <a:rPr lang="ru-RU" sz="1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Атайын</a:t>
            </a:r>
            <a:r>
              <a:rPr lang="ru-RU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дарылоо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Темирдин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тартыштыгын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же аз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кандуулукту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баалоо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Темир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кошулмаларын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жана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кальцийди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ичүү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FBA04DD-CAB5-49F4-B4E9-ACCA82362A20}"/>
              </a:ext>
            </a:extLst>
          </p:cNvPr>
          <p:cNvSpPr txBox="1"/>
          <p:nvPr/>
        </p:nvSpPr>
        <p:spPr>
          <a:xfrm>
            <a:off x="4754340" y="2578693"/>
            <a:ext cx="66814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Атайын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дарылоо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Комплекстүү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клиникалык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баалоо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Эгерде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баланын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боёктун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кесиндиси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же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балыкчылык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үчүн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кыт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сыяктуу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коргошун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камтыган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материалдарды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жутуп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алганына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шектенүү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болсо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курсагын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рентгенологиялык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изилдөөгө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жөнөтүңүз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EC206AE-4B4B-4931-814C-721B0659F06C}"/>
              </a:ext>
            </a:extLst>
          </p:cNvPr>
          <p:cNvSpPr txBox="1"/>
          <p:nvPr/>
        </p:nvSpPr>
        <p:spPr>
          <a:xfrm>
            <a:off x="4754340" y="3748244"/>
            <a:ext cx="64866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Эгерде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рентгенде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көрүнгөн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заттар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ичеги-карын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жолунда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аныкталса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гастроинтенстиналдык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жуу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же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тазалоочу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процедураларды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жүргүзүү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мүмкүнчүлүгүн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баалоо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үчүн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Бишкек ш.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Эне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жана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баланы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коргоо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улуттук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борборуна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жана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Ош ш.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Ош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облустар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аралык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бириктирилген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клиникалык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ооруканасына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жөнөтүңүз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  <a:defRPr/>
            </a:pPr>
            <a:r>
              <a:rPr lang="ru-RU" sz="1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Вена </a:t>
            </a:r>
            <a:r>
              <a:rPr lang="ru-RU" sz="1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канынан</a:t>
            </a:r>
            <a:r>
              <a:rPr lang="ru-RU" sz="1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2-деңгээл </a:t>
            </a:r>
            <a:r>
              <a:rPr lang="ru-RU" sz="1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тастыкталганда</a:t>
            </a:r>
            <a:r>
              <a:rPr lang="ru-RU" sz="1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ооруканага</a:t>
            </a:r>
            <a:r>
              <a:rPr lang="ru-RU" sz="1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жаткыруу</a:t>
            </a:r>
            <a:r>
              <a:rPr lang="ru-RU" sz="1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мүмкүнчүлүгү</a:t>
            </a:r>
            <a:r>
              <a:rPr lang="ru-RU" sz="1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менен</a:t>
            </a:r>
            <a:r>
              <a:rPr lang="ru-RU" sz="1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Бишкек ш. </a:t>
            </a:r>
            <a:r>
              <a:rPr lang="ru-RU" sz="1400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Эне</a:t>
            </a:r>
            <a:r>
              <a:rPr lang="ru-RU" sz="1400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жана</a:t>
            </a:r>
            <a:r>
              <a:rPr lang="ru-RU" sz="1400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баланы</a:t>
            </a:r>
            <a:r>
              <a:rPr lang="ru-RU" sz="1400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коргоо</a:t>
            </a:r>
            <a:r>
              <a:rPr lang="ru-RU" sz="1400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улуттук</a:t>
            </a:r>
            <a:r>
              <a:rPr lang="ru-RU" sz="1400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борборуна</a:t>
            </a:r>
            <a:r>
              <a:rPr lang="ru-RU" sz="1400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жана</a:t>
            </a:r>
            <a:r>
              <a:rPr lang="ru-RU" sz="14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Ош ш. </a:t>
            </a:r>
            <a:r>
              <a:rPr lang="ru-RU" sz="1400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Ош </a:t>
            </a:r>
            <a:r>
              <a:rPr lang="ru-RU" sz="1400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облустар</a:t>
            </a:r>
            <a:r>
              <a:rPr lang="ru-RU" sz="1400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аралык</a:t>
            </a:r>
            <a:r>
              <a:rPr lang="ru-RU" sz="1400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бириктирилген</a:t>
            </a:r>
            <a:r>
              <a:rPr lang="ru-RU" sz="1400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клиникалык</a:t>
            </a:r>
            <a:r>
              <a:rPr lang="ru-RU" sz="1400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ооруканасына</a:t>
            </a:r>
            <a:r>
              <a:rPr lang="ru-RU" sz="1400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жөнөтүү</a:t>
            </a:r>
            <a:r>
              <a:rPr lang="ru-RU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керек</a:t>
            </a:r>
            <a:r>
              <a:rPr lang="ru-RU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ru-RU" sz="1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9A75ACA-79E3-4E2C-9021-46A39B8535A5}"/>
              </a:ext>
            </a:extLst>
          </p:cNvPr>
          <p:cNvSpPr txBox="1"/>
          <p:nvPr/>
        </p:nvSpPr>
        <p:spPr>
          <a:xfrm>
            <a:off x="5339744" y="55203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Хелаттык</a:t>
            </a:r>
            <a:r>
              <a:rPr kumimoji="0" lang="ru-RU" alt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alt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дарылоо</a:t>
            </a:r>
            <a:r>
              <a:rPr kumimoji="0" lang="ru-RU" alt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alt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дайындалбайт</a:t>
            </a:r>
            <a:r>
              <a:rPr kumimoji="0" lang="ru-RU" alt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ru-RU" altLang="ru-RU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15" name="Таблица 5">
            <a:extLst>
              <a:ext uri="{FF2B5EF4-FFF2-40B4-BE49-F238E27FC236}">
                <a16:creationId xmlns:a16="http://schemas.microsoft.com/office/drawing/2014/main" xmlns="" id="{F620CADB-CC6D-4664-B607-859F40C59F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703716"/>
              </p:ext>
            </p:extLst>
          </p:nvPr>
        </p:nvGraphicFramePr>
        <p:xfrm>
          <a:off x="363984" y="1215384"/>
          <a:ext cx="3440662" cy="547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038">
                  <a:extLst>
                    <a:ext uri="{9D8B030D-6E8A-4147-A177-3AD203B41FA5}">
                      <a16:colId xmlns:a16="http://schemas.microsoft.com/office/drawing/2014/main" xmlns="" val="518931047"/>
                    </a:ext>
                  </a:extLst>
                </a:gridCol>
                <a:gridCol w="2201624">
                  <a:extLst>
                    <a:ext uri="{9D8B030D-6E8A-4147-A177-3AD203B41FA5}">
                      <a16:colId xmlns:a16="http://schemas.microsoft.com/office/drawing/2014/main" xmlns="" val="900457378"/>
                    </a:ext>
                  </a:extLst>
                </a:gridCol>
              </a:tblGrid>
              <a:tr h="922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err="1" smtClean="0"/>
                        <a:t>Кандагы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деңгээл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4437606"/>
                  </a:ext>
                </a:extLst>
              </a:tr>
              <a:tr h="11636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ru-RU" dirty="0"/>
                        <a:t>     </a:t>
                      </a:r>
                      <a:r>
                        <a:rPr lang="ru-RU" sz="2400" b="1" dirty="0"/>
                        <a:t>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&lt;5 мг/</a:t>
                      </a:r>
                      <a:r>
                        <a:rPr kumimoji="0" lang="ru-RU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3893150"/>
                  </a:ext>
                </a:extLst>
              </a:tr>
              <a:tr h="11666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  <a:p>
                      <a:r>
                        <a:rPr lang="ru-RU" dirty="0"/>
                        <a:t>       </a:t>
                      </a:r>
                      <a:r>
                        <a:rPr lang="ru-RU" sz="2400" b="1" dirty="0"/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         5 -</a:t>
                      </a: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19,99</a:t>
                      </a:r>
                    </a:p>
                    <a:p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мг/</a:t>
                      </a:r>
                      <a:r>
                        <a:rPr kumimoji="0" lang="ru-RU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дл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7263615"/>
                  </a:ext>
                </a:extLst>
              </a:tr>
              <a:tr h="9819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     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         20 –</a:t>
                      </a: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45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              </a:t>
                      </a: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мг/</a:t>
                      </a:r>
                      <a:r>
                        <a:rPr kumimoji="0" lang="ru-RU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дл</a:t>
                      </a:r>
                      <a:endParaRPr kumimoji="0" lang="ru-RU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0707433"/>
                  </a:ext>
                </a:extLst>
              </a:tr>
              <a:tr h="1006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     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         </a:t>
                      </a:r>
                      <a:r>
                        <a:rPr kumimoji="0" lang="ru-RU" sz="2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45 мг/</a:t>
                      </a:r>
                      <a:r>
                        <a:rPr kumimoji="0" lang="ru-RU" sz="25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дл</a:t>
                      </a:r>
                      <a:r>
                        <a:rPr kumimoji="0" lang="ru-RU" sz="2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-дан </a:t>
                      </a:r>
                      <a:r>
                        <a:rPr kumimoji="0" lang="ru-RU" sz="25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көп</a:t>
                      </a:r>
                      <a:endParaRPr kumimoji="0" lang="ru-RU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211233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9268177" y="79424"/>
            <a:ext cx="33415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1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1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725" y="-7855"/>
            <a:ext cx="4190117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793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B8A65E8-D92B-48FB-BC0A-C005C0DC9452}"/>
              </a:ext>
            </a:extLst>
          </p:cNvPr>
          <p:cNvSpPr txBox="1"/>
          <p:nvPr/>
        </p:nvSpPr>
        <p:spPr>
          <a:xfrm>
            <a:off x="116108" y="17468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3-тобокелдик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деңгээли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A63F203-88E6-47B6-92F2-17AEEF440775}"/>
              </a:ext>
            </a:extLst>
          </p:cNvPr>
          <p:cNvSpPr txBox="1"/>
          <p:nvPr/>
        </p:nvSpPr>
        <p:spPr>
          <a:xfrm>
            <a:off x="4482614" y="153053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48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саат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ичинде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вена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канынан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коргошундун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деңгээлин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ырастоо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/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</a:b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7199BD-19C5-4617-A083-FEC0A3A3701E}"/>
              </a:ext>
            </a:extLst>
          </p:cNvPr>
          <p:cNvSpPr txBox="1"/>
          <p:nvPr/>
        </p:nvSpPr>
        <p:spPr>
          <a:xfrm>
            <a:off x="4383742" y="206380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Лабораториялык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тесттер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/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0007920-CA2A-4499-A47D-2B81F606AED4}"/>
              </a:ext>
            </a:extLst>
          </p:cNvPr>
          <p:cNvSpPr txBox="1"/>
          <p:nvPr/>
        </p:nvSpPr>
        <p:spPr>
          <a:xfrm>
            <a:off x="6481657" y="1982158"/>
            <a:ext cx="52443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Гематология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жана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ферритин, мочевина, креатинин,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боор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ферменттери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жана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заара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анализи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597BD70-68B0-4B95-A2FA-CE8C232C64FF}"/>
              </a:ext>
            </a:extLst>
          </p:cNvPr>
          <p:cNvSpPr txBox="1"/>
          <p:nvPr/>
        </p:nvSpPr>
        <p:spPr>
          <a:xfrm>
            <a:off x="4383742" y="2607120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ru-RU" sz="14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Бишкек ш. </a:t>
            </a:r>
            <a:r>
              <a:rPr lang="ru-RU" sz="1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Эне</a:t>
            </a:r>
            <a:r>
              <a:rPr lang="ru-RU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жана</a:t>
            </a:r>
            <a:r>
              <a:rPr lang="ru-RU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баланы</a:t>
            </a:r>
            <a:r>
              <a:rPr lang="ru-RU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коргоо</a:t>
            </a:r>
            <a:r>
              <a:rPr lang="ru-RU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улуттук</a:t>
            </a:r>
            <a:r>
              <a:rPr lang="ru-RU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борборуна</a:t>
            </a:r>
            <a:r>
              <a:rPr lang="ru-RU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жана</a:t>
            </a:r>
            <a:r>
              <a:rPr lang="ru-RU" sz="14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Ош ш. </a:t>
            </a:r>
            <a:r>
              <a:rPr lang="ru-RU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Ош </a:t>
            </a:r>
            <a:r>
              <a:rPr lang="ru-RU" sz="1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облустар</a:t>
            </a:r>
            <a:r>
              <a:rPr lang="ru-RU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аралык</a:t>
            </a:r>
            <a:r>
              <a:rPr lang="ru-RU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бириктирилген</a:t>
            </a:r>
            <a:r>
              <a:rPr lang="ru-RU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клиникалык</a:t>
            </a:r>
            <a:r>
              <a:rPr lang="ru-RU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ооруканасына</a:t>
            </a:r>
            <a:r>
              <a:rPr lang="ru-RU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тез </a:t>
            </a:r>
            <a:r>
              <a:rPr lang="ru-RU" sz="1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жардам</a:t>
            </a:r>
            <a:r>
              <a:rPr lang="ru-RU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жана</a:t>
            </a:r>
            <a:r>
              <a:rPr lang="ru-RU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педиатриялык</a:t>
            </a:r>
            <a:r>
              <a:rPr lang="ru-RU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интенсивдүү</a:t>
            </a:r>
            <a:r>
              <a:rPr lang="ru-RU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терапия </a:t>
            </a:r>
            <a:r>
              <a:rPr lang="ru-RU" sz="1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бөлүмүнө</a:t>
            </a:r>
            <a:r>
              <a:rPr lang="ru-RU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жаткыруу</a:t>
            </a:r>
            <a:r>
              <a:rPr lang="ru-RU" sz="14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/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Хелаттык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терапия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каралышы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мүмкүн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EC9B199-BEAE-4F3B-B397-05FED6710C03}"/>
              </a:ext>
            </a:extLst>
          </p:cNvPr>
          <p:cNvSpPr txBox="1"/>
          <p:nvPr/>
        </p:nvSpPr>
        <p:spPr>
          <a:xfrm>
            <a:off x="4289567" y="366814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Алдын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алуучу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жумшартуучу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же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тууралоочу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чаралар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көрүлгөнгө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чейин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булганган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аймактан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убактылуу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көчүрүү</a:t>
            </a:r>
            <a:r>
              <a:rPr lang="ru-RU" sz="1400" kern="0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noProof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сунуштамасы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96AC7D0-F4E3-4745-BAA4-00817C272EAA}"/>
              </a:ext>
            </a:extLst>
          </p:cNvPr>
          <p:cNvSpPr txBox="1"/>
          <p:nvPr/>
        </p:nvSpPr>
        <p:spPr>
          <a:xfrm>
            <a:off x="4289567" y="4637339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CITO!!!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Ооруканага</a:t>
            </a:r>
            <a:r>
              <a:rPr lang="ru-RU" sz="1400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жаткыруу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lang="ru-RU" sz="14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Бишкек ш. </a:t>
            </a:r>
            <a:r>
              <a:rPr lang="ru-RU" sz="1400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ЭБКУБ, Ош </a:t>
            </a:r>
            <a:r>
              <a:rPr lang="ru-RU" sz="14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ш. </a:t>
            </a:r>
            <a:r>
              <a:rPr lang="ru-RU" sz="1400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ООАБКО </a:t>
            </a:r>
            <a:endParaRPr lang="ru-RU" sz="1400" kern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  <a:defRPr/>
            </a:pPr>
            <a:r>
              <a:rPr lang="ky-K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Эгерде </a:t>
            </a:r>
            <a:r>
              <a:rPr lang="ky-KG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көңүл </a:t>
            </a:r>
            <a:r>
              <a:rPr lang="ky-K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айлануу, кусуу, ичтин </a:t>
            </a:r>
            <a:r>
              <a:rPr lang="ky-KG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оорушу</a:t>
            </a:r>
            <a:r>
              <a:rPr lang="ky-K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алсыздык жана карышуулар (энцефалопатия) </a:t>
            </a:r>
            <a:r>
              <a:rPr lang="ky-KG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сыяктуу симптомдор болсо же </a:t>
            </a:r>
            <a:r>
              <a:rPr lang="ky-K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кандагы коргошундун деңгээли 70 мкг/дл же андан көп болсо, бул шашылыш жардам катары каралышы керек жана дароо (48 саатка жеткирбей) кан анализи менен ырасталышы керек. Эгер </a:t>
            </a:r>
            <a:r>
              <a:rPr lang="ky-KG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коргошунга </a:t>
            </a:r>
            <a:r>
              <a:rPr lang="ky-K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уулануу тастыкталса, </a:t>
            </a:r>
            <a:r>
              <a:rPr lang="ky-KG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хелаттык терапияга киришүү керек. </a:t>
            </a:r>
            <a:r>
              <a:rPr lang="ky-K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Эгерде </a:t>
            </a:r>
            <a:r>
              <a:rPr lang="ky-KG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өмүргө </a:t>
            </a:r>
            <a:r>
              <a:rPr lang="ky-K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коркунуч туудурса, капиллярдык кандагы коргошундун өлчөмүн аныктоонун жыйынтыктарын колдонууга болот</a:t>
            </a:r>
            <a:r>
              <a:rPr lang="ky-KG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14" name="Таблица 5">
            <a:extLst>
              <a:ext uri="{FF2B5EF4-FFF2-40B4-BE49-F238E27FC236}">
                <a16:creationId xmlns:a16="http://schemas.microsoft.com/office/drawing/2014/main" xmlns="" id="{49456AA1-C2BF-4907-8E7E-7C425D55B3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019925"/>
              </p:ext>
            </p:extLst>
          </p:nvPr>
        </p:nvGraphicFramePr>
        <p:xfrm>
          <a:off x="275208" y="898507"/>
          <a:ext cx="3440662" cy="547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6525">
                  <a:extLst>
                    <a:ext uri="{9D8B030D-6E8A-4147-A177-3AD203B41FA5}">
                      <a16:colId xmlns:a16="http://schemas.microsoft.com/office/drawing/2014/main" xmlns="" val="518931047"/>
                    </a:ext>
                  </a:extLst>
                </a:gridCol>
                <a:gridCol w="2124137">
                  <a:extLst>
                    <a:ext uri="{9D8B030D-6E8A-4147-A177-3AD203B41FA5}">
                      <a16:colId xmlns:a16="http://schemas.microsoft.com/office/drawing/2014/main" xmlns="" val="900457378"/>
                    </a:ext>
                  </a:extLst>
                </a:gridCol>
              </a:tblGrid>
              <a:tr h="922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err="1" smtClean="0"/>
                        <a:t>Кандагы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деңгээл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4437606"/>
                  </a:ext>
                </a:extLst>
              </a:tr>
              <a:tr h="11636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ru-RU" dirty="0"/>
                        <a:t>     </a:t>
                      </a:r>
                      <a:r>
                        <a:rPr lang="ru-RU" sz="2400" b="1" dirty="0"/>
                        <a:t>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&lt;5 мг/</a:t>
                      </a:r>
                      <a:r>
                        <a:rPr kumimoji="0" lang="ru-RU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3893150"/>
                  </a:ext>
                </a:extLst>
              </a:tr>
              <a:tr h="11666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  <a:p>
                      <a:r>
                        <a:rPr lang="ru-RU" dirty="0"/>
                        <a:t>       </a:t>
                      </a:r>
                      <a:r>
                        <a:rPr lang="ru-RU" sz="2400" b="1" dirty="0"/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         5 -</a:t>
                      </a: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19,99</a:t>
                      </a:r>
                    </a:p>
                    <a:p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мг/</a:t>
                      </a:r>
                      <a:r>
                        <a:rPr kumimoji="0" lang="ru-RU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дл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7263615"/>
                  </a:ext>
                </a:extLst>
              </a:tr>
              <a:tr h="9819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     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         20 –</a:t>
                      </a: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45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              </a:t>
                      </a: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мг/</a:t>
                      </a:r>
                      <a:r>
                        <a:rPr kumimoji="0" lang="ru-RU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дл</a:t>
                      </a:r>
                      <a:endParaRPr kumimoji="0" lang="ru-RU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0707433"/>
                  </a:ext>
                </a:extLst>
              </a:tr>
              <a:tr h="1006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     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45мг/</a:t>
                      </a:r>
                      <a:r>
                        <a:rPr kumimoji="0" lang="ru-RU" sz="25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дл</a:t>
                      </a:r>
                      <a:r>
                        <a:rPr kumimoji="0" lang="ru-RU" sz="2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-дан </a:t>
                      </a:r>
                      <a:r>
                        <a:rPr kumimoji="0" lang="ru-RU" sz="25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көп</a:t>
                      </a:r>
                      <a:endParaRPr kumimoji="0" lang="ru-RU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211233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9211732" y="140888"/>
            <a:ext cx="33415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1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1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778" y="0"/>
            <a:ext cx="4190117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444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59EC085-DD0F-4869-8F6F-9F7188490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534" y="1978232"/>
            <a:ext cx="5770666" cy="4145477"/>
          </a:xfrm>
        </p:spPr>
        <p:txBody>
          <a:bodyPr>
            <a:normAutofit fontScale="25000" lnSpcReduction="20000"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КОРГОШУН ПАЙДА КЫЛГАН ООРУЛАР ЖӨНҮНДӨ МААЛЫМАТ</a:t>
            </a:r>
            <a:endParaRPr lang="ru-RU" sz="1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ru-RU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АНЫКТАМА– </a:t>
            </a:r>
            <a:r>
              <a:rPr lang="ru-RU" sz="5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КОРГОШУН БАЛАНЫН ОРГАНИЗМИНЕ КАНДАЙ КИРЕТ</a:t>
            </a:r>
            <a:endParaRPr lang="ru-RU" sz="5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ru-RU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ru-RU" sz="7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СимптомДОР</a:t>
            </a:r>
            <a:r>
              <a:rPr lang="ru-RU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МУНУ КАНТИП ТААНЫП БИЛҮҮ КЕРЕК?</a:t>
            </a:r>
            <a:endParaRPr lang="ru-RU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ru-RU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Диагностика-</a:t>
            </a:r>
            <a:r>
              <a:rPr kumimoji="0" lang="ru-RU" sz="7200" b="0" i="0" u="none" strike="noStrike" kern="1200" cap="all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каНТИП</a:t>
            </a:r>
            <a:r>
              <a:rPr kumimoji="0" lang="ru-RU" sz="7200" b="0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ТЕЗ </a:t>
            </a:r>
            <a:r>
              <a:rPr kumimoji="0" lang="ru-RU" sz="7200" b="0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АНЫКТОО </a:t>
            </a:r>
            <a:r>
              <a:rPr kumimoji="0" lang="ru-RU" sz="7200" b="0" i="0" u="none" strike="noStrike" kern="1200" cap="all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КЕРЕК</a:t>
            </a:r>
            <a:r>
              <a:rPr kumimoji="0" lang="ru-RU" sz="7200" b="0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ru-RU" sz="72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7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l"/>
            <a:r>
              <a:rPr lang="ru-RU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ДАРЫЛОО -</a:t>
            </a:r>
            <a:r>
              <a:rPr lang="ru-RU" sz="5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ru-RU" sz="5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КОРГОШУНГА УУЛАНУУНУН </a:t>
            </a:r>
            <a:r>
              <a:rPr kumimoji="0" lang="ru-RU" sz="5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АЛДЫН АЛУУ </a:t>
            </a:r>
            <a:r>
              <a:rPr kumimoji="0" lang="ru-RU" sz="5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ҮЧҮН КАНДАЙ </a:t>
            </a:r>
            <a:r>
              <a:rPr kumimoji="0" lang="ru-RU" sz="5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ПРОФИЛАКТИКАЛЫК ИШ ЖҮРГҮЗҮҮ КЕРЕК?</a:t>
            </a:r>
            <a:endParaRPr kumimoji="0" lang="ru-RU" sz="56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ru-RU" sz="56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l">
              <a:buAutoNum type="arabicPeriod"/>
            </a:pPr>
            <a:endParaRPr lang="ru-RU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57F7AAD-09E7-4736-B23F-594B60E7F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649" y="1313214"/>
            <a:ext cx="4848301" cy="50727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9C7F62-7AAD-4C3C-A9FA-00D0E1DC1C6E}"/>
              </a:ext>
            </a:extLst>
          </p:cNvPr>
          <p:cNvSpPr txBox="1"/>
          <p:nvPr/>
        </p:nvSpPr>
        <p:spPr>
          <a:xfrm>
            <a:off x="8060556" y="161072"/>
            <a:ext cx="41314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4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51022" cy="131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874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E2224A8-ABBB-479B-9201-322F0B230219}"/>
              </a:ext>
            </a:extLst>
          </p:cNvPr>
          <p:cNvSpPr txBox="1"/>
          <p:nvPr/>
        </p:nvSpPr>
        <p:spPr>
          <a:xfrm>
            <a:off x="4481005" y="1594075"/>
            <a:ext cx="612115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ru-RU" sz="14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Ооруканага</a:t>
            </a:r>
            <a:r>
              <a:rPr lang="ru-RU" sz="14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4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жаткыруу</a:t>
            </a:r>
            <a:r>
              <a:rPr lang="ru-RU" sz="14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Бишкек ш. ЭБКУБ, Ош ш. </a:t>
            </a:r>
            <a:r>
              <a:rPr lang="ru-RU" sz="1400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ООАБКО</a:t>
            </a:r>
            <a:endParaRPr lang="ru-RU" sz="1400" kern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>
              <a:buClr>
                <a:srgbClr val="000000"/>
              </a:buClr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lvl="0" algn="ctr">
              <a:buClr>
                <a:srgbClr val="000000"/>
              </a:buClr>
              <a:defRPr/>
            </a:pPr>
            <a:r>
              <a:rPr lang="ky-K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Кандагы коргошундун концентрациясы </a:t>
            </a:r>
            <a:r>
              <a:rPr lang="ky-KG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≥45 мкг/дл </a:t>
            </a:r>
            <a:r>
              <a:rPr lang="ky-KG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болгон 1ден 6 жашка чейинки </a:t>
            </a:r>
            <a:r>
              <a:rPr lang="ky-K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бала үчүн </a:t>
            </a:r>
            <a:r>
              <a:rPr lang="ky-KG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ичилүүчү </a:t>
            </a:r>
            <a:r>
              <a:rPr lang="ky-K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 парентералдык </a:t>
            </a:r>
            <a:r>
              <a:rPr lang="ky-KG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хелаттык </a:t>
            </a:r>
            <a:r>
              <a:rPr lang="ky-K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 </a:t>
            </a:r>
            <a:r>
              <a:rPr lang="ky-KG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сунушталат.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1721C96-2634-4198-8457-244407283AB9}"/>
              </a:ext>
            </a:extLst>
          </p:cNvPr>
          <p:cNvSpPr txBox="1"/>
          <p:nvPr/>
        </p:nvSpPr>
        <p:spPr>
          <a:xfrm>
            <a:off x="4467245" y="2844224"/>
            <a:ext cx="60945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ky-K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Кандагы коргошундун концентрациясы </a:t>
            </a:r>
            <a:r>
              <a:rPr lang="ky-KG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40-44 мкг/дл</a:t>
            </a:r>
            <a:r>
              <a:rPr lang="ky-KG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болгон бала үчүн </a:t>
            </a:r>
            <a:r>
              <a:rPr lang="ky-KG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(10 жашка чейин) </a:t>
            </a:r>
            <a:r>
              <a:rPr lang="ky-K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өлчөөнүн тактыгына шектенүүлөр, таасирдин алдын алуу боюнча чараларга карабастан, канда коргошундун концентрациясы туруктуу жогорулаганда же коргошун менен уулануунун олуттуу клиникалык белгилери болгондо, ичилүүчү </a:t>
            </a:r>
            <a:r>
              <a:rPr lang="ky-KG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хелаттык терапия </a:t>
            </a:r>
            <a:r>
              <a:rPr lang="ky-K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каралышы керек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1BF27C-ADE6-4567-A959-C1C48B6C41C8}"/>
              </a:ext>
            </a:extLst>
          </p:cNvPr>
          <p:cNvSpPr txBox="1"/>
          <p:nvPr/>
        </p:nvSpPr>
        <p:spPr>
          <a:xfrm>
            <a:off x="4481005" y="4454754"/>
            <a:ext cx="60945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ky-K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Кандагы коргошундун концентрациясы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≥ 70 мкг/</a:t>
            </a:r>
            <a:r>
              <a:rPr lang="ru-RU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болгон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жаштан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кичүү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үчүн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коргошундун концентрациясы жогору бойдон калса, </a:t>
            </a:r>
            <a:r>
              <a:rPr lang="ky-KG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хелаттык </a:t>
            </a:r>
            <a:r>
              <a:rPr lang="ky-K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 учурунда жана андан кийин клиникалык начарлоонун белгилерине кылдат байкоо жүргүзүү, анын ичинде үзгүлтүксүз неврологиялык текшерүүлөрдү жүргүзүү </a:t>
            </a:r>
            <a:r>
              <a:rPr lang="ky-KG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52A98BC-6CE7-47E5-A955-110C13A51EA4}"/>
              </a:ext>
            </a:extLst>
          </p:cNvPr>
          <p:cNvSpPr txBox="1"/>
          <p:nvPr/>
        </p:nvSpPr>
        <p:spPr>
          <a:xfrm>
            <a:off x="116108" y="174686"/>
            <a:ext cx="5867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3-тобокелдик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деңгээли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12" name="Таблица 5">
            <a:extLst>
              <a:ext uri="{FF2B5EF4-FFF2-40B4-BE49-F238E27FC236}">
                <a16:creationId xmlns:a16="http://schemas.microsoft.com/office/drawing/2014/main" xmlns="" id="{B1FBC513-54BF-407B-BA35-4BFFE90B85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844925"/>
              </p:ext>
            </p:extLst>
          </p:nvPr>
        </p:nvGraphicFramePr>
        <p:xfrm>
          <a:off x="275208" y="898507"/>
          <a:ext cx="3440663" cy="547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705">
                  <a:extLst>
                    <a:ext uri="{9D8B030D-6E8A-4147-A177-3AD203B41FA5}">
                      <a16:colId xmlns:a16="http://schemas.microsoft.com/office/drawing/2014/main" xmlns="" val="518931047"/>
                    </a:ext>
                  </a:extLst>
                </a:gridCol>
                <a:gridCol w="2129958">
                  <a:extLst>
                    <a:ext uri="{9D8B030D-6E8A-4147-A177-3AD203B41FA5}">
                      <a16:colId xmlns:a16="http://schemas.microsoft.com/office/drawing/2014/main" xmlns="" val="900457378"/>
                    </a:ext>
                  </a:extLst>
                </a:gridCol>
              </a:tblGrid>
              <a:tr h="922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err="1" smtClean="0"/>
                        <a:t>Кандагы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деңгээл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4437606"/>
                  </a:ext>
                </a:extLst>
              </a:tr>
              <a:tr h="11636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ru-RU" dirty="0"/>
                        <a:t>     </a:t>
                      </a:r>
                      <a:r>
                        <a:rPr lang="ru-RU" sz="2400" b="1" dirty="0"/>
                        <a:t>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&lt;5 </a:t>
                      </a:r>
                      <a:r>
                        <a:rPr kumimoji="0" lang="ru-RU" sz="2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мг/</a:t>
                      </a:r>
                      <a:r>
                        <a:rPr kumimoji="0" lang="ru-RU" sz="25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3893150"/>
                  </a:ext>
                </a:extLst>
              </a:tr>
              <a:tr h="11666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  <a:p>
                      <a:r>
                        <a:rPr lang="ru-RU" dirty="0"/>
                        <a:t>       </a:t>
                      </a:r>
                      <a:r>
                        <a:rPr lang="ru-RU" sz="2400" b="1" dirty="0"/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         5 -</a:t>
                      </a: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19,99</a:t>
                      </a:r>
                    </a:p>
                    <a:p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мг/</a:t>
                      </a:r>
                      <a:r>
                        <a:rPr kumimoji="0" lang="ru-RU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дл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7263615"/>
                  </a:ext>
                </a:extLst>
              </a:tr>
              <a:tr h="9819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     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         20 –</a:t>
                      </a: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45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              </a:t>
                      </a:r>
                      <a:r>
                        <a:rPr kumimoji="0" lang="ru-RU" sz="2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мг/</a:t>
                      </a:r>
                      <a:r>
                        <a:rPr kumimoji="0" lang="ru-RU" sz="2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дл</a:t>
                      </a:r>
                      <a:endParaRPr kumimoji="0" lang="ru-RU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0707433"/>
                  </a:ext>
                </a:extLst>
              </a:tr>
              <a:tr h="1006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ТОБОКЕЛДИК ДЕҢГЭЭЛИ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     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45 мг/</a:t>
                      </a:r>
                      <a:r>
                        <a:rPr kumimoji="0" lang="ru-RU" sz="25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дл</a:t>
                      </a:r>
                      <a:r>
                        <a:rPr kumimoji="0" lang="ru-RU" sz="2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-дан </a:t>
                      </a:r>
                      <a:r>
                        <a:rPr kumimoji="0" lang="ru-RU" sz="25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көп</a:t>
                      </a:r>
                      <a:endParaRPr kumimoji="0" lang="ru-RU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211233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9018831" y="133895"/>
            <a:ext cx="33415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1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1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34" y="0"/>
            <a:ext cx="4190117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144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54F28AB-6024-44A9-B3C5-845259776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001" y="1275397"/>
            <a:ext cx="10515600" cy="55826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ДАРЫЛОО</a:t>
            </a:r>
            <a:endParaRPr lang="ru-RU" sz="48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8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АЛДЫН АЛУУ</a:t>
            </a:r>
            <a:endParaRPr lang="ru-RU" sz="48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8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kumimoji="0" lang="ru-RU" altLang="ru-RU" sz="5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               </a:t>
            </a:r>
            <a:r>
              <a:rPr kumimoji="0" lang="ru-RU" altLang="ru-RU" sz="43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ХЕЛАТТЫК </a:t>
            </a:r>
            <a:r>
              <a:rPr kumimoji="0" lang="ru-RU" altLang="ru-RU" sz="43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ТЕРАПИЯ</a:t>
            </a:r>
            <a:endParaRPr lang="ru-RU" sz="43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endParaRPr lang="ru-RU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7845778" y="133895"/>
            <a:ext cx="43462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sz="20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sz="20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0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sz="20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0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sz="20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0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sz="20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0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sz="20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0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sz="20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6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6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955822" cy="159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813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478367-D18E-4429-B767-1518B8189545}"/>
              </a:ext>
            </a:extLst>
          </p:cNvPr>
          <p:cNvSpPr txBox="1"/>
          <p:nvPr/>
        </p:nvSpPr>
        <p:spPr>
          <a:xfrm>
            <a:off x="2132957" y="712182"/>
            <a:ext cx="7481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Коргошунга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уулануунун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алдын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алуу</a:t>
            </a:r>
            <a:endParaRPr lang="ru-RU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E1D769-2DAA-402F-A7D0-B6DBF4CEB573}"/>
              </a:ext>
            </a:extLst>
          </p:cNvPr>
          <p:cNvSpPr txBox="1"/>
          <p:nvPr/>
        </p:nvSpPr>
        <p:spPr>
          <a:xfrm>
            <a:off x="320040" y="1357809"/>
            <a:ext cx="6882271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Тобокелдик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тобундагы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бейтаптарга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PbКр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деңгээлинин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скринингин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камсыздоо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керек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Тиричиликте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уулануу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тобокелдигин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азайтуу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чаралары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колду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балдардын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оюнчуктарын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жана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упчуну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үзгүлтүксүз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жууп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туруу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үйдү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нымдуу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тазалоо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сапаттуу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ичүүчү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суу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йдү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курамында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коргошун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жок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боёк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менен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сырдоо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Жумушта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коргошун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чаңы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байланышта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болгон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чоң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адамдар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тиешелүү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коргонуу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каражаттарын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пайдаланып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үйгө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кеткенде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кийимди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кийимди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алмаштырып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уктаарда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чайынмада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жуунуу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Правила чистых рук #гигиена | Я - воспитатель | ВКонтакте">
            <a:extLst>
              <a:ext uri="{FF2B5EF4-FFF2-40B4-BE49-F238E27FC236}">
                <a16:creationId xmlns:a16="http://schemas.microsoft.com/office/drawing/2014/main" xmlns="" id="{29E11026-0470-48C6-B167-D1A2E13FE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412" y="1455958"/>
            <a:ext cx="2553105" cy="25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Моем и дезинфицируем детские игрушки по правилам">
            <a:extLst>
              <a:ext uri="{FF2B5EF4-FFF2-40B4-BE49-F238E27FC236}">
                <a16:creationId xmlns:a16="http://schemas.microsoft.com/office/drawing/2014/main" xmlns="" id="{8DEA4347-2779-4CF2-9489-DEE2AC8D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224" y="1455958"/>
            <a:ext cx="2431776" cy="25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ужчина Моет Пол Тряпкой Влажная Уборка Дома Женщина Моет Пол — стоковые  фотографии и другие картинки Пыль - iStock">
            <a:extLst>
              <a:ext uri="{FF2B5EF4-FFF2-40B4-BE49-F238E27FC236}">
                <a16:creationId xmlns:a16="http://schemas.microsoft.com/office/drawing/2014/main" xmlns="" id="{EB240C56-EA82-4C0C-99B9-3CB784546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948" y="4402743"/>
            <a:ext cx="4199138" cy="21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8850488" y="133895"/>
            <a:ext cx="33415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1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1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974"/>
            <a:ext cx="4190117" cy="91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174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45B2EE-8B6E-49E9-AFD6-E149377298F4}"/>
              </a:ext>
            </a:extLst>
          </p:cNvPr>
          <p:cNvSpPr txBox="1"/>
          <p:nvPr/>
        </p:nvSpPr>
        <p:spPr>
          <a:xfrm>
            <a:off x="4027801" y="1140736"/>
            <a:ext cx="41363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ТАМАКТАНУУНУН МИНИМАЛДУУ АР ТҮРДҮҮЛҮГҮ (</a:t>
            </a:r>
            <a:r>
              <a:rPr kumimoji="0" lang="ru-RU" sz="2000" b="1" i="0" u="none" strike="noStrike" kern="1200" cap="all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тмт</a:t>
            </a: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FFAC284-B1CE-4C76-A903-81FEA81CC105}"/>
              </a:ext>
            </a:extLst>
          </p:cNvPr>
          <p:cNvSpPr txBox="1"/>
          <p:nvPr/>
        </p:nvSpPr>
        <p:spPr>
          <a:xfrm>
            <a:off x="298764" y="2364340"/>
            <a:ext cx="6096000" cy="4072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АЗЫКТАРДЫН СЕГИЗ ТОБУ</a:t>
            </a: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ru-RU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ЭМЧЕК СҮТҮ; </a:t>
            </a:r>
            <a:endParaRPr kumimoji="0" lang="ru-RU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lang="ru-RU" sz="2000" cap="all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 </a:t>
            </a:r>
            <a:r>
              <a:rPr lang="ru-RU" sz="2000" cap="all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ӨСҮМДҮКТӨРҮ</a:t>
            </a:r>
            <a:r>
              <a:rPr lang="ru-RU" sz="2000" cap="all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cap="all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АЗЫК ТАМЫРЛАР</a:t>
            </a: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  <a:endParaRPr kumimoji="0" lang="ru-RU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lang="ru-RU" sz="2000" cap="all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БУУРЧАКТАР ЖАНА ЖАҢГАКТАР</a:t>
            </a: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endParaRPr kumimoji="0" lang="ru-RU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СҮТ АЗЫКТАРЫ (БАЛДАР ТАМАГЫ, СҮТ, </a:t>
            </a: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йогурт, сыр);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 АЗЫКТАРЫ (ЭТ, БАЛЫК, КАНАТТУУ ЭТИ ЖАНА БООР/ИЧ ЭТ);</a:t>
            </a:r>
            <a:endParaRPr kumimoji="0" lang="ru-RU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lang="ru-RU" sz="2000" cap="all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ЖУМУРТКА</a:t>
            </a: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endParaRPr kumimoji="0" lang="ru-RU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 ВИТАМИНИНЕ БАЙ ЖЕМИШТЕР ЖАНА ЖАШЫЛЧАЛАР; </a:t>
            </a:r>
            <a:endParaRPr kumimoji="0" lang="ru-RU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БАШКА ЖЕМИШТЕР ЖАНА ЖАШЫЛЧАЛАР</a:t>
            </a:r>
            <a:endParaRPr kumimoji="0" lang="ru-RU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0" name="Picture 2" descr="Продукты с высоким содержанием кальция — VELOMANIA.ru">
            <a:extLst>
              <a:ext uri="{FF2B5EF4-FFF2-40B4-BE49-F238E27FC236}">
                <a16:creationId xmlns:a16="http://schemas.microsoft.com/office/drawing/2014/main" xmlns="" id="{0F678335-4D6F-4028-8AA9-56497A2B6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365" y="1989525"/>
            <a:ext cx="4444869" cy="234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Что есть при анемии - Живи!">
            <a:extLst>
              <a:ext uri="{FF2B5EF4-FFF2-40B4-BE49-F238E27FC236}">
                <a16:creationId xmlns:a16="http://schemas.microsoft.com/office/drawing/2014/main" xmlns="" id="{B125D75A-4C43-4EF1-9B3D-DB59CDD7F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365" y="4580878"/>
            <a:ext cx="4554245" cy="227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8850488" y="133895"/>
            <a:ext cx="33415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1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1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0117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033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B9363E-4D66-4BF8-9F9E-207C0441D53F}"/>
              </a:ext>
            </a:extLst>
          </p:cNvPr>
          <p:cNvSpPr txBox="1"/>
          <p:nvPr/>
        </p:nvSpPr>
        <p:spPr>
          <a:xfrm>
            <a:off x="251929" y="2163772"/>
            <a:ext cx="109354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Комплекс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түзгүчтөр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менен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дарылоо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тажрыйбалуу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токсикологдун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байкоосу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алдында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жүргүзүлүшү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керек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61784C-3636-4459-8F44-15EB84DA84AF}"/>
              </a:ext>
            </a:extLst>
          </p:cNvPr>
          <p:cNvSpPr txBox="1"/>
          <p:nvPr/>
        </p:nvSpPr>
        <p:spPr>
          <a:xfrm>
            <a:off x="251929" y="3429000"/>
            <a:ext cx="11485982" cy="2803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Комплекс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түзүүчү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дары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каражаттары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Сукцимер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[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мезо-2,3-димеркаптоянтарь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кычкылы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],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CaNa2ЭДТА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[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этилендиаминтетрауксус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кычкылынын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динатрий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тузу],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имеркапрол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[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британ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антилюизити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же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БАЛ])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коргошунду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бөйрөктөр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менен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бөлүнүп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чыгышы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мүмкүн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болгон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кошундуга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байланыштыруу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үчүн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берүүгө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болот.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299D1D2-4F64-4991-925F-D9EEA6C4C315}"/>
              </a:ext>
            </a:extLst>
          </p:cNvPr>
          <p:cNvSpPr txBox="1"/>
          <p:nvPr/>
        </p:nvSpPr>
        <p:spPr>
          <a:xfrm>
            <a:off x="2877407" y="1180153"/>
            <a:ext cx="6092890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43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ХЕЛАТТЫК </a:t>
            </a:r>
            <a:r>
              <a:rPr kumimoji="0" lang="ru-RU" altLang="ru-RU" sz="43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ТЕРАПИЯ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8850488" y="133895"/>
            <a:ext cx="33415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1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1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0117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299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5989E87-F18F-4804-848C-E70FD1E0DFDE}"/>
              </a:ext>
            </a:extLst>
          </p:cNvPr>
          <p:cNvSpPr txBox="1"/>
          <p:nvPr/>
        </p:nvSpPr>
        <p:spPr>
          <a:xfrm>
            <a:off x="364724" y="3242202"/>
            <a:ext cx="11125200" cy="3063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Симптомсуз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бейтаптарга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же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коргошундун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деңгээлинин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орточо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жогорулашы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менен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минималдуу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уулануу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белгилери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бар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бейтаптарга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хелаттык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терапиянын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биринчи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линиясы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катары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сукцимер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дайындалат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Энцефалопатиясыз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симптомдук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бейтаптарда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альтернатива катары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CaNa2-ЭДТА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менен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же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ансыз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димеркапрол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колдонулушу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мүмкүн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Энцефалопатия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бар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бейтаптарга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димеркапрол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/CaNa2-ЭДТА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айкалышкан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комплекси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менен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агрессивдүү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дарылоо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жүргүзүлөт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3FE163-D8B5-4278-89D8-55DDF634F97E}"/>
              </a:ext>
            </a:extLst>
          </p:cNvPr>
          <p:cNvSpPr txBox="1"/>
          <p:nvPr/>
        </p:nvSpPr>
        <p:spPr>
          <a:xfrm>
            <a:off x="2880064" y="2246325"/>
            <a:ext cx="6094520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3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ХЕЛАТТЫК </a:t>
            </a:r>
            <a:r>
              <a:rPr kumimoji="0" lang="ru-RU" altLang="ru-RU" sz="43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ТЕРАПИЯ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8850488" y="133895"/>
            <a:ext cx="33415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1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1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0117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664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F62131-F2C5-4FFA-8208-3A3609083257}"/>
              </a:ext>
            </a:extLst>
          </p:cNvPr>
          <p:cNvSpPr txBox="1"/>
          <p:nvPr/>
        </p:nvSpPr>
        <p:spPr>
          <a:xfrm>
            <a:off x="2445795" y="3559547"/>
            <a:ext cx="6329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Хелаттык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терапияны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иретке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келтириңиз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F6A1D8-5A4A-48FB-9BD1-A50A01802F58}"/>
              </a:ext>
            </a:extLst>
          </p:cNvPr>
          <p:cNvSpPr txBox="1"/>
          <p:nvPr/>
        </p:nvSpPr>
        <p:spPr>
          <a:xfrm>
            <a:off x="541538" y="4598289"/>
            <a:ext cx="104578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энцефалопатия же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PbКр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бар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балдар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үчүн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&gt;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45 мкг/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(2,17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мкмоль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/л)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746CA66-7C8C-46DA-81B9-16305FFD4AA6}"/>
              </a:ext>
            </a:extLst>
          </p:cNvPr>
          <p:cNvSpPr txBox="1"/>
          <p:nvPr/>
        </p:nvSpPr>
        <p:spPr>
          <a:xfrm>
            <a:off x="443882" y="1041426"/>
            <a:ext cx="10333607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Организмден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коргошунга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уулануу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булагын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жоготуңуз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мисалы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эгерде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коргошун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ичеги-карын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жолунда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болсо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бүтүндөй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ичегини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жуу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ыкмасы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менен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2A72D73-F054-457C-8FDB-3B6C85FABAA4}"/>
              </a:ext>
            </a:extLst>
          </p:cNvPr>
          <p:cNvSpPr txBox="1"/>
          <p:nvPr/>
        </p:nvSpPr>
        <p:spPr>
          <a:xfrm>
            <a:off x="2843074" y="2289972"/>
            <a:ext cx="6094520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3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ХЕЛАТТЫК </a:t>
            </a:r>
            <a:r>
              <a:rPr kumimoji="0" lang="ru-RU" altLang="ru-RU" sz="43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ТЕРАПИЯ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8850488" y="133895"/>
            <a:ext cx="33415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1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1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0117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995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E63B3D9D-BBD1-43F6-BCBD-C83A783845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2160621"/>
              </p:ext>
            </p:extLst>
          </p:nvPr>
        </p:nvGraphicFramePr>
        <p:xfrm>
          <a:off x="43948" y="1034650"/>
          <a:ext cx="8371642" cy="5810275"/>
        </p:xfrm>
        <a:graphic>
          <a:graphicData uri="http://schemas.openxmlformats.org/drawingml/2006/table">
            <a:tbl>
              <a:tblPr firstRow="1" firstCol="1" bandRow="1"/>
              <a:tblGrid>
                <a:gridCol w="2442356">
                  <a:extLst>
                    <a:ext uri="{9D8B030D-6E8A-4147-A177-3AD203B41FA5}">
                      <a16:colId xmlns:a16="http://schemas.microsoft.com/office/drawing/2014/main" xmlns="" val="2080678217"/>
                    </a:ext>
                  </a:extLst>
                </a:gridCol>
                <a:gridCol w="5929286">
                  <a:extLst>
                    <a:ext uri="{9D8B030D-6E8A-4147-A177-3AD203B41FA5}">
                      <a16:colId xmlns:a16="http://schemas.microsoft.com/office/drawing/2014/main" xmlns="" val="2873541392"/>
                    </a:ext>
                  </a:extLst>
                </a:gridCol>
              </a:tblGrid>
              <a:tr h="4607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Рb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деңгээли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67" marR="127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Дары </a:t>
                      </a:r>
                      <a:r>
                        <a:rPr lang="ru-RU" sz="12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каражаттары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67" marR="127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2637823"/>
                  </a:ext>
                </a:extLst>
              </a:tr>
              <a:tr h="21538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10 - 19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мкг/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67" marR="127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Селективдүү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энтеросорбенттер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 algn="just">
                        <a:lnSpc>
                          <a:spcPct val="107000"/>
                        </a:lnSpc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Гиалера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15мл-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кутуда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стик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 algn="just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жаштан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улуу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тамактан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кийин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стиктен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суткасына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ru-RU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жолу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ичүү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узактыгы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 </a:t>
                      </a:r>
                      <a:r>
                        <a:rPr lang="ru-RU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күн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 Селен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100мкг-30даана, 60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күнгө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(30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күн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30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күн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тыныгуу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30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күн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30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күн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тыныгуу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).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Кальций-1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кутуда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таңгак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ДССУ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сунуштаган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бир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күнгө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1/2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таңгак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  Цинк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айга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тангак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60 капсула, 2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айга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тыныгуу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менен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дагы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 ай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Темир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каражаттары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тамчылатма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бир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курска3 флакон (30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күндөн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тыныгуу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менен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 АЕВИТ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ай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ичинде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 algn="just">
                        <a:lnSpc>
                          <a:spcPct val="107000"/>
                        </a:lnSpc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капсула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таңгак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2 </a:t>
                      </a:r>
                      <a:r>
                        <a:rPr lang="ru-RU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таңгак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67" marR="127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92130849"/>
                  </a:ext>
                </a:extLst>
              </a:tr>
              <a:tr h="30801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20 - 44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мкг/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67" marR="127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Селективдүү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энтеросорбенттер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Гиалера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15мл-кутуда 6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стик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-6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жаштан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улуу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тамактан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кийин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стиктен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суткасына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ru-RU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жолу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ичүү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узактыгы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21 </a:t>
                      </a:r>
                      <a:r>
                        <a:rPr lang="ru-RU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күн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</a:t>
                      </a:r>
                      <a:r>
                        <a:rPr lang="ru-RU" sz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.Көрсөтмөлөр </a:t>
                      </a:r>
                      <a:r>
                        <a:rPr lang="ru-RU" sz="12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боюнча</a:t>
                      </a:r>
                      <a:r>
                        <a:rPr lang="ru-RU" sz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хелаттык</a:t>
                      </a:r>
                      <a:r>
                        <a:rPr lang="ru-RU" sz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дарылоо</a:t>
                      </a:r>
                      <a:r>
                        <a:rPr lang="ru-RU" sz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Натрий</a:t>
                      </a:r>
                      <a:r>
                        <a:rPr lang="ru-RU" sz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</a:t>
                      </a:r>
                      <a:r>
                        <a:rPr lang="ru-RU" sz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иосульфаты 30%-10мл</a:t>
                      </a:r>
                      <a:endParaRPr lang="ru-RU" sz="1200" dirty="0" smtClean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күнгө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Селен 100мкг-30даана, 60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күнгө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(30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күн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30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күн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тыныгуу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30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күн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30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күн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тыныгуу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).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кальций-1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кутуда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таңгак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ДССУ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сунуштаган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бир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күнгө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1/2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таңгак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  Цинк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айга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тангак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60 капсула, 2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айга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тыныгуу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менен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Темир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каражаттары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тамчылатма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-3 флакон -30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күндөн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тыныгуу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менен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7- АЕВИТ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ай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ичинде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67" marR="127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683733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5D96969-55D5-4D88-95C4-C7C186D86CDB}"/>
              </a:ext>
            </a:extLst>
          </p:cNvPr>
          <p:cNvSpPr txBox="1"/>
          <p:nvPr/>
        </p:nvSpPr>
        <p:spPr>
          <a:xfrm>
            <a:off x="8602462" y="4170930"/>
            <a:ext cx="25567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Хелаттык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терапиянын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биринчи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линиясы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катары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сукцимер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дайындалат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Энцефалопатиясыз</a:t>
            </a:r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симптомдук</a:t>
            </a:r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бейтаптарда</a:t>
            </a:r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альтернатива катары  </a:t>
            </a:r>
            <a:r>
              <a:rPr lang="en-U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CaNa2-</a:t>
            </a:r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ЭДТА </a:t>
            </a:r>
            <a:r>
              <a:rPr lang="ru-RU" sz="1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 </a:t>
            </a:r>
            <a:r>
              <a:rPr lang="ru-RU" sz="1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ансыз</a:t>
            </a:r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димеркапрол</a:t>
            </a:r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колдонулушу</a:t>
            </a:r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мүмкүн</a:t>
            </a:r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Боор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жана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бөйрөк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функциялары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көзөмөлгө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алынат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8850488" y="133895"/>
            <a:ext cx="33415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1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1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0117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277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A32BCBD-2B7E-45ED-844F-51BB14178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1" y="2200756"/>
            <a:ext cx="4249508" cy="44921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8661854" y="133895"/>
            <a:ext cx="35301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1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1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729" y="1535289"/>
            <a:ext cx="6861423" cy="478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0117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354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94161A16-018E-4A19-AF80-2C40FE8797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9407895"/>
              </p:ext>
            </p:extLst>
          </p:nvPr>
        </p:nvGraphicFramePr>
        <p:xfrm>
          <a:off x="284085" y="1278385"/>
          <a:ext cx="10304890" cy="5154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0A173D-877D-4D2E-92E2-A720B6EC60C3}"/>
              </a:ext>
            </a:extLst>
          </p:cNvPr>
          <p:cNvSpPr txBox="1"/>
          <p:nvPr/>
        </p:nvSpPr>
        <p:spPr>
          <a:xfrm>
            <a:off x="8060556" y="161072"/>
            <a:ext cx="41314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КССУИ (КР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ССМга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караштуу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Коомдук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саламаттык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сактоо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улуттук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институту)</a:t>
            </a:r>
            <a:r>
              <a:rPr lang="ru-RU" sz="1600" dirty="0" smtClean="0">
                <a:solidFill>
                  <a:srgbClr val="2FA3EE">
                    <a:lumMod val="75000"/>
                  </a:srgbClr>
                </a:solidFill>
                <a:latin typeface="Arial Black" panose="020B0A04020102020204" pitchFamily="34" charset="0"/>
              </a:rPr>
              <a:t>  </a:t>
            </a:r>
            <a:endParaRPr lang="ru-RU" sz="1600" dirty="0">
              <a:solidFill>
                <a:srgbClr val="2FA3EE">
                  <a:lumMod val="75000"/>
                </a:srgb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0117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08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178CF3-BB3F-4BD3-9BD0-E4C61953F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280" y="18256"/>
            <a:ext cx="10515600" cy="825124"/>
          </a:xfrm>
        </p:spPr>
        <p:txBody>
          <a:bodyPr/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91A14A0-4005-4025-A7F0-9C9901529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536" y="1000251"/>
            <a:ext cx="6389070" cy="1211964"/>
          </a:xfrm>
        </p:spPr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buClrTx/>
              <a:buNone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АНЫКТАМА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90000"/>
              </a:lnSpc>
              <a:buClrTx/>
              <a:buNone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Коргошунга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уулануу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сатурнизм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B15022-C0DD-41B3-B001-E48977CA3F40}"/>
              </a:ext>
            </a:extLst>
          </p:cNvPr>
          <p:cNvSpPr txBox="1"/>
          <p:nvPr/>
        </p:nvSpPr>
        <p:spPr>
          <a:xfrm>
            <a:off x="103573" y="3326334"/>
            <a:ext cx="8046128" cy="3212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Коргошун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—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бул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уулуу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зат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ал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организмдин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бир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нече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системасына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анын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ичинде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жүрөк-кан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тамыр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жаратуу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бөйрөк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ичеги-карын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борбордук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нерв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системаларына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таасир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тийгизет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Дүйнөлүк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саламаттык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сактоо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уюму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(ДССУ)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коргошунду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зыяндуу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таасирлерин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чектөө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үчүн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сектор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аралык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аракеттер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зарыл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болгон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коомдук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саламаттык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сактоонун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олуттуу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көйгөйү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болуп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саналган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химиялык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заттардын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бири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катары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аныктаган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C8C6A8-F0EF-4F30-98DB-E23164507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445" y="1234547"/>
            <a:ext cx="3542083" cy="8251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997D80-CFC2-4978-A27D-B5BF15366081}"/>
              </a:ext>
            </a:extLst>
          </p:cNvPr>
          <p:cNvSpPr txBox="1"/>
          <p:nvPr/>
        </p:nvSpPr>
        <p:spPr>
          <a:xfrm>
            <a:off x="8962748" y="2196868"/>
            <a:ext cx="3045780" cy="1716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Коргошун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көгүш-боз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түстөгү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оор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жумшак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металл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элементи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согууга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элпек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салыштырмалуу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оңой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эрийт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жаратылышта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жер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кыртышында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кездешет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5596594-F6F0-4BD6-9F99-9335999056B3}"/>
              </a:ext>
            </a:extLst>
          </p:cNvPr>
          <p:cNvSpPr txBox="1"/>
          <p:nvPr/>
        </p:nvSpPr>
        <p:spPr>
          <a:xfrm>
            <a:off x="9448060" y="4932415"/>
            <a:ext cx="24258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Формуласы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Pb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.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Молекулярдык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массасы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(эл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аралык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атомдук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масса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боюнча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1971-ж.)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- 331,2.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CE70C25-C719-44A6-B4AB-C1C0AFDE6517}"/>
              </a:ext>
            </a:extLst>
          </p:cNvPr>
          <p:cNvSpPr txBox="1"/>
          <p:nvPr/>
        </p:nvSpPr>
        <p:spPr>
          <a:xfrm>
            <a:off x="7974739" y="41203"/>
            <a:ext cx="41314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4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E0DEFC53-A213-473C-B365-BFBE9646B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00" y="2059671"/>
            <a:ext cx="3564276" cy="125896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19025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kern="1200" cap="none" spc="0" normalizeH="0" baseline="0" noProof="0" dirty="0" bmk="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bmk="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МКБ-10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kern="1200" cap="none" spc="0" normalizeH="0" baseline="0" noProof="0" dirty="0" bmk="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Т56     </a:t>
            </a:r>
            <a:r>
              <a:rPr kumimoji="0" lang="ru-RU" altLang="ru-RU" sz="1400" b="1" i="0" u="none" strike="noStrike" cap="none" normalizeH="0" baseline="0" dirty="0" err="1" smtClean="0" bmk="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Металлдын</a:t>
            </a:r>
            <a:r>
              <a:rPr kumimoji="0" lang="ru-RU" altLang="ru-RU" sz="1400" b="1" i="0" u="none" strike="noStrike" cap="none" normalizeH="0" baseline="0" dirty="0" smtClean="0" bmk="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 bmk="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уулуу</a:t>
            </a:r>
            <a:r>
              <a:rPr kumimoji="0" lang="ru-RU" altLang="ru-RU" sz="1400" b="1" i="0" u="none" strike="noStrike" cap="none" normalizeH="0" baseline="0" dirty="0" smtClean="0" bmk="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 bmk="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таасири</a:t>
            </a:r>
            <a:endParaRPr kumimoji="0" lang="ru-RU" altLang="ru-RU" sz="1400" b="1" i="0" u="none" strike="noStrike" cap="none" normalizeH="0" baseline="0" dirty="0" bmk="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bmk="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Т56.0   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Коргошун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анын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кошундулары</a:t>
            </a: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0117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199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909AE1-81F2-233E-DF8F-616F0DB86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73" y="1030361"/>
            <a:ext cx="4720045" cy="420159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7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2023-2026-ж. карата </a:t>
            </a:r>
            <a:r>
              <a:rPr lang="ru-RU" sz="2700" b="1" kern="12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</a:t>
            </a:r>
            <a:r>
              <a:rPr lang="ru-RU" sz="2700" b="1" kern="1200" cap="none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r>
              <a:rPr lang="ru-RU" sz="27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kern="12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эрте</a:t>
            </a:r>
            <a:r>
              <a:rPr lang="ru-RU" sz="27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kern="12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кийлигишүүнү</a:t>
            </a:r>
            <a:r>
              <a:rPr lang="ru-RU" sz="27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700" b="1" kern="12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өнүктүрүү</a:t>
            </a:r>
            <a:r>
              <a:rPr lang="ru-RU" sz="27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kern="12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боюнча</a:t>
            </a:r>
            <a:r>
              <a:rPr lang="ru-RU" sz="27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программа </a:t>
            </a:r>
            <a:r>
              <a:rPr lang="ru-RU" sz="2700" b="1" kern="12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7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kern="12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иш-чаралар</a:t>
            </a:r>
            <a:r>
              <a:rPr lang="ru-RU" sz="27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планы</a:t>
            </a:r>
            <a:r>
              <a:rPr lang="ru-RU" sz="27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kern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700" b="1" kern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700" b="1" kern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эскм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ссм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бим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2023-</a:t>
            </a:r>
            <a:r>
              <a:rPr lang="ru-RU" sz="2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18-августундагы №</a:t>
            </a:r>
            <a:r>
              <a:rPr lang="en-US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буйругу</a:t>
            </a:r>
            <a:endParaRPr lang="en-US" sz="2000" b="1" kern="1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3E8FA2-2C17-C3CF-9C29-4AFDD275D4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95" b="2"/>
          <a:stretch/>
        </p:blipFill>
        <p:spPr>
          <a:xfrm>
            <a:off x="6063903" y="1220573"/>
            <a:ext cx="3993305" cy="55531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1A8297A-A4F8-4943-9D07-AB8014CAA144}"/>
              </a:ext>
            </a:extLst>
          </p:cNvPr>
          <p:cNvSpPr txBox="1"/>
          <p:nvPr/>
        </p:nvSpPr>
        <p:spPr>
          <a:xfrm>
            <a:off x="8060555" y="84234"/>
            <a:ext cx="39933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КССУИ (КР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ССМга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караштуу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Коомдук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саламаттык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сактоо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улуттук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институту)</a:t>
            </a:r>
            <a:r>
              <a:rPr lang="ru-RU" sz="1600" dirty="0" smtClean="0">
                <a:solidFill>
                  <a:srgbClr val="2FA3EE">
                    <a:lumMod val="75000"/>
                  </a:srgbClr>
                </a:solidFill>
                <a:latin typeface="Arial Black" panose="020B0A04020102020204" pitchFamily="34" charset="0"/>
              </a:rPr>
              <a:t>  </a:t>
            </a:r>
            <a:endParaRPr lang="ru-RU" sz="1600" dirty="0">
              <a:solidFill>
                <a:srgbClr val="2FA3EE">
                  <a:lumMod val="75000"/>
                </a:srgb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605867" cy="133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5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84C481-BEA4-C3F8-86BB-4B7BF5197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14" y="1754020"/>
            <a:ext cx="4389121" cy="5393081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 ӨКМӨТҮНҮН 2019-2030-ЖЫЛДАРГА КАЛКТЫН ДЕН СООЛУГУН САКТОО ЖАНА САЛАМАТТЫК САКТОО СИСТЕМАСЫН ӨНҮКТҮРҮҮ БОЮНЧА «ДЕН СООЛУГУ ЧЫҢ АДАМ – ӨНҮККӨН ӨЛКӨ» ПРОГРАММАСЫ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+mn-lt"/>
              </a:rPr>
              <a:t>                                           </a:t>
            </a:r>
            <a:endParaRPr lang="en-US" sz="28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AF8B77EB-62CA-4EB6-C8F5-63B318E684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5999683"/>
              </p:ext>
            </p:extLst>
          </p:nvPr>
        </p:nvGraphicFramePr>
        <p:xfrm>
          <a:off x="4633669" y="2043122"/>
          <a:ext cx="7045777" cy="4814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3F4C37B-D7C5-4CF5-A60F-EBEB119E2319}"/>
              </a:ext>
            </a:extLst>
          </p:cNvPr>
          <p:cNvSpPr/>
          <p:nvPr/>
        </p:nvSpPr>
        <p:spPr>
          <a:xfrm>
            <a:off x="5571128" y="1122363"/>
            <a:ext cx="5491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Программанын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акселераторлору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2030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DEDDC5-3EC6-44D6-875D-BF4F3B48AEAD}"/>
              </a:ext>
            </a:extLst>
          </p:cNvPr>
          <p:cNvSpPr txBox="1"/>
          <p:nvPr/>
        </p:nvSpPr>
        <p:spPr>
          <a:xfrm>
            <a:off x="8060556" y="161072"/>
            <a:ext cx="41314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КССУИ (КР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ССМга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караштуу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Коомдук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саламаттык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сактоо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улуттук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институту)</a:t>
            </a:r>
            <a:r>
              <a:rPr lang="ru-RU" sz="1600" dirty="0" smtClean="0">
                <a:solidFill>
                  <a:srgbClr val="2FA3EE">
                    <a:lumMod val="75000"/>
                  </a:srgbClr>
                </a:solidFill>
                <a:latin typeface="Arial Black" panose="020B0A04020102020204" pitchFamily="34" charset="0"/>
              </a:rPr>
              <a:t>  </a:t>
            </a:r>
            <a:endParaRPr lang="ru-RU" sz="1600" dirty="0">
              <a:solidFill>
                <a:srgbClr val="2FA3EE">
                  <a:lumMod val="75000"/>
                </a:srgb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775200" cy="135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285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A5747F-B576-4105-8A0B-66917C1DD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192" y="1010730"/>
            <a:ext cx="10058400" cy="1609344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Изилдөө:  Дүйнөлүк банктын Тобу 2023-жылы коргошундун 5 жашка чейинки курактагы балдарга тийгизген</a:t>
            </a:r>
            <a:r>
              <a:rPr kumimoji="0" lang="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таасирине байланыштуу</a:t>
            </a:r>
            <a:r>
              <a:rPr kumimoji="0" lang="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IQ көрсөткүчүн жоготууну жана экономикалык</a:t>
            </a:r>
            <a:r>
              <a:rPr kumimoji="0" lang="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чыгымдарды баалаган</a:t>
            </a:r>
            <a:r>
              <a:rPr kumimoji="0" lang="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ru-RU" sz="1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E2B6A18-E9D1-496A-80E4-10593B0CF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02" y="2584099"/>
            <a:ext cx="11911996" cy="4050792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Социалдык</a:t>
            </a:r>
            <a:r>
              <a:rPr kumimoji="0" lang="ru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жана экономикалык кесепеттер</a:t>
            </a:r>
            <a:endParaRPr kumimoji="0" lang="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lvl="0" indent="0" algn="ctr">
              <a:spcBef>
                <a:spcPts val="1000"/>
              </a:spcBef>
              <a:buClrTx/>
              <a:buSzTx/>
              <a:buNone/>
              <a:defRPr/>
            </a:pPr>
            <a:r>
              <a:rPr kumimoji="0" lang="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765 </a:t>
            </a:r>
            <a:r>
              <a:rPr kumimoji="0" lang="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миллион</a:t>
            </a:r>
            <a:endParaRPr kumimoji="0" lang="r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lvl="0" indent="0" algn="ctr">
              <a:spcBef>
                <a:spcPts val="1000"/>
              </a:spcBef>
              <a:buClrTx/>
              <a:buSzTx/>
              <a:buNone/>
              <a:defRPr/>
            </a:pPr>
            <a:r>
              <a:rPr lang="ky-KG" sz="1600" dirty="0" smtClean="0">
                <a:latin typeface="Arial" panose="020B0604020202020204"/>
              </a:rPr>
              <a:t>д</a:t>
            </a:r>
            <a:r>
              <a:rPr lang="ru" sz="1600" dirty="0" smtClean="0">
                <a:latin typeface="Arial" panose="020B0604020202020204"/>
              </a:rPr>
              <a:t>үйнө жүзү боюнча 5 жашка чейинки курактагы балдар арасында IQ баллы</a:t>
            </a:r>
            <a:endParaRPr lang="ru" sz="1600" dirty="0">
              <a:latin typeface="Arial" panose="020B0604020202020204"/>
            </a:endParaRPr>
          </a:p>
          <a:p>
            <a:pPr marL="0" lvl="0" indent="0" algn="ctr">
              <a:spcBef>
                <a:spcPts val="1000"/>
              </a:spcBef>
              <a:buClrTx/>
              <a:buSzTx/>
              <a:buNone/>
              <a:defRPr/>
            </a:pPr>
            <a:endParaRPr lang="x-none" sz="1600" dirty="0">
              <a:latin typeface="Arial" panose="020B0604020202020204"/>
            </a:endParaRPr>
          </a:p>
          <a:p>
            <a:pPr marL="0" indent="0" algn="ctr">
              <a:spcBef>
                <a:spcPts val="1000"/>
              </a:spcBef>
              <a:buClrTx/>
              <a:buSzTx/>
              <a:buNone/>
              <a:defRPr/>
            </a:pPr>
            <a:r>
              <a:rPr lang="ru" sz="1800" dirty="0">
                <a:latin typeface="Arial" panose="020B0604020202020204"/>
              </a:rPr>
              <a:t>жыл сайын коргошундун таасиринен улам </a:t>
            </a:r>
            <a:r>
              <a:rPr lang="ru" sz="1800" dirty="0" smtClean="0">
                <a:latin typeface="Arial" panose="020B0604020202020204"/>
              </a:rPr>
              <a:t>жоготкон </a:t>
            </a:r>
            <a:r>
              <a:rPr kumimoji="0" lang="ru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6.9%</a:t>
            </a:r>
            <a:r>
              <a:rPr kumimoji="0" lang="r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дүйнөлүк ИДП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lvl="0" indent="0" algn="ctr">
              <a:spcBef>
                <a:spcPts val="1000"/>
              </a:spcBef>
              <a:buClrTx/>
              <a:buSzTx/>
              <a:buNone/>
              <a:defRPr/>
            </a:pPr>
            <a:endParaRPr lang="ru-RU" sz="3600" b="1" dirty="0">
              <a:latin typeface="Arial" panose="020B0604020202020204"/>
            </a:endParaRPr>
          </a:p>
          <a:p>
            <a:pPr marL="0" lvl="0" indent="0" algn="ctr">
              <a:spcBef>
                <a:spcPts val="1000"/>
              </a:spcBef>
              <a:buClrTx/>
              <a:buSzTx/>
              <a:buNone/>
              <a:defRPr/>
            </a:pPr>
            <a:r>
              <a:rPr lang="ru" sz="1800" dirty="0" smtClean="0">
                <a:latin typeface="Arial" panose="020B0604020202020204"/>
              </a:rPr>
              <a:t>коргошундун </a:t>
            </a:r>
            <a:r>
              <a:rPr lang="ru" sz="1800" dirty="0">
                <a:latin typeface="Arial" panose="020B0604020202020204"/>
              </a:rPr>
              <a:t>таасиринен улам </a:t>
            </a:r>
            <a:r>
              <a:rPr kumimoji="0" lang="ru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95% </a:t>
            </a:r>
            <a:r>
              <a:rPr kumimoji="0" lang="r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IQ глобалдык</a:t>
            </a:r>
            <a:r>
              <a:rPr kumimoji="0" lang="ru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жоготуулар киреше деңгээли төмөн жана орточо болгон өлкөлөрдө жашаган балдарга туура келет 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x-none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x-none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indent="0">
              <a:buNone/>
            </a:pPr>
            <a:endParaRPr lang="ru-RU" sz="2800" dirty="0"/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xmlns="" id="{4819101F-00E2-4AE4-B65B-B86497C51ABE}"/>
              </a:ext>
            </a:extLst>
          </p:cNvPr>
          <p:cNvSpPr/>
          <p:nvPr/>
        </p:nvSpPr>
        <p:spPr>
          <a:xfrm>
            <a:off x="6096000" y="3955771"/>
            <a:ext cx="484632" cy="6683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xmlns="" id="{B3FE8F83-F105-4314-834C-A31FE5CDEB3C}"/>
              </a:ext>
            </a:extLst>
          </p:cNvPr>
          <p:cNvSpPr/>
          <p:nvPr/>
        </p:nvSpPr>
        <p:spPr>
          <a:xfrm>
            <a:off x="6131076" y="5098532"/>
            <a:ext cx="484632" cy="6683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8308622" y="223109"/>
            <a:ext cx="3341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4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888089" cy="141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971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615" y="1429465"/>
            <a:ext cx="11522513" cy="1141549"/>
          </a:xfrm>
        </p:spPr>
        <p:txBody>
          <a:bodyPr>
            <a:noAutofit/>
          </a:bodyPr>
          <a:lstStyle/>
          <a:p>
            <a:pPr lvl="0"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ЭҢ БАШКЫСЫ – БАЛАНЫН ЖАШООСУНДА ЖАНА АНЫН ҮЙ-БҮЛӨСҮНДӨ КУБАНЫЧ КӨП БОЛУШУ ҮЧҮН БАЛАДА АНЫН ЧЕКСИЗ ПОТЕНЦИАЛДУУ МҮМКҮНЧҮЛҮКТӨРҮН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ӨНҮКТҮРҮҮ ЗАРЫЛ!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10248" y="2000240"/>
            <a:ext cx="4400552" cy="43243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>
                <a:latin typeface="Comic Sans MS" pitchFamily="66" charset="0"/>
              </a:rPr>
              <a:t>	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8291" y="3698516"/>
            <a:ext cx="3183620" cy="2929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Рисунок 5" descr="C:\Documents and Settings\User\Рабочий стол\Копия SAM_024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7471" y="3645930"/>
            <a:ext cx="3466657" cy="2981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2" descr="C:\Documents and Settings\Азамат\Рабочий стол\фотографии 09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7046" y="3709220"/>
            <a:ext cx="4138049" cy="2929182"/>
          </a:xfrm>
          <a:prstGeom prst="rect">
            <a:avLst/>
          </a:prstGeom>
          <a:noFill/>
        </p:spPr>
      </p:pic>
      <p:pic>
        <p:nvPicPr>
          <p:cNvPr id="8" name="Picture 3" descr="PowerPoint-band-horizonta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23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2A39FA-92FB-441E-A59B-A01C3CFC8B83}"/>
              </a:ext>
            </a:extLst>
          </p:cNvPr>
          <p:cNvSpPr txBox="1"/>
          <p:nvPr/>
        </p:nvSpPr>
        <p:spPr>
          <a:xfrm>
            <a:off x="8060556" y="161072"/>
            <a:ext cx="41314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КССУИ (КР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ССМга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караштуу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Коомдук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саламаттык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сактоо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улуттук</a:t>
            </a:r>
            <a:r>
              <a:rPr lang="ru-RU" sz="2000" b="1" dirty="0" smtClean="0">
                <a:solidFill>
                  <a:srgbClr val="2FA3EE">
                    <a:lumMod val="75000"/>
                  </a:srgbClr>
                </a:solidFill>
                <a:latin typeface="Arial" panose="020B0604020202020204" pitchFamily="34" charset="0"/>
              </a:rPr>
              <a:t> институту)</a:t>
            </a:r>
            <a:r>
              <a:rPr lang="ru-RU" sz="1600" dirty="0" smtClean="0">
                <a:solidFill>
                  <a:srgbClr val="2FA3EE">
                    <a:lumMod val="75000"/>
                  </a:srgbClr>
                </a:solidFill>
                <a:latin typeface="Arial Black" panose="020B0A04020102020204" pitchFamily="34" charset="0"/>
              </a:rPr>
              <a:t>  </a:t>
            </a:r>
            <a:endParaRPr lang="ru-RU" sz="1600" dirty="0">
              <a:solidFill>
                <a:srgbClr val="2FA3EE">
                  <a:lumMod val="75000"/>
                </a:srgbClr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08291" cy="144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77029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3DD395E-7EAB-49B2-84D2-E9E7EE382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290" y="214604"/>
            <a:ext cx="11831216" cy="63728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КОРГОШУНДУН ҮЧ ФОРМАСЫ БАР 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элементарДЫК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АЛ ЖАРАТЫЛЫШТА ЖЕР КЫРТЫШЫНДА КЕЗДЕШЕТ;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lain" startAt="2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органиКАЛЫК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МУРДА ТРАНСПОРТ КАРАЖАТТАРЫНДА КОРГОШУН КОШУЛГАН БЕНЗИНДЕ КОЛДОНУЛГАН, АДАМ ҮЧҮН ӨТӨ УУЛУУ ЖАНА АНЫН ТААСИРИ АЗЫР КҮМӨНДҮҮ.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ОРГАНИКАЛЫК ЭМЕС, БҮГҮНКҮ КҮНДӨ КӨПТӨГӨН ПРЕДМЕТТЕРДЕ, АНЫН ИЧИНДЕ БОЁКТО ЖАНА КОРГОШУН-КЫЧКЫЛ АККУМУЛЯТОРЛОРУНДА КОЛДОНУЛАТ.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 СООЛУК ҮЧҮН ЗЫЯНДУУ КЕСЕПЕТТЕРИ ЖОК ДЕП САНАЛГАН КОРГОШУНДУН ТААСИР ЭТҮҮ ДЕҢГЭЭЛИ ЖОК!!!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8060556" y="214604"/>
            <a:ext cx="41314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4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0117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715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25">
            <a:extLst>
              <a:ext uri="{FF2B5EF4-FFF2-40B4-BE49-F238E27FC236}">
                <a16:creationId xmlns:a16="http://schemas.microsoft.com/office/drawing/2014/main" xmlns="" id="{6FA05F23-F5AE-418D-9282-4BA92D43B75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5520" y="327429"/>
            <a:ext cx="1883949" cy="1079500"/>
          </a:xfrm>
          <a:prstGeom prst="rect">
            <a:avLst/>
          </a:prstGeom>
        </p:spPr>
      </p:pic>
      <p:sp>
        <p:nvSpPr>
          <p:cNvPr id="8" name="Graphic 626">
            <a:extLst>
              <a:ext uri="{FF2B5EF4-FFF2-40B4-BE49-F238E27FC236}">
                <a16:creationId xmlns:a16="http://schemas.microsoft.com/office/drawing/2014/main" xmlns="" id="{406C2B90-A691-4B0A-A5F9-693BB70985F9}"/>
              </a:ext>
            </a:extLst>
          </p:cNvPr>
          <p:cNvSpPr/>
          <p:nvPr/>
        </p:nvSpPr>
        <p:spPr>
          <a:xfrm>
            <a:off x="1720738" y="668851"/>
            <a:ext cx="546735" cy="375920"/>
          </a:xfrm>
          <a:custGeom>
            <a:avLst/>
            <a:gdLst/>
            <a:ahLst/>
            <a:cxnLst/>
            <a:rect l="l" t="t" r="r" b="b"/>
            <a:pathLst>
              <a:path w="546735" h="375920">
                <a:moveTo>
                  <a:pt x="542671" y="324294"/>
                </a:moveTo>
                <a:lnTo>
                  <a:pt x="361772" y="324294"/>
                </a:lnTo>
                <a:lnTo>
                  <a:pt x="358317" y="327685"/>
                </a:lnTo>
                <a:lnTo>
                  <a:pt x="358317" y="372033"/>
                </a:lnTo>
                <a:lnTo>
                  <a:pt x="361772" y="375488"/>
                </a:lnTo>
                <a:lnTo>
                  <a:pt x="542671" y="375488"/>
                </a:lnTo>
                <a:lnTo>
                  <a:pt x="546125" y="372033"/>
                </a:lnTo>
                <a:lnTo>
                  <a:pt x="546125" y="358444"/>
                </a:lnTo>
                <a:lnTo>
                  <a:pt x="375424" y="358444"/>
                </a:lnTo>
                <a:lnTo>
                  <a:pt x="375424" y="341337"/>
                </a:lnTo>
                <a:lnTo>
                  <a:pt x="546125" y="341337"/>
                </a:lnTo>
                <a:lnTo>
                  <a:pt x="546125" y="327685"/>
                </a:lnTo>
                <a:lnTo>
                  <a:pt x="542671" y="324294"/>
                </a:lnTo>
                <a:close/>
              </a:path>
              <a:path w="546735" h="375920">
                <a:moveTo>
                  <a:pt x="546125" y="341337"/>
                </a:moveTo>
                <a:lnTo>
                  <a:pt x="529018" y="341337"/>
                </a:lnTo>
                <a:lnTo>
                  <a:pt x="529018" y="358444"/>
                </a:lnTo>
                <a:lnTo>
                  <a:pt x="546125" y="358444"/>
                </a:lnTo>
                <a:lnTo>
                  <a:pt x="546125" y="341337"/>
                </a:lnTo>
                <a:close/>
              </a:path>
              <a:path w="546735" h="375920">
                <a:moveTo>
                  <a:pt x="221894" y="281673"/>
                </a:moveTo>
                <a:lnTo>
                  <a:pt x="204724" y="281673"/>
                </a:lnTo>
                <a:lnTo>
                  <a:pt x="204838" y="320954"/>
                </a:lnTo>
                <a:lnTo>
                  <a:pt x="208178" y="324294"/>
                </a:lnTo>
                <a:lnTo>
                  <a:pt x="320890" y="324294"/>
                </a:lnTo>
                <a:lnTo>
                  <a:pt x="324167" y="320954"/>
                </a:lnTo>
                <a:lnTo>
                  <a:pt x="324167" y="307238"/>
                </a:lnTo>
                <a:lnTo>
                  <a:pt x="221894" y="307238"/>
                </a:lnTo>
                <a:lnTo>
                  <a:pt x="221894" y="281673"/>
                </a:lnTo>
                <a:close/>
              </a:path>
              <a:path w="546735" h="375920">
                <a:moveTo>
                  <a:pt x="392531" y="281673"/>
                </a:moveTo>
                <a:lnTo>
                  <a:pt x="375424" y="281673"/>
                </a:lnTo>
                <a:lnTo>
                  <a:pt x="375424" y="324294"/>
                </a:lnTo>
                <a:lnTo>
                  <a:pt x="392531" y="324294"/>
                </a:lnTo>
                <a:lnTo>
                  <a:pt x="392531" y="281673"/>
                </a:lnTo>
                <a:close/>
              </a:path>
              <a:path w="546735" h="375920">
                <a:moveTo>
                  <a:pt x="498370" y="145122"/>
                </a:moveTo>
                <a:lnTo>
                  <a:pt x="452196" y="145122"/>
                </a:lnTo>
                <a:lnTo>
                  <a:pt x="475675" y="149742"/>
                </a:lnTo>
                <a:lnTo>
                  <a:pt x="494653" y="162418"/>
                </a:lnTo>
                <a:lnTo>
                  <a:pt x="507347" y="181379"/>
                </a:lnTo>
                <a:lnTo>
                  <a:pt x="511975" y="204850"/>
                </a:lnTo>
                <a:lnTo>
                  <a:pt x="511975" y="324294"/>
                </a:lnTo>
                <a:lnTo>
                  <a:pt x="529018" y="324294"/>
                </a:lnTo>
                <a:lnTo>
                  <a:pt x="529018" y="204850"/>
                </a:lnTo>
                <a:lnTo>
                  <a:pt x="522967" y="174997"/>
                </a:lnTo>
                <a:lnTo>
                  <a:pt x="506480" y="150591"/>
                </a:lnTo>
                <a:lnTo>
                  <a:pt x="498370" y="145122"/>
                </a:lnTo>
                <a:close/>
              </a:path>
              <a:path w="546735" h="375920">
                <a:moveTo>
                  <a:pt x="64846" y="102450"/>
                </a:moveTo>
                <a:lnTo>
                  <a:pt x="3390" y="102450"/>
                </a:lnTo>
                <a:lnTo>
                  <a:pt x="0" y="105854"/>
                </a:lnTo>
                <a:lnTo>
                  <a:pt x="0" y="303783"/>
                </a:lnTo>
                <a:lnTo>
                  <a:pt x="3390" y="307238"/>
                </a:lnTo>
                <a:lnTo>
                  <a:pt x="64846" y="307238"/>
                </a:lnTo>
                <a:lnTo>
                  <a:pt x="68237" y="303783"/>
                </a:lnTo>
                <a:lnTo>
                  <a:pt x="68237" y="290195"/>
                </a:lnTo>
                <a:lnTo>
                  <a:pt x="17043" y="290195"/>
                </a:lnTo>
                <a:lnTo>
                  <a:pt x="17043" y="119494"/>
                </a:lnTo>
                <a:lnTo>
                  <a:pt x="68237" y="119494"/>
                </a:lnTo>
                <a:lnTo>
                  <a:pt x="68237" y="105854"/>
                </a:lnTo>
                <a:lnTo>
                  <a:pt x="64846" y="102450"/>
                </a:lnTo>
                <a:close/>
              </a:path>
              <a:path w="546735" h="375920">
                <a:moveTo>
                  <a:pt x="324167" y="102450"/>
                </a:moveTo>
                <a:lnTo>
                  <a:pt x="307124" y="102450"/>
                </a:lnTo>
                <a:lnTo>
                  <a:pt x="307124" y="307238"/>
                </a:lnTo>
                <a:lnTo>
                  <a:pt x="324167" y="307238"/>
                </a:lnTo>
                <a:lnTo>
                  <a:pt x="324167" y="281673"/>
                </a:lnTo>
                <a:lnTo>
                  <a:pt x="392531" y="281673"/>
                </a:lnTo>
                <a:lnTo>
                  <a:pt x="392531" y="267970"/>
                </a:lnTo>
                <a:lnTo>
                  <a:pt x="389077" y="264515"/>
                </a:lnTo>
                <a:lnTo>
                  <a:pt x="324167" y="264515"/>
                </a:lnTo>
                <a:lnTo>
                  <a:pt x="324167" y="145122"/>
                </a:lnTo>
                <a:lnTo>
                  <a:pt x="498370" y="145122"/>
                </a:lnTo>
                <a:lnTo>
                  <a:pt x="482057" y="134122"/>
                </a:lnTo>
                <a:lnTo>
                  <a:pt x="452196" y="128079"/>
                </a:lnTo>
                <a:lnTo>
                  <a:pt x="324167" y="128079"/>
                </a:lnTo>
                <a:lnTo>
                  <a:pt x="324167" y="102450"/>
                </a:lnTo>
                <a:close/>
              </a:path>
              <a:path w="546735" h="375920">
                <a:moveTo>
                  <a:pt x="68237" y="119494"/>
                </a:moveTo>
                <a:lnTo>
                  <a:pt x="51193" y="119494"/>
                </a:lnTo>
                <a:lnTo>
                  <a:pt x="51193" y="290195"/>
                </a:lnTo>
                <a:lnTo>
                  <a:pt x="68237" y="290195"/>
                </a:lnTo>
                <a:lnTo>
                  <a:pt x="68237" y="281673"/>
                </a:lnTo>
                <a:lnTo>
                  <a:pt x="221894" y="281673"/>
                </a:lnTo>
                <a:lnTo>
                  <a:pt x="221894" y="264515"/>
                </a:lnTo>
                <a:lnTo>
                  <a:pt x="68237" y="264515"/>
                </a:lnTo>
                <a:lnTo>
                  <a:pt x="68237" y="145135"/>
                </a:lnTo>
                <a:lnTo>
                  <a:pt x="221894" y="145135"/>
                </a:lnTo>
                <a:lnTo>
                  <a:pt x="221894" y="128079"/>
                </a:lnTo>
                <a:lnTo>
                  <a:pt x="68237" y="128079"/>
                </a:lnTo>
                <a:lnTo>
                  <a:pt x="68237" y="119494"/>
                </a:lnTo>
                <a:close/>
              </a:path>
              <a:path w="546735" h="375920">
                <a:moveTo>
                  <a:pt x="221894" y="145135"/>
                </a:moveTo>
                <a:lnTo>
                  <a:pt x="204724" y="145135"/>
                </a:lnTo>
                <a:lnTo>
                  <a:pt x="204724" y="264515"/>
                </a:lnTo>
                <a:lnTo>
                  <a:pt x="221894" y="264515"/>
                </a:lnTo>
                <a:lnTo>
                  <a:pt x="221894" y="145135"/>
                </a:lnTo>
                <a:close/>
              </a:path>
              <a:path w="546735" h="375920">
                <a:moveTo>
                  <a:pt x="320890" y="85407"/>
                </a:moveTo>
                <a:lnTo>
                  <a:pt x="208127" y="85407"/>
                </a:lnTo>
                <a:lnTo>
                  <a:pt x="204724" y="88747"/>
                </a:lnTo>
                <a:lnTo>
                  <a:pt x="204724" y="128079"/>
                </a:lnTo>
                <a:lnTo>
                  <a:pt x="221894" y="128079"/>
                </a:lnTo>
                <a:lnTo>
                  <a:pt x="221894" y="102450"/>
                </a:lnTo>
                <a:lnTo>
                  <a:pt x="324167" y="102450"/>
                </a:lnTo>
                <a:lnTo>
                  <a:pt x="324167" y="88747"/>
                </a:lnTo>
                <a:lnTo>
                  <a:pt x="320890" y="85407"/>
                </a:lnTo>
                <a:close/>
              </a:path>
              <a:path w="546735" h="375920">
                <a:moveTo>
                  <a:pt x="247396" y="68364"/>
                </a:moveTo>
                <a:lnTo>
                  <a:pt x="230352" y="68364"/>
                </a:lnTo>
                <a:lnTo>
                  <a:pt x="230352" y="85407"/>
                </a:lnTo>
                <a:lnTo>
                  <a:pt x="247396" y="85407"/>
                </a:lnTo>
                <a:lnTo>
                  <a:pt x="247396" y="68364"/>
                </a:lnTo>
                <a:close/>
              </a:path>
              <a:path w="546735" h="375920">
                <a:moveTo>
                  <a:pt x="298653" y="68364"/>
                </a:moveTo>
                <a:lnTo>
                  <a:pt x="281609" y="68364"/>
                </a:lnTo>
                <a:lnTo>
                  <a:pt x="281609" y="85407"/>
                </a:lnTo>
                <a:lnTo>
                  <a:pt x="298653" y="85407"/>
                </a:lnTo>
                <a:lnTo>
                  <a:pt x="298653" y="68364"/>
                </a:lnTo>
                <a:close/>
              </a:path>
              <a:path w="546735" h="375920">
                <a:moveTo>
                  <a:pt x="152260" y="0"/>
                </a:moveTo>
                <a:lnTo>
                  <a:pt x="145072" y="0"/>
                </a:lnTo>
                <a:lnTo>
                  <a:pt x="131780" y="2687"/>
                </a:lnTo>
                <a:lnTo>
                  <a:pt x="120902" y="10012"/>
                </a:lnTo>
                <a:lnTo>
                  <a:pt x="113555" y="20868"/>
                </a:lnTo>
                <a:lnTo>
                  <a:pt x="110858" y="34150"/>
                </a:lnTo>
                <a:lnTo>
                  <a:pt x="113555" y="47441"/>
                </a:lnTo>
                <a:lnTo>
                  <a:pt x="120902" y="58319"/>
                </a:lnTo>
                <a:lnTo>
                  <a:pt x="131780" y="65666"/>
                </a:lnTo>
                <a:lnTo>
                  <a:pt x="145072" y="68364"/>
                </a:lnTo>
                <a:lnTo>
                  <a:pt x="152666" y="68364"/>
                </a:lnTo>
                <a:lnTo>
                  <a:pt x="160324" y="65481"/>
                </a:lnTo>
                <a:lnTo>
                  <a:pt x="166662" y="60236"/>
                </a:lnTo>
                <a:lnTo>
                  <a:pt x="167182" y="59728"/>
                </a:lnTo>
                <a:lnTo>
                  <a:pt x="405981" y="59728"/>
                </a:lnTo>
                <a:lnTo>
                  <a:pt x="408058" y="58319"/>
                </a:lnTo>
                <a:lnTo>
                  <a:pt x="412837" y="51206"/>
                </a:lnTo>
                <a:lnTo>
                  <a:pt x="135674" y="51206"/>
                </a:lnTo>
                <a:lnTo>
                  <a:pt x="128079" y="43599"/>
                </a:lnTo>
                <a:lnTo>
                  <a:pt x="128066" y="24714"/>
                </a:lnTo>
                <a:lnTo>
                  <a:pt x="135674" y="17106"/>
                </a:lnTo>
                <a:lnTo>
                  <a:pt x="412834" y="17106"/>
                </a:lnTo>
                <a:lnTo>
                  <a:pt x="408058" y="10012"/>
                </a:lnTo>
                <a:lnTo>
                  <a:pt x="405947" y="8585"/>
                </a:lnTo>
                <a:lnTo>
                  <a:pt x="167182" y="8585"/>
                </a:lnTo>
                <a:lnTo>
                  <a:pt x="166662" y="8127"/>
                </a:lnTo>
                <a:lnTo>
                  <a:pt x="160553" y="3111"/>
                </a:lnTo>
                <a:lnTo>
                  <a:pt x="152260" y="0"/>
                </a:lnTo>
                <a:close/>
              </a:path>
              <a:path w="546735" h="375920">
                <a:moveTo>
                  <a:pt x="315823" y="59728"/>
                </a:moveTo>
                <a:lnTo>
                  <a:pt x="213194" y="59728"/>
                </a:lnTo>
                <a:lnTo>
                  <a:pt x="213423" y="61569"/>
                </a:lnTo>
                <a:lnTo>
                  <a:pt x="214182" y="65666"/>
                </a:lnTo>
                <a:lnTo>
                  <a:pt x="217462" y="68364"/>
                </a:lnTo>
                <a:lnTo>
                  <a:pt x="311556" y="68364"/>
                </a:lnTo>
                <a:lnTo>
                  <a:pt x="314836" y="65666"/>
                </a:lnTo>
                <a:lnTo>
                  <a:pt x="315594" y="61569"/>
                </a:lnTo>
                <a:lnTo>
                  <a:pt x="315823" y="59728"/>
                </a:lnTo>
                <a:close/>
              </a:path>
              <a:path w="546735" h="375920">
                <a:moveTo>
                  <a:pt x="405981" y="59728"/>
                </a:moveTo>
                <a:lnTo>
                  <a:pt x="360908" y="59728"/>
                </a:lnTo>
                <a:lnTo>
                  <a:pt x="361492" y="60236"/>
                </a:lnTo>
                <a:lnTo>
                  <a:pt x="367703" y="65316"/>
                </a:lnTo>
                <a:lnTo>
                  <a:pt x="376110" y="68364"/>
                </a:lnTo>
                <a:lnTo>
                  <a:pt x="383946" y="68364"/>
                </a:lnTo>
                <a:lnTo>
                  <a:pt x="397231" y="65658"/>
                </a:lnTo>
                <a:lnTo>
                  <a:pt x="405981" y="59728"/>
                </a:lnTo>
                <a:close/>
              </a:path>
              <a:path w="546735" h="375920">
                <a:moveTo>
                  <a:pt x="230352" y="17106"/>
                </a:moveTo>
                <a:lnTo>
                  <a:pt x="150533" y="17106"/>
                </a:lnTo>
                <a:lnTo>
                  <a:pt x="154686" y="19062"/>
                </a:lnTo>
                <a:lnTo>
                  <a:pt x="158026" y="23266"/>
                </a:lnTo>
                <a:lnTo>
                  <a:pt x="159524" y="24765"/>
                </a:lnTo>
                <a:lnTo>
                  <a:pt x="162052" y="25628"/>
                </a:lnTo>
                <a:lnTo>
                  <a:pt x="213309" y="25628"/>
                </a:lnTo>
                <a:lnTo>
                  <a:pt x="213309" y="42672"/>
                </a:lnTo>
                <a:lnTo>
                  <a:pt x="161023" y="42672"/>
                </a:lnTo>
                <a:lnTo>
                  <a:pt x="158597" y="43713"/>
                </a:lnTo>
                <a:lnTo>
                  <a:pt x="156819" y="45554"/>
                </a:lnTo>
                <a:lnTo>
                  <a:pt x="154508" y="49301"/>
                </a:lnTo>
                <a:lnTo>
                  <a:pt x="150533" y="51206"/>
                </a:lnTo>
                <a:lnTo>
                  <a:pt x="230352" y="51206"/>
                </a:lnTo>
                <a:lnTo>
                  <a:pt x="230352" y="17106"/>
                </a:lnTo>
                <a:close/>
              </a:path>
              <a:path w="546735" h="375920">
                <a:moveTo>
                  <a:pt x="380263" y="17106"/>
                </a:moveTo>
                <a:lnTo>
                  <a:pt x="298653" y="17106"/>
                </a:lnTo>
                <a:lnTo>
                  <a:pt x="298653" y="51206"/>
                </a:lnTo>
                <a:lnTo>
                  <a:pt x="379336" y="51206"/>
                </a:lnTo>
                <a:lnTo>
                  <a:pt x="375246" y="49301"/>
                </a:lnTo>
                <a:lnTo>
                  <a:pt x="371856" y="45097"/>
                </a:lnTo>
                <a:lnTo>
                  <a:pt x="370357" y="43599"/>
                </a:lnTo>
                <a:lnTo>
                  <a:pt x="367817" y="42672"/>
                </a:lnTo>
                <a:lnTo>
                  <a:pt x="315709" y="42672"/>
                </a:lnTo>
                <a:lnTo>
                  <a:pt x="315709" y="25628"/>
                </a:lnTo>
                <a:lnTo>
                  <a:pt x="367880" y="25628"/>
                </a:lnTo>
                <a:lnTo>
                  <a:pt x="370357" y="24714"/>
                </a:lnTo>
                <a:lnTo>
                  <a:pt x="372021" y="23101"/>
                </a:lnTo>
                <a:lnTo>
                  <a:pt x="375945" y="19126"/>
                </a:lnTo>
                <a:lnTo>
                  <a:pt x="380263" y="17106"/>
                </a:lnTo>
                <a:close/>
              </a:path>
              <a:path w="546735" h="375920">
                <a:moveTo>
                  <a:pt x="412834" y="17106"/>
                </a:moveTo>
                <a:lnTo>
                  <a:pt x="394258" y="17106"/>
                </a:lnTo>
                <a:lnTo>
                  <a:pt x="401866" y="24714"/>
                </a:lnTo>
                <a:lnTo>
                  <a:pt x="401853" y="43599"/>
                </a:lnTo>
                <a:lnTo>
                  <a:pt x="394258" y="51206"/>
                </a:lnTo>
                <a:lnTo>
                  <a:pt x="412837" y="51206"/>
                </a:lnTo>
                <a:lnTo>
                  <a:pt x="415366" y="47441"/>
                </a:lnTo>
                <a:lnTo>
                  <a:pt x="418045" y="34150"/>
                </a:lnTo>
                <a:lnTo>
                  <a:pt x="415366" y="20868"/>
                </a:lnTo>
                <a:lnTo>
                  <a:pt x="412834" y="17106"/>
                </a:lnTo>
                <a:close/>
              </a:path>
              <a:path w="546735" h="375920">
                <a:moveTo>
                  <a:pt x="311556" y="0"/>
                </a:moveTo>
                <a:lnTo>
                  <a:pt x="217462" y="0"/>
                </a:lnTo>
                <a:lnTo>
                  <a:pt x="214194" y="2687"/>
                </a:lnTo>
                <a:lnTo>
                  <a:pt x="214098" y="3111"/>
                </a:lnTo>
                <a:lnTo>
                  <a:pt x="213423" y="6794"/>
                </a:lnTo>
                <a:lnTo>
                  <a:pt x="213194" y="8585"/>
                </a:lnTo>
                <a:lnTo>
                  <a:pt x="315823" y="8585"/>
                </a:lnTo>
                <a:lnTo>
                  <a:pt x="315594" y="6794"/>
                </a:lnTo>
                <a:lnTo>
                  <a:pt x="314920" y="3111"/>
                </a:lnTo>
                <a:lnTo>
                  <a:pt x="314824" y="2687"/>
                </a:lnTo>
                <a:lnTo>
                  <a:pt x="311556" y="0"/>
                </a:lnTo>
                <a:close/>
              </a:path>
              <a:path w="546735" h="375920">
                <a:moveTo>
                  <a:pt x="383946" y="0"/>
                </a:moveTo>
                <a:lnTo>
                  <a:pt x="376402" y="0"/>
                </a:lnTo>
                <a:lnTo>
                  <a:pt x="368858" y="2768"/>
                </a:lnTo>
                <a:lnTo>
                  <a:pt x="361429" y="8178"/>
                </a:lnTo>
                <a:lnTo>
                  <a:pt x="360908" y="8585"/>
                </a:lnTo>
                <a:lnTo>
                  <a:pt x="405947" y="8585"/>
                </a:lnTo>
                <a:lnTo>
                  <a:pt x="397220" y="2687"/>
                </a:lnTo>
                <a:lnTo>
                  <a:pt x="3839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638">
            <a:extLst>
              <a:ext uri="{FF2B5EF4-FFF2-40B4-BE49-F238E27FC236}">
                <a16:creationId xmlns:a16="http://schemas.microsoft.com/office/drawing/2014/main" xmlns="" id="{E1580742-2A53-4855-81B5-EAE914B0B8DE}"/>
              </a:ext>
            </a:extLst>
          </p:cNvPr>
          <p:cNvSpPr txBox="1"/>
          <p:nvPr/>
        </p:nvSpPr>
        <p:spPr>
          <a:xfrm>
            <a:off x="2317072" y="532534"/>
            <a:ext cx="993177" cy="673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0" marR="11430" lvl="0" indent="0" algn="ctr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Суу</a:t>
            </a:r>
            <a:r>
              <a:rPr kumimoji="0" lang="ru-RU" sz="11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kumimoji="0" lang="ru-RU" sz="1100" b="1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түтүктөрү</a:t>
            </a:r>
            <a:r>
              <a:rPr kumimoji="0" lang="ru-RU" sz="11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kumimoji="0" lang="ru-RU" sz="1100" b="1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жана</a:t>
            </a:r>
            <a:r>
              <a:rPr kumimoji="0" lang="ru-RU" sz="11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kumimoji="0" lang="ru-RU" sz="1100" b="1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фитингдер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10" name="Image 635">
            <a:extLst>
              <a:ext uri="{FF2B5EF4-FFF2-40B4-BE49-F238E27FC236}">
                <a16:creationId xmlns:a16="http://schemas.microsoft.com/office/drawing/2014/main" xmlns="" id="{906A5F07-AEAF-4987-BA94-FA486C22B58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5522" y="1636433"/>
            <a:ext cx="1837739" cy="1079500"/>
          </a:xfrm>
          <a:prstGeom prst="rect">
            <a:avLst/>
          </a:prstGeom>
        </p:spPr>
      </p:pic>
      <p:sp>
        <p:nvSpPr>
          <p:cNvPr id="11" name="Graphic 636">
            <a:extLst>
              <a:ext uri="{FF2B5EF4-FFF2-40B4-BE49-F238E27FC236}">
                <a16:creationId xmlns:a16="http://schemas.microsoft.com/office/drawing/2014/main" xmlns="" id="{BFE5EE9A-E648-4575-A123-A6BB99129BD6}"/>
              </a:ext>
            </a:extLst>
          </p:cNvPr>
          <p:cNvSpPr/>
          <p:nvPr/>
        </p:nvSpPr>
        <p:spPr>
          <a:xfrm>
            <a:off x="1720738" y="1811390"/>
            <a:ext cx="542290" cy="657225"/>
          </a:xfrm>
          <a:custGeom>
            <a:avLst/>
            <a:gdLst/>
            <a:ahLst/>
            <a:cxnLst/>
            <a:rect l="l" t="t" r="r" b="b"/>
            <a:pathLst>
              <a:path w="542290" h="657225">
                <a:moveTo>
                  <a:pt x="292163" y="44399"/>
                </a:moveTo>
                <a:lnTo>
                  <a:pt x="274574" y="1701"/>
                </a:lnTo>
                <a:lnTo>
                  <a:pt x="267779" y="12"/>
                </a:lnTo>
                <a:lnTo>
                  <a:pt x="266293" y="469"/>
                </a:lnTo>
                <a:lnTo>
                  <a:pt x="263309" y="2476"/>
                </a:lnTo>
                <a:lnTo>
                  <a:pt x="262128" y="4229"/>
                </a:lnTo>
                <a:lnTo>
                  <a:pt x="261353" y="8293"/>
                </a:lnTo>
                <a:lnTo>
                  <a:pt x="261759" y="10350"/>
                </a:lnTo>
                <a:lnTo>
                  <a:pt x="270306" y="22415"/>
                </a:lnTo>
                <a:lnTo>
                  <a:pt x="273558" y="28282"/>
                </a:lnTo>
                <a:lnTo>
                  <a:pt x="275831" y="35382"/>
                </a:lnTo>
                <a:lnTo>
                  <a:pt x="276682" y="44399"/>
                </a:lnTo>
                <a:lnTo>
                  <a:pt x="276682" y="54991"/>
                </a:lnTo>
                <a:lnTo>
                  <a:pt x="265531" y="71488"/>
                </a:lnTo>
                <a:lnTo>
                  <a:pt x="262216" y="78028"/>
                </a:lnTo>
                <a:lnTo>
                  <a:pt x="259740" y="86194"/>
                </a:lnTo>
                <a:lnTo>
                  <a:pt x="258775" y="96507"/>
                </a:lnTo>
                <a:lnTo>
                  <a:pt x="259740" y="106845"/>
                </a:lnTo>
                <a:lnTo>
                  <a:pt x="262216" y="115011"/>
                </a:lnTo>
                <a:lnTo>
                  <a:pt x="265557" y="121551"/>
                </a:lnTo>
                <a:lnTo>
                  <a:pt x="271437" y="130352"/>
                </a:lnTo>
                <a:lnTo>
                  <a:pt x="276428" y="131279"/>
                </a:lnTo>
                <a:lnTo>
                  <a:pt x="283375" y="126542"/>
                </a:lnTo>
                <a:lnTo>
                  <a:pt x="284238" y="121704"/>
                </a:lnTo>
                <a:lnTo>
                  <a:pt x="281825" y="118160"/>
                </a:lnTo>
                <a:lnTo>
                  <a:pt x="274269" y="107149"/>
                </a:lnTo>
                <a:lnTo>
                  <a:pt x="274269" y="85852"/>
                </a:lnTo>
                <a:lnTo>
                  <a:pt x="285419" y="69405"/>
                </a:lnTo>
                <a:lnTo>
                  <a:pt x="288747" y="62877"/>
                </a:lnTo>
                <a:lnTo>
                  <a:pt x="291211" y="54724"/>
                </a:lnTo>
                <a:lnTo>
                  <a:pt x="292163" y="44399"/>
                </a:lnTo>
                <a:close/>
              </a:path>
              <a:path w="542290" h="657225">
                <a:moveTo>
                  <a:pt x="349008" y="44399"/>
                </a:moveTo>
                <a:lnTo>
                  <a:pt x="331470" y="1701"/>
                </a:lnTo>
                <a:lnTo>
                  <a:pt x="324624" y="12"/>
                </a:lnTo>
                <a:lnTo>
                  <a:pt x="323138" y="469"/>
                </a:lnTo>
                <a:lnTo>
                  <a:pt x="318350" y="3708"/>
                </a:lnTo>
                <a:lnTo>
                  <a:pt x="317373" y="8547"/>
                </a:lnTo>
                <a:lnTo>
                  <a:pt x="327202" y="22415"/>
                </a:lnTo>
                <a:lnTo>
                  <a:pt x="330454" y="28295"/>
                </a:lnTo>
                <a:lnTo>
                  <a:pt x="332727" y="35394"/>
                </a:lnTo>
                <a:lnTo>
                  <a:pt x="333578" y="44399"/>
                </a:lnTo>
                <a:lnTo>
                  <a:pt x="333578" y="54991"/>
                </a:lnTo>
                <a:lnTo>
                  <a:pt x="322402" y="71488"/>
                </a:lnTo>
                <a:lnTo>
                  <a:pt x="319062" y="78028"/>
                </a:lnTo>
                <a:lnTo>
                  <a:pt x="316585" y="86194"/>
                </a:lnTo>
                <a:lnTo>
                  <a:pt x="315620" y="96507"/>
                </a:lnTo>
                <a:lnTo>
                  <a:pt x="316598" y="106845"/>
                </a:lnTo>
                <a:lnTo>
                  <a:pt x="319074" y="115011"/>
                </a:lnTo>
                <a:lnTo>
                  <a:pt x="322414" y="121551"/>
                </a:lnTo>
                <a:lnTo>
                  <a:pt x="328282" y="130352"/>
                </a:lnTo>
                <a:lnTo>
                  <a:pt x="333324" y="131279"/>
                </a:lnTo>
                <a:lnTo>
                  <a:pt x="340207" y="126542"/>
                </a:lnTo>
                <a:lnTo>
                  <a:pt x="341134" y="121704"/>
                </a:lnTo>
                <a:lnTo>
                  <a:pt x="338721" y="118160"/>
                </a:lnTo>
                <a:lnTo>
                  <a:pt x="331114" y="107149"/>
                </a:lnTo>
                <a:lnTo>
                  <a:pt x="331114" y="85852"/>
                </a:lnTo>
                <a:lnTo>
                  <a:pt x="342252" y="69405"/>
                </a:lnTo>
                <a:lnTo>
                  <a:pt x="345579" y="62877"/>
                </a:lnTo>
                <a:lnTo>
                  <a:pt x="348043" y="54724"/>
                </a:lnTo>
                <a:lnTo>
                  <a:pt x="349008" y="44399"/>
                </a:lnTo>
                <a:close/>
              </a:path>
              <a:path w="542290" h="657225">
                <a:moveTo>
                  <a:pt x="405853" y="44399"/>
                </a:moveTo>
                <a:lnTo>
                  <a:pt x="387959" y="1244"/>
                </a:lnTo>
                <a:lnTo>
                  <a:pt x="385533" y="0"/>
                </a:lnTo>
                <a:lnTo>
                  <a:pt x="381520" y="0"/>
                </a:lnTo>
                <a:lnTo>
                  <a:pt x="380034" y="469"/>
                </a:lnTo>
                <a:lnTo>
                  <a:pt x="375196" y="3708"/>
                </a:lnTo>
                <a:lnTo>
                  <a:pt x="374269" y="8547"/>
                </a:lnTo>
                <a:lnTo>
                  <a:pt x="384035" y="22415"/>
                </a:lnTo>
                <a:lnTo>
                  <a:pt x="387286" y="28282"/>
                </a:lnTo>
                <a:lnTo>
                  <a:pt x="389559" y="35382"/>
                </a:lnTo>
                <a:lnTo>
                  <a:pt x="390423" y="44399"/>
                </a:lnTo>
                <a:lnTo>
                  <a:pt x="390423" y="54991"/>
                </a:lnTo>
                <a:lnTo>
                  <a:pt x="379272" y="71475"/>
                </a:lnTo>
                <a:lnTo>
                  <a:pt x="375945" y="78003"/>
                </a:lnTo>
                <a:lnTo>
                  <a:pt x="373481" y="86182"/>
                </a:lnTo>
                <a:lnTo>
                  <a:pt x="372516" y="96507"/>
                </a:lnTo>
                <a:lnTo>
                  <a:pt x="373481" y="106845"/>
                </a:lnTo>
                <a:lnTo>
                  <a:pt x="375945" y="115011"/>
                </a:lnTo>
                <a:lnTo>
                  <a:pt x="379272" y="121551"/>
                </a:lnTo>
                <a:lnTo>
                  <a:pt x="385178" y="130352"/>
                </a:lnTo>
                <a:lnTo>
                  <a:pt x="390169" y="131279"/>
                </a:lnTo>
                <a:lnTo>
                  <a:pt x="397116" y="126542"/>
                </a:lnTo>
                <a:lnTo>
                  <a:pt x="397979" y="121704"/>
                </a:lnTo>
                <a:lnTo>
                  <a:pt x="395566" y="118211"/>
                </a:lnTo>
                <a:lnTo>
                  <a:pt x="387959" y="107149"/>
                </a:lnTo>
                <a:lnTo>
                  <a:pt x="387959" y="85852"/>
                </a:lnTo>
                <a:lnTo>
                  <a:pt x="399097" y="69392"/>
                </a:lnTo>
                <a:lnTo>
                  <a:pt x="402424" y="62865"/>
                </a:lnTo>
                <a:lnTo>
                  <a:pt x="404888" y="54698"/>
                </a:lnTo>
                <a:lnTo>
                  <a:pt x="405853" y="44399"/>
                </a:lnTo>
                <a:close/>
              </a:path>
              <a:path w="542290" h="657225">
                <a:moveTo>
                  <a:pt x="541858" y="484047"/>
                </a:moveTo>
                <a:lnTo>
                  <a:pt x="540677" y="481723"/>
                </a:lnTo>
                <a:lnTo>
                  <a:pt x="538721" y="480288"/>
                </a:lnTo>
                <a:lnTo>
                  <a:pt x="531190" y="474014"/>
                </a:lnTo>
                <a:lnTo>
                  <a:pt x="495769" y="436130"/>
                </a:lnTo>
                <a:lnTo>
                  <a:pt x="473087" y="404215"/>
                </a:lnTo>
                <a:lnTo>
                  <a:pt x="437083" y="331863"/>
                </a:lnTo>
                <a:lnTo>
                  <a:pt x="421982" y="283857"/>
                </a:lnTo>
                <a:lnTo>
                  <a:pt x="411454" y="227939"/>
                </a:lnTo>
                <a:lnTo>
                  <a:pt x="407504" y="164096"/>
                </a:lnTo>
                <a:lnTo>
                  <a:pt x="407504" y="159829"/>
                </a:lnTo>
                <a:lnTo>
                  <a:pt x="404050" y="156375"/>
                </a:lnTo>
                <a:lnTo>
                  <a:pt x="260642" y="156375"/>
                </a:lnTo>
                <a:lnTo>
                  <a:pt x="257200" y="159829"/>
                </a:lnTo>
                <a:lnTo>
                  <a:pt x="257200" y="164096"/>
                </a:lnTo>
                <a:lnTo>
                  <a:pt x="255536" y="205587"/>
                </a:lnTo>
                <a:lnTo>
                  <a:pt x="250596" y="245859"/>
                </a:lnTo>
                <a:lnTo>
                  <a:pt x="242392" y="284759"/>
                </a:lnTo>
                <a:lnTo>
                  <a:pt x="230962" y="322160"/>
                </a:lnTo>
                <a:lnTo>
                  <a:pt x="228498" y="329057"/>
                </a:lnTo>
                <a:lnTo>
                  <a:pt x="224891" y="305943"/>
                </a:lnTo>
                <a:lnTo>
                  <a:pt x="223202" y="289775"/>
                </a:lnTo>
                <a:lnTo>
                  <a:pt x="222186" y="273354"/>
                </a:lnTo>
                <a:lnTo>
                  <a:pt x="221856" y="252463"/>
                </a:lnTo>
                <a:lnTo>
                  <a:pt x="218363" y="248970"/>
                </a:lnTo>
                <a:lnTo>
                  <a:pt x="106476" y="248970"/>
                </a:lnTo>
                <a:lnTo>
                  <a:pt x="103035" y="252463"/>
                </a:lnTo>
                <a:lnTo>
                  <a:pt x="103035" y="256730"/>
                </a:lnTo>
                <a:lnTo>
                  <a:pt x="95923" y="330365"/>
                </a:lnTo>
                <a:lnTo>
                  <a:pt x="78066" y="390169"/>
                </a:lnTo>
                <a:lnTo>
                  <a:pt x="54660" y="436460"/>
                </a:lnTo>
                <a:lnTo>
                  <a:pt x="30924" y="469569"/>
                </a:lnTo>
                <a:lnTo>
                  <a:pt x="3251" y="497573"/>
                </a:lnTo>
                <a:lnTo>
                  <a:pt x="1193" y="499059"/>
                </a:lnTo>
                <a:lnTo>
                  <a:pt x="0" y="501383"/>
                </a:lnTo>
                <a:lnTo>
                  <a:pt x="0" y="657034"/>
                </a:lnTo>
                <a:lnTo>
                  <a:pt x="15494" y="657034"/>
                </a:lnTo>
                <a:lnTo>
                  <a:pt x="15494" y="507555"/>
                </a:lnTo>
                <a:lnTo>
                  <a:pt x="29248" y="494868"/>
                </a:lnTo>
                <a:lnTo>
                  <a:pt x="72186" y="438086"/>
                </a:lnTo>
                <a:lnTo>
                  <a:pt x="94030" y="392722"/>
                </a:lnTo>
                <a:lnTo>
                  <a:pt x="110744" y="335597"/>
                </a:lnTo>
                <a:lnTo>
                  <a:pt x="118313" y="266357"/>
                </a:lnTo>
                <a:lnTo>
                  <a:pt x="118364" y="264502"/>
                </a:lnTo>
                <a:lnTo>
                  <a:pt x="206425" y="264502"/>
                </a:lnTo>
                <a:lnTo>
                  <a:pt x="207568" y="288594"/>
                </a:lnTo>
                <a:lnTo>
                  <a:pt x="209918" y="310515"/>
                </a:lnTo>
                <a:lnTo>
                  <a:pt x="213448" y="332016"/>
                </a:lnTo>
                <a:lnTo>
                  <a:pt x="218363" y="353644"/>
                </a:lnTo>
                <a:lnTo>
                  <a:pt x="187286" y="410349"/>
                </a:lnTo>
                <a:lnTo>
                  <a:pt x="157518" y="449580"/>
                </a:lnTo>
                <a:lnTo>
                  <a:pt x="134962" y="472694"/>
                </a:lnTo>
                <a:lnTo>
                  <a:pt x="123977" y="481774"/>
                </a:lnTo>
                <a:lnTo>
                  <a:pt x="122834" y="484149"/>
                </a:lnTo>
                <a:lnTo>
                  <a:pt x="122834" y="657034"/>
                </a:lnTo>
                <a:lnTo>
                  <a:pt x="138277" y="657034"/>
                </a:lnTo>
                <a:lnTo>
                  <a:pt x="138277" y="490270"/>
                </a:lnTo>
                <a:lnTo>
                  <a:pt x="154330" y="475424"/>
                </a:lnTo>
                <a:lnTo>
                  <a:pt x="177800" y="449237"/>
                </a:lnTo>
                <a:lnTo>
                  <a:pt x="205232" y="410794"/>
                </a:lnTo>
                <a:lnTo>
                  <a:pt x="232511" y="359816"/>
                </a:lnTo>
                <a:lnTo>
                  <a:pt x="233540" y="358381"/>
                </a:lnTo>
                <a:lnTo>
                  <a:pt x="233997" y="357301"/>
                </a:lnTo>
                <a:lnTo>
                  <a:pt x="234200" y="356171"/>
                </a:lnTo>
                <a:lnTo>
                  <a:pt x="250291" y="313347"/>
                </a:lnTo>
                <a:lnTo>
                  <a:pt x="262064" y="268566"/>
                </a:lnTo>
                <a:lnTo>
                  <a:pt x="269506" y="221983"/>
                </a:lnTo>
                <a:lnTo>
                  <a:pt x="272580" y="171805"/>
                </a:lnTo>
                <a:lnTo>
                  <a:pt x="392125" y="171805"/>
                </a:lnTo>
                <a:lnTo>
                  <a:pt x="399516" y="252260"/>
                </a:lnTo>
                <a:lnTo>
                  <a:pt x="416344" y="319278"/>
                </a:lnTo>
                <a:lnTo>
                  <a:pt x="439331" y="375005"/>
                </a:lnTo>
                <a:lnTo>
                  <a:pt x="465112" y="419658"/>
                </a:lnTo>
                <a:lnTo>
                  <a:pt x="490334" y="453504"/>
                </a:lnTo>
                <a:lnTo>
                  <a:pt x="526427" y="490270"/>
                </a:lnTo>
                <a:lnTo>
                  <a:pt x="526427" y="657034"/>
                </a:lnTo>
                <a:lnTo>
                  <a:pt x="541858" y="657034"/>
                </a:lnTo>
                <a:lnTo>
                  <a:pt x="541858" y="4840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639">
            <a:extLst>
              <a:ext uri="{FF2B5EF4-FFF2-40B4-BE49-F238E27FC236}">
                <a16:creationId xmlns:a16="http://schemas.microsoft.com/office/drawing/2014/main" xmlns="" id="{5AC02287-D8BF-42D7-90EA-2C9C5F55B28B}"/>
              </a:ext>
            </a:extLst>
          </p:cNvPr>
          <p:cNvSpPr txBox="1"/>
          <p:nvPr/>
        </p:nvSpPr>
        <p:spPr>
          <a:xfrm>
            <a:off x="2098594" y="1646324"/>
            <a:ext cx="1215466" cy="10058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1430" algn="ctr">
              <a:lnSpc>
                <a:spcPct val="101000"/>
              </a:lnSpc>
              <a:defRPr/>
            </a:pPr>
            <a:r>
              <a:rPr kumimoji="0" lang="ru-RU" sz="800" b="0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формалдуу</a:t>
            </a:r>
            <a:r>
              <a:rPr kumimoji="0" lang="ru-RU" sz="8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kumimoji="0" lang="ru-RU" sz="800" b="0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жана</a:t>
            </a:r>
            <a:r>
              <a:rPr kumimoji="0" lang="ru-RU" sz="8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kumimoji="0" lang="ru-RU" sz="800" b="0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бейформал</a:t>
            </a:r>
            <a:r>
              <a:rPr kumimoji="0" lang="ru-RU" sz="8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kumimoji="0" lang="ru-RU" sz="800" b="0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экономиканын</a:t>
            </a:r>
            <a:r>
              <a:rPr kumimoji="0" lang="ru-RU" sz="8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kumimoji="0" lang="ru-RU" sz="800" b="0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ишканаларынын</a:t>
            </a:r>
            <a:r>
              <a:rPr kumimoji="0" lang="ru-RU" sz="8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, </a:t>
            </a:r>
            <a:r>
              <a:rPr kumimoji="0" lang="ru-RU" sz="800" b="0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полигондордун</a:t>
            </a:r>
            <a:r>
              <a:rPr kumimoji="0" lang="ru-RU" sz="8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, </a:t>
            </a:r>
            <a:r>
              <a:rPr kumimoji="0" lang="ru-RU" sz="800" b="0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авиациялык</a:t>
            </a:r>
            <a:r>
              <a:rPr kumimoji="0" lang="ru-RU" sz="8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kumimoji="0" lang="ru-RU" sz="8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kumimoji="0" lang="ru-RU" sz="800" b="0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отундун</a:t>
            </a:r>
            <a:endParaRPr kumimoji="0" lang="ru-RU" sz="800" b="0" i="0" u="none" strike="noStrike" kern="1200" cap="none" spc="-1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11430" algn="ctr">
              <a:lnSpc>
                <a:spcPct val="101000"/>
              </a:lnSpc>
              <a:defRPr/>
            </a:pPr>
            <a:r>
              <a:rPr lang="ru-RU" sz="1100" b="1" spc="-10" dirty="0" err="1" smtClean="0">
                <a:solidFill>
                  <a:srgbClr val="FFFFFF"/>
                </a:solidFill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чыгындылары</a:t>
            </a:r>
            <a:endParaRPr lang="ru-RU" sz="1100" dirty="0">
              <a:solidFill>
                <a:prstClr val="black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11430" lvl="0" indent="0" algn="ctr" defTabSz="914400" rtl="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13" name="Image 627">
            <a:extLst>
              <a:ext uri="{FF2B5EF4-FFF2-40B4-BE49-F238E27FC236}">
                <a16:creationId xmlns:a16="http://schemas.microsoft.com/office/drawing/2014/main" xmlns="" id="{51C2D486-AA29-4A46-BA53-5FFF00A075B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35522" y="2961439"/>
            <a:ext cx="1883947" cy="1079500"/>
          </a:xfrm>
          <a:prstGeom prst="rect">
            <a:avLst/>
          </a:prstGeom>
        </p:spPr>
      </p:pic>
      <p:sp>
        <p:nvSpPr>
          <p:cNvPr id="14" name="Graphic 628">
            <a:extLst>
              <a:ext uri="{FF2B5EF4-FFF2-40B4-BE49-F238E27FC236}">
                <a16:creationId xmlns:a16="http://schemas.microsoft.com/office/drawing/2014/main" xmlns="" id="{511D67F2-69F8-4A5C-944A-53BB1452DFE2}"/>
              </a:ext>
            </a:extLst>
          </p:cNvPr>
          <p:cNvSpPr/>
          <p:nvPr/>
        </p:nvSpPr>
        <p:spPr>
          <a:xfrm>
            <a:off x="1726484" y="3166010"/>
            <a:ext cx="372110" cy="595630"/>
          </a:xfrm>
          <a:custGeom>
            <a:avLst/>
            <a:gdLst/>
            <a:ahLst/>
            <a:cxnLst/>
            <a:rect l="l" t="t" r="r" b="b"/>
            <a:pathLst>
              <a:path w="372110" h="595630">
                <a:moveTo>
                  <a:pt x="185851" y="0"/>
                </a:moveTo>
                <a:lnTo>
                  <a:pt x="165484" y="1270"/>
                </a:lnTo>
                <a:lnTo>
                  <a:pt x="145535" y="5079"/>
                </a:lnTo>
                <a:lnTo>
                  <a:pt x="126072" y="10159"/>
                </a:lnTo>
                <a:lnTo>
                  <a:pt x="107162" y="17779"/>
                </a:lnTo>
                <a:lnTo>
                  <a:pt x="106527" y="17779"/>
                </a:lnTo>
                <a:lnTo>
                  <a:pt x="106184" y="19050"/>
                </a:lnTo>
                <a:lnTo>
                  <a:pt x="105790" y="19050"/>
                </a:lnTo>
                <a:lnTo>
                  <a:pt x="62150" y="48259"/>
                </a:lnTo>
                <a:lnTo>
                  <a:pt x="28797" y="87629"/>
                </a:lnTo>
                <a:lnTo>
                  <a:pt x="7492" y="134620"/>
                </a:lnTo>
                <a:lnTo>
                  <a:pt x="0" y="186689"/>
                </a:lnTo>
                <a:lnTo>
                  <a:pt x="0" y="537210"/>
                </a:lnTo>
                <a:lnTo>
                  <a:pt x="11878" y="558800"/>
                </a:lnTo>
                <a:lnTo>
                  <a:pt x="47163" y="577850"/>
                </a:lnTo>
                <a:lnTo>
                  <a:pt x="105329" y="590550"/>
                </a:lnTo>
                <a:lnTo>
                  <a:pt x="185851" y="595630"/>
                </a:lnTo>
                <a:lnTo>
                  <a:pt x="266344" y="590550"/>
                </a:lnTo>
                <a:lnTo>
                  <a:pt x="307050" y="581660"/>
                </a:lnTo>
                <a:lnTo>
                  <a:pt x="185851" y="581660"/>
                </a:lnTo>
                <a:lnTo>
                  <a:pt x="111079" y="576580"/>
                </a:lnTo>
                <a:lnTo>
                  <a:pt x="57626" y="565150"/>
                </a:lnTo>
                <a:lnTo>
                  <a:pt x="25528" y="551180"/>
                </a:lnTo>
                <a:lnTo>
                  <a:pt x="14820" y="537210"/>
                </a:lnTo>
                <a:lnTo>
                  <a:pt x="14820" y="323850"/>
                </a:lnTo>
                <a:lnTo>
                  <a:pt x="16241" y="316230"/>
                </a:lnTo>
                <a:lnTo>
                  <a:pt x="20115" y="311150"/>
                </a:lnTo>
                <a:lnTo>
                  <a:pt x="25863" y="307340"/>
                </a:lnTo>
                <a:lnTo>
                  <a:pt x="32905" y="306070"/>
                </a:lnTo>
                <a:lnTo>
                  <a:pt x="59689" y="306070"/>
                </a:lnTo>
                <a:lnTo>
                  <a:pt x="56159" y="300990"/>
                </a:lnTo>
                <a:lnTo>
                  <a:pt x="49185" y="295909"/>
                </a:lnTo>
                <a:lnTo>
                  <a:pt x="14820" y="295909"/>
                </a:lnTo>
                <a:lnTo>
                  <a:pt x="14820" y="254000"/>
                </a:lnTo>
                <a:lnTo>
                  <a:pt x="49188" y="254000"/>
                </a:lnTo>
                <a:lnTo>
                  <a:pt x="39788" y="250190"/>
                </a:lnTo>
                <a:lnTo>
                  <a:pt x="25288" y="242569"/>
                </a:lnTo>
                <a:lnTo>
                  <a:pt x="17280" y="234950"/>
                </a:lnTo>
                <a:lnTo>
                  <a:pt x="14820" y="228600"/>
                </a:lnTo>
                <a:lnTo>
                  <a:pt x="17280" y="223519"/>
                </a:lnTo>
                <a:lnTo>
                  <a:pt x="25288" y="215900"/>
                </a:lnTo>
                <a:lnTo>
                  <a:pt x="39788" y="208279"/>
                </a:lnTo>
                <a:lnTo>
                  <a:pt x="49188" y="204469"/>
                </a:lnTo>
                <a:lnTo>
                  <a:pt x="14820" y="204469"/>
                </a:lnTo>
                <a:lnTo>
                  <a:pt x="14820" y="186689"/>
                </a:lnTo>
                <a:lnTo>
                  <a:pt x="20595" y="142239"/>
                </a:lnTo>
                <a:lnTo>
                  <a:pt x="37139" y="101600"/>
                </a:lnTo>
                <a:lnTo>
                  <a:pt x="63282" y="67309"/>
                </a:lnTo>
                <a:lnTo>
                  <a:pt x="97853" y="39370"/>
                </a:lnTo>
                <a:lnTo>
                  <a:pt x="101600" y="36829"/>
                </a:lnTo>
                <a:lnTo>
                  <a:pt x="116763" y="36829"/>
                </a:lnTo>
                <a:lnTo>
                  <a:pt x="116763" y="30479"/>
                </a:lnTo>
                <a:lnTo>
                  <a:pt x="168538" y="16509"/>
                </a:lnTo>
                <a:lnTo>
                  <a:pt x="185851" y="15239"/>
                </a:lnTo>
                <a:lnTo>
                  <a:pt x="258448" y="15239"/>
                </a:lnTo>
                <a:lnTo>
                  <a:pt x="245780" y="10159"/>
                </a:lnTo>
                <a:lnTo>
                  <a:pt x="226250" y="5079"/>
                </a:lnTo>
                <a:lnTo>
                  <a:pt x="206253" y="1270"/>
                </a:lnTo>
                <a:lnTo>
                  <a:pt x="185851" y="0"/>
                </a:lnTo>
                <a:close/>
              </a:path>
              <a:path w="372110" h="595630">
                <a:moveTo>
                  <a:pt x="371652" y="306070"/>
                </a:moveTo>
                <a:lnTo>
                  <a:pt x="338797" y="306070"/>
                </a:lnTo>
                <a:lnTo>
                  <a:pt x="345840" y="307340"/>
                </a:lnTo>
                <a:lnTo>
                  <a:pt x="351588" y="311150"/>
                </a:lnTo>
                <a:lnTo>
                  <a:pt x="355462" y="316230"/>
                </a:lnTo>
                <a:lnTo>
                  <a:pt x="356882" y="323850"/>
                </a:lnTo>
                <a:lnTo>
                  <a:pt x="356882" y="537210"/>
                </a:lnTo>
                <a:lnTo>
                  <a:pt x="346175" y="551180"/>
                </a:lnTo>
                <a:lnTo>
                  <a:pt x="314077" y="565150"/>
                </a:lnTo>
                <a:lnTo>
                  <a:pt x="260624" y="576580"/>
                </a:lnTo>
                <a:lnTo>
                  <a:pt x="185851" y="581660"/>
                </a:lnTo>
                <a:lnTo>
                  <a:pt x="307050" y="581660"/>
                </a:lnTo>
                <a:lnTo>
                  <a:pt x="324496" y="577850"/>
                </a:lnTo>
                <a:lnTo>
                  <a:pt x="359775" y="558800"/>
                </a:lnTo>
                <a:lnTo>
                  <a:pt x="371652" y="537210"/>
                </a:lnTo>
                <a:lnTo>
                  <a:pt x="371652" y="306070"/>
                </a:lnTo>
                <a:close/>
              </a:path>
              <a:path w="372110" h="595630">
                <a:moveTo>
                  <a:pt x="161641" y="347980"/>
                </a:moveTo>
                <a:lnTo>
                  <a:pt x="134848" y="347980"/>
                </a:lnTo>
                <a:lnTo>
                  <a:pt x="141892" y="349250"/>
                </a:lnTo>
                <a:lnTo>
                  <a:pt x="147645" y="353059"/>
                </a:lnTo>
                <a:lnTo>
                  <a:pt x="151523" y="359409"/>
                </a:lnTo>
                <a:lnTo>
                  <a:pt x="152946" y="365759"/>
                </a:lnTo>
                <a:lnTo>
                  <a:pt x="152946" y="486409"/>
                </a:lnTo>
                <a:lnTo>
                  <a:pt x="155537" y="499109"/>
                </a:lnTo>
                <a:lnTo>
                  <a:pt x="162598" y="509269"/>
                </a:lnTo>
                <a:lnTo>
                  <a:pt x="173059" y="516890"/>
                </a:lnTo>
                <a:lnTo>
                  <a:pt x="185851" y="519430"/>
                </a:lnTo>
                <a:lnTo>
                  <a:pt x="198636" y="516890"/>
                </a:lnTo>
                <a:lnTo>
                  <a:pt x="209080" y="509269"/>
                </a:lnTo>
                <a:lnTo>
                  <a:pt x="212601" y="504190"/>
                </a:lnTo>
                <a:lnTo>
                  <a:pt x="185851" y="504190"/>
                </a:lnTo>
                <a:lnTo>
                  <a:pt x="178809" y="502919"/>
                </a:lnTo>
                <a:lnTo>
                  <a:pt x="173061" y="499109"/>
                </a:lnTo>
                <a:lnTo>
                  <a:pt x="169187" y="494030"/>
                </a:lnTo>
                <a:lnTo>
                  <a:pt x="167767" y="486409"/>
                </a:lnTo>
                <a:lnTo>
                  <a:pt x="167767" y="365759"/>
                </a:lnTo>
                <a:lnTo>
                  <a:pt x="165173" y="353059"/>
                </a:lnTo>
                <a:lnTo>
                  <a:pt x="161641" y="347980"/>
                </a:lnTo>
                <a:close/>
              </a:path>
              <a:path w="372110" h="595630">
                <a:moveTo>
                  <a:pt x="236804" y="308609"/>
                </a:moveTo>
                <a:lnTo>
                  <a:pt x="224017" y="311150"/>
                </a:lnTo>
                <a:lnTo>
                  <a:pt x="213569" y="318770"/>
                </a:lnTo>
                <a:lnTo>
                  <a:pt x="206521" y="328930"/>
                </a:lnTo>
                <a:lnTo>
                  <a:pt x="203936" y="341630"/>
                </a:lnTo>
                <a:lnTo>
                  <a:pt x="203936" y="486409"/>
                </a:lnTo>
                <a:lnTo>
                  <a:pt x="202516" y="494030"/>
                </a:lnTo>
                <a:lnTo>
                  <a:pt x="198642" y="499109"/>
                </a:lnTo>
                <a:lnTo>
                  <a:pt x="192894" y="502919"/>
                </a:lnTo>
                <a:lnTo>
                  <a:pt x="185851" y="504190"/>
                </a:lnTo>
                <a:lnTo>
                  <a:pt x="212601" y="504190"/>
                </a:lnTo>
                <a:lnTo>
                  <a:pt x="216123" y="499109"/>
                </a:lnTo>
                <a:lnTo>
                  <a:pt x="218706" y="486409"/>
                </a:lnTo>
                <a:lnTo>
                  <a:pt x="218706" y="341630"/>
                </a:lnTo>
                <a:lnTo>
                  <a:pt x="220128" y="335280"/>
                </a:lnTo>
                <a:lnTo>
                  <a:pt x="224007" y="328930"/>
                </a:lnTo>
                <a:lnTo>
                  <a:pt x="229759" y="325120"/>
                </a:lnTo>
                <a:lnTo>
                  <a:pt x="236804" y="323850"/>
                </a:lnTo>
                <a:lnTo>
                  <a:pt x="263588" y="323850"/>
                </a:lnTo>
                <a:lnTo>
                  <a:pt x="260057" y="318770"/>
                </a:lnTo>
                <a:lnTo>
                  <a:pt x="249596" y="311150"/>
                </a:lnTo>
                <a:lnTo>
                  <a:pt x="236804" y="308609"/>
                </a:lnTo>
                <a:close/>
              </a:path>
              <a:path w="372110" h="595630">
                <a:moveTo>
                  <a:pt x="263588" y="323850"/>
                </a:moveTo>
                <a:lnTo>
                  <a:pt x="236804" y="323850"/>
                </a:lnTo>
                <a:lnTo>
                  <a:pt x="243846" y="325120"/>
                </a:lnTo>
                <a:lnTo>
                  <a:pt x="249594" y="328930"/>
                </a:lnTo>
                <a:lnTo>
                  <a:pt x="253468" y="335280"/>
                </a:lnTo>
                <a:lnTo>
                  <a:pt x="254889" y="341630"/>
                </a:lnTo>
                <a:lnTo>
                  <a:pt x="254889" y="416559"/>
                </a:lnTo>
                <a:lnTo>
                  <a:pt x="257480" y="429259"/>
                </a:lnTo>
                <a:lnTo>
                  <a:pt x="264541" y="439419"/>
                </a:lnTo>
                <a:lnTo>
                  <a:pt x="275002" y="445769"/>
                </a:lnTo>
                <a:lnTo>
                  <a:pt x="287794" y="448309"/>
                </a:lnTo>
                <a:lnTo>
                  <a:pt x="300587" y="445769"/>
                </a:lnTo>
                <a:lnTo>
                  <a:pt x="311048" y="439419"/>
                </a:lnTo>
                <a:lnTo>
                  <a:pt x="314578" y="434340"/>
                </a:lnTo>
                <a:lnTo>
                  <a:pt x="287794" y="434340"/>
                </a:lnTo>
                <a:lnTo>
                  <a:pt x="280752" y="433069"/>
                </a:lnTo>
                <a:lnTo>
                  <a:pt x="275004" y="429259"/>
                </a:lnTo>
                <a:lnTo>
                  <a:pt x="271130" y="422909"/>
                </a:lnTo>
                <a:lnTo>
                  <a:pt x="269709" y="416559"/>
                </a:lnTo>
                <a:lnTo>
                  <a:pt x="269709" y="341630"/>
                </a:lnTo>
                <a:lnTo>
                  <a:pt x="267118" y="328930"/>
                </a:lnTo>
                <a:lnTo>
                  <a:pt x="263588" y="323850"/>
                </a:lnTo>
                <a:close/>
              </a:path>
              <a:path w="372110" h="595630">
                <a:moveTo>
                  <a:pt x="343471" y="290830"/>
                </a:moveTo>
                <a:lnTo>
                  <a:pt x="338797" y="290830"/>
                </a:lnTo>
                <a:lnTo>
                  <a:pt x="327609" y="293370"/>
                </a:lnTo>
                <a:lnTo>
                  <a:pt x="317981" y="298450"/>
                </a:lnTo>
                <a:lnTo>
                  <a:pt x="310703" y="307340"/>
                </a:lnTo>
                <a:lnTo>
                  <a:pt x="306082" y="318770"/>
                </a:lnTo>
                <a:lnTo>
                  <a:pt x="305879" y="320040"/>
                </a:lnTo>
                <a:lnTo>
                  <a:pt x="305879" y="416559"/>
                </a:lnTo>
                <a:lnTo>
                  <a:pt x="304459" y="422909"/>
                </a:lnTo>
                <a:lnTo>
                  <a:pt x="300585" y="429259"/>
                </a:lnTo>
                <a:lnTo>
                  <a:pt x="294837" y="433069"/>
                </a:lnTo>
                <a:lnTo>
                  <a:pt x="287794" y="434340"/>
                </a:lnTo>
                <a:lnTo>
                  <a:pt x="314578" y="434340"/>
                </a:lnTo>
                <a:lnTo>
                  <a:pt x="318109" y="429259"/>
                </a:lnTo>
                <a:lnTo>
                  <a:pt x="320700" y="416559"/>
                </a:lnTo>
                <a:lnTo>
                  <a:pt x="320700" y="323850"/>
                </a:lnTo>
                <a:lnTo>
                  <a:pt x="322122" y="316230"/>
                </a:lnTo>
                <a:lnTo>
                  <a:pt x="326001" y="311150"/>
                </a:lnTo>
                <a:lnTo>
                  <a:pt x="331753" y="307340"/>
                </a:lnTo>
                <a:lnTo>
                  <a:pt x="338797" y="306070"/>
                </a:lnTo>
                <a:lnTo>
                  <a:pt x="371652" y="306070"/>
                </a:lnTo>
                <a:lnTo>
                  <a:pt x="371652" y="295909"/>
                </a:lnTo>
                <a:lnTo>
                  <a:pt x="356882" y="295909"/>
                </a:lnTo>
                <a:lnTo>
                  <a:pt x="352488" y="294640"/>
                </a:lnTo>
                <a:lnTo>
                  <a:pt x="348056" y="292100"/>
                </a:lnTo>
                <a:lnTo>
                  <a:pt x="343471" y="290830"/>
                </a:lnTo>
                <a:close/>
              </a:path>
              <a:path w="372110" h="595630">
                <a:moveTo>
                  <a:pt x="59689" y="306070"/>
                </a:moveTo>
                <a:lnTo>
                  <a:pt x="32905" y="306070"/>
                </a:lnTo>
                <a:lnTo>
                  <a:pt x="39948" y="307340"/>
                </a:lnTo>
                <a:lnTo>
                  <a:pt x="45696" y="311150"/>
                </a:lnTo>
                <a:lnTo>
                  <a:pt x="49570" y="316230"/>
                </a:lnTo>
                <a:lnTo>
                  <a:pt x="50990" y="323850"/>
                </a:lnTo>
                <a:lnTo>
                  <a:pt x="50990" y="381000"/>
                </a:lnTo>
                <a:lnTo>
                  <a:pt x="53575" y="393700"/>
                </a:lnTo>
                <a:lnTo>
                  <a:pt x="60623" y="405130"/>
                </a:lnTo>
                <a:lnTo>
                  <a:pt x="71071" y="411480"/>
                </a:lnTo>
                <a:lnTo>
                  <a:pt x="83858" y="414019"/>
                </a:lnTo>
                <a:lnTo>
                  <a:pt x="96650" y="411480"/>
                </a:lnTo>
                <a:lnTo>
                  <a:pt x="107111" y="405130"/>
                </a:lnTo>
                <a:lnTo>
                  <a:pt x="110249" y="400050"/>
                </a:lnTo>
                <a:lnTo>
                  <a:pt x="83858" y="400050"/>
                </a:lnTo>
                <a:lnTo>
                  <a:pt x="76843" y="397509"/>
                </a:lnTo>
                <a:lnTo>
                  <a:pt x="71105" y="393700"/>
                </a:lnTo>
                <a:lnTo>
                  <a:pt x="67232" y="388620"/>
                </a:lnTo>
                <a:lnTo>
                  <a:pt x="65811" y="381000"/>
                </a:lnTo>
                <a:lnTo>
                  <a:pt x="65811" y="323850"/>
                </a:lnTo>
                <a:lnTo>
                  <a:pt x="63220" y="311150"/>
                </a:lnTo>
                <a:lnTo>
                  <a:pt x="59689" y="306070"/>
                </a:lnTo>
                <a:close/>
              </a:path>
              <a:path w="372110" h="595630">
                <a:moveTo>
                  <a:pt x="134848" y="332740"/>
                </a:moveTo>
                <a:lnTo>
                  <a:pt x="122056" y="335280"/>
                </a:lnTo>
                <a:lnTo>
                  <a:pt x="111594" y="342900"/>
                </a:lnTo>
                <a:lnTo>
                  <a:pt x="104534" y="353059"/>
                </a:lnTo>
                <a:lnTo>
                  <a:pt x="101942" y="365759"/>
                </a:lnTo>
                <a:lnTo>
                  <a:pt x="101942" y="381000"/>
                </a:lnTo>
                <a:lnTo>
                  <a:pt x="100522" y="388620"/>
                </a:lnTo>
                <a:lnTo>
                  <a:pt x="96648" y="393700"/>
                </a:lnTo>
                <a:lnTo>
                  <a:pt x="90900" y="397509"/>
                </a:lnTo>
                <a:lnTo>
                  <a:pt x="83858" y="400050"/>
                </a:lnTo>
                <a:lnTo>
                  <a:pt x="110249" y="400050"/>
                </a:lnTo>
                <a:lnTo>
                  <a:pt x="114172" y="393700"/>
                </a:lnTo>
                <a:lnTo>
                  <a:pt x="116763" y="381000"/>
                </a:lnTo>
                <a:lnTo>
                  <a:pt x="116763" y="365759"/>
                </a:lnTo>
                <a:lnTo>
                  <a:pt x="118184" y="359409"/>
                </a:lnTo>
                <a:lnTo>
                  <a:pt x="122058" y="353059"/>
                </a:lnTo>
                <a:lnTo>
                  <a:pt x="127806" y="349250"/>
                </a:lnTo>
                <a:lnTo>
                  <a:pt x="134848" y="347980"/>
                </a:lnTo>
                <a:lnTo>
                  <a:pt x="161641" y="347980"/>
                </a:lnTo>
                <a:lnTo>
                  <a:pt x="158108" y="342900"/>
                </a:lnTo>
                <a:lnTo>
                  <a:pt x="147643" y="335280"/>
                </a:lnTo>
                <a:lnTo>
                  <a:pt x="134848" y="332740"/>
                </a:lnTo>
                <a:close/>
              </a:path>
              <a:path w="372110" h="595630">
                <a:moveTo>
                  <a:pt x="32905" y="290830"/>
                </a:moveTo>
                <a:lnTo>
                  <a:pt x="28219" y="290830"/>
                </a:lnTo>
                <a:lnTo>
                  <a:pt x="23596" y="292100"/>
                </a:lnTo>
                <a:lnTo>
                  <a:pt x="19151" y="294640"/>
                </a:lnTo>
                <a:lnTo>
                  <a:pt x="14820" y="295909"/>
                </a:lnTo>
                <a:lnTo>
                  <a:pt x="49185" y="295909"/>
                </a:lnTo>
                <a:lnTo>
                  <a:pt x="45698" y="293370"/>
                </a:lnTo>
                <a:lnTo>
                  <a:pt x="32905" y="290830"/>
                </a:lnTo>
                <a:close/>
              </a:path>
              <a:path w="372110" h="595630">
                <a:moveTo>
                  <a:pt x="371652" y="254000"/>
                </a:moveTo>
                <a:lnTo>
                  <a:pt x="356882" y="254000"/>
                </a:lnTo>
                <a:lnTo>
                  <a:pt x="356882" y="295909"/>
                </a:lnTo>
                <a:lnTo>
                  <a:pt x="371652" y="295909"/>
                </a:lnTo>
                <a:lnTo>
                  <a:pt x="371652" y="254000"/>
                </a:lnTo>
                <a:close/>
              </a:path>
              <a:path w="372110" h="595630">
                <a:moveTo>
                  <a:pt x="49188" y="254000"/>
                </a:moveTo>
                <a:lnTo>
                  <a:pt x="14820" y="254000"/>
                </a:lnTo>
                <a:lnTo>
                  <a:pt x="19494" y="256540"/>
                </a:lnTo>
                <a:lnTo>
                  <a:pt x="48222" y="269240"/>
                </a:lnTo>
                <a:lnTo>
                  <a:pt x="87075" y="279400"/>
                </a:lnTo>
                <a:lnTo>
                  <a:pt x="133728" y="285750"/>
                </a:lnTo>
                <a:lnTo>
                  <a:pt x="185851" y="288290"/>
                </a:lnTo>
                <a:lnTo>
                  <a:pt x="237944" y="285750"/>
                </a:lnTo>
                <a:lnTo>
                  <a:pt x="284583" y="279400"/>
                </a:lnTo>
                <a:lnTo>
                  <a:pt x="308870" y="273050"/>
                </a:lnTo>
                <a:lnTo>
                  <a:pt x="185851" y="273050"/>
                </a:lnTo>
                <a:lnTo>
                  <a:pt x="151359" y="271780"/>
                </a:lnTo>
                <a:lnTo>
                  <a:pt x="118667" y="269240"/>
                </a:lnTo>
                <a:lnTo>
                  <a:pt x="88534" y="265430"/>
                </a:lnTo>
                <a:lnTo>
                  <a:pt x="61721" y="259079"/>
                </a:lnTo>
                <a:lnTo>
                  <a:pt x="49188" y="254000"/>
                </a:lnTo>
                <a:close/>
              </a:path>
              <a:path w="372110" h="595630">
                <a:moveTo>
                  <a:pt x="308870" y="185420"/>
                </a:moveTo>
                <a:lnTo>
                  <a:pt x="185851" y="185420"/>
                </a:lnTo>
                <a:lnTo>
                  <a:pt x="220427" y="186689"/>
                </a:lnTo>
                <a:lnTo>
                  <a:pt x="253145" y="189229"/>
                </a:lnTo>
                <a:lnTo>
                  <a:pt x="309981" y="199390"/>
                </a:lnTo>
                <a:lnTo>
                  <a:pt x="346414" y="215900"/>
                </a:lnTo>
                <a:lnTo>
                  <a:pt x="356882" y="228600"/>
                </a:lnTo>
                <a:lnTo>
                  <a:pt x="354422" y="234950"/>
                </a:lnTo>
                <a:lnTo>
                  <a:pt x="346414" y="242569"/>
                </a:lnTo>
                <a:lnTo>
                  <a:pt x="331915" y="250190"/>
                </a:lnTo>
                <a:lnTo>
                  <a:pt x="309981" y="259079"/>
                </a:lnTo>
                <a:lnTo>
                  <a:pt x="297026" y="261619"/>
                </a:lnTo>
                <a:lnTo>
                  <a:pt x="283156" y="265430"/>
                </a:lnTo>
                <a:lnTo>
                  <a:pt x="268462" y="267970"/>
                </a:lnTo>
                <a:lnTo>
                  <a:pt x="253034" y="269240"/>
                </a:lnTo>
                <a:lnTo>
                  <a:pt x="236967" y="271780"/>
                </a:lnTo>
                <a:lnTo>
                  <a:pt x="220352" y="271780"/>
                </a:lnTo>
                <a:lnTo>
                  <a:pt x="203283" y="273050"/>
                </a:lnTo>
                <a:lnTo>
                  <a:pt x="308870" y="273050"/>
                </a:lnTo>
                <a:lnTo>
                  <a:pt x="323442" y="269240"/>
                </a:lnTo>
                <a:lnTo>
                  <a:pt x="352196" y="256540"/>
                </a:lnTo>
                <a:lnTo>
                  <a:pt x="356882" y="254000"/>
                </a:lnTo>
                <a:lnTo>
                  <a:pt x="371652" y="254000"/>
                </a:lnTo>
                <a:lnTo>
                  <a:pt x="371652" y="204469"/>
                </a:lnTo>
                <a:lnTo>
                  <a:pt x="356882" y="204469"/>
                </a:lnTo>
                <a:lnTo>
                  <a:pt x="352196" y="201929"/>
                </a:lnTo>
                <a:lnTo>
                  <a:pt x="323442" y="189229"/>
                </a:lnTo>
                <a:lnTo>
                  <a:pt x="308870" y="185420"/>
                </a:lnTo>
                <a:close/>
              </a:path>
              <a:path w="372110" h="595630">
                <a:moveTo>
                  <a:pt x="185851" y="170179"/>
                </a:moveTo>
                <a:lnTo>
                  <a:pt x="133727" y="172720"/>
                </a:lnTo>
                <a:lnTo>
                  <a:pt x="87069" y="179070"/>
                </a:lnTo>
                <a:lnTo>
                  <a:pt x="48200" y="189229"/>
                </a:lnTo>
                <a:lnTo>
                  <a:pt x="14820" y="204469"/>
                </a:lnTo>
                <a:lnTo>
                  <a:pt x="49188" y="204469"/>
                </a:lnTo>
                <a:lnTo>
                  <a:pt x="61721" y="199390"/>
                </a:lnTo>
                <a:lnTo>
                  <a:pt x="88453" y="193040"/>
                </a:lnTo>
                <a:lnTo>
                  <a:pt x="118557" y="189229"/>
                </a:lnTo>
                <a:lnTo>
                  <a:pt x="151276" y="186689"/>
                </a:lnTo>
                <a:lnTo>
                  <a:pt x="185851" y="185420"/>
                </a:lnTo>
                <a:lnTo>
                  <a:pt x="308870" y="185420"/>
                </a:lnTo>
                <a:lnTo>
                  <a:pt x="284583" y="179070"/>
                </a:lnTo>
                <a:lnTo>
                  <a:pt x="237944" y="172720"/>
                </a:lnTo>
                <a:lnTo>
                  <a:pt x="185851" y="170179"/>
                </a:lnTo>
                <a:close/>
              </a:path>
              <a:path w="372110" h="595630">
                <a:moveTo>
                  <a:pt x="292459" y="36829"/>
                </a:moveTo>
                <a:lnTo>
                  <a:pt x="270002" y="36829"/>
                </a:lnTo>
                <a:lnTo>
                  <a:pt x="273850" y="39370"/>
                </a:lnTo>
                <a:lnTo>
                  <a:pt x="308421" y="67309"/>
                </a:lnTo>
                <a:lnTo>
                  <a:pt x="334564" y="101600"/>
                </a:lnTo>
                <a:lnTo>
                  <a:pt x="351107" y="142239"/>
                </a:lnTo>
                <a:lnTo>
                  <a:pt x="356882" y="186689"/>
                </a:lnTo>
                <a:lnTo>
                  <a:pt x="356882" y="204469"/>
                </a:lnTo>
                <a:lnTo>
                  <a:pt x="371652" y="204469"/>
                </a:lnTo>
                <a:lnTo>
                  <a:pt x="371652" y="186689"/>
                </a:lnTo>
                <a:lnTo>
                  <a:pt x="364165" y="134620"/>
                </a:lnTo>
                <a:lnTo>
                  <a:pt x="342874" y="87629"/>
                </a:lnTo>
                <a:lnTo>
                  <a:pt x="309534" y="48259"/>
                </a:lnTo>
                <a:lnTo>
                  <a:pt x="292459" y="36829"/>
                </a:lnTo>
                <a:close/>
              </a:path>
              <a:path w="372110" h="595630">
                <a:moveTo>
                  <a:pt x="116763" y="36829"/>
                </a:moveTo>
                <a:lnTo>
                  <a:pt x="101600" y="36829"/>
                </a:lnTo>
                <a:lnTo>
                  <a:pt x="102425" y="41909"/>
                </a:lnTo>
                <a:lnTo>
                  <a:pt x="103555" y="48259"/>
                </a:lnTo>
                <a:lnTo>
                  <a:pt x="107162" y="54609"/>
                </a:lnTo>
                <a:lnTo>
                  <a:pt x="119151" y="62229"/>
                </a:lnTo>
                <a:lnTo>
                  <a:pt x="127736" y="63500"/>
                </a:lnTo>
                <a:lnTo>
                  <a:pt x="135432" y="60959"/>
                </a:lnTo>
                <a:lnTo>
                  <a:pt x="160314" y="54609"/>
                </a:lnTo>
                <a:lnTo>
                  <a:pt x="185826" y="52070"/>
                </a:lnTo>
                <a:lnTo>
                  <a:pt x="265882" y="52070"/>
                </a:lnTo>
                <a:lnTo>
                  <a:pt x="268046" y="48259"/>
                </a:lnTo>
                <a:lnTo>
                  <a:pt x="123926" y="48259"/>
                </a:lnTo>
                <a:lnTo>
                  <a:pt x="118376" y="44450"/>
                </a:lnTo>
                <a:lnTo>
                  <a:pt x="116763" y="40639"/>
                </a:lnTo>
                <a:lnTo>
                  <a:pt x="116763" y="36829"/>
                </a:lnTo>
                <a:close/>
              </a:path>
              <a:path w="372110" h="595630">
                <a:moveTo>
                  <a:pt x="265882" y="52070"/>
                </a:moveTo>
                <a:lnTo>
                  <a:pt x="185826" y="52070"/>
                </a:lnTo>
                <a:lnTo>
                  <a:pt x="211338" y="54609"/>
                </a:lnTo>
                <a:lnTo>
                  <a:pt x="236220" y="60959"/>
                </a:lnTo>
                <a:lnTo>
                  <a:pt x="243916" y="63500"/>
                </a:lnTo>
                <a:lnTo>
                  <a:pt x="252450" y="62229"/>
                </a:lnTo>
                <a:lnTo>
                  <a:pt x="259130" y="58420"/>
                </a:lnTo>
                <a:lnTo>
                  <a:pt x="264439" y="54609"/>
                </a:lnTo>
                <a:lnTo>
                  <a:pt x="265882" y="52070"/>
                </a:lnTo>
                <a:close/>
              </a:path>
              <a:path w="372110" h="595630">
                <a:moveTo>
                  <a:pt x="185831" y="38100"/>
                </a:moveTo>
                <a:lnTo>
                  <a:pt x="157854" y="40639"/>
                </a:lnTo>
                <a:lnTo>
                  <a:pt x="130555" y="46989"/>
                </a:lnTo>
                <a:lnTo>
                  <a:pt x="127342" y="48259"/>
                </a:lnTo>
                <a:lnTo>
                  <a:pt x="243433" y="48259"/>
                </a:lnTo>
                <a:lnTo>
                  <a:pt x="242265" y="46989"/>
                </a:lnTo>
                <a:lnTo>
                  <a:pt x="241134" y="46989"/>
                </a:lnTo>
                <a:lnTo>
                  <a:pt x="213814" y="40639"/>
                </a:lnTo>
                <a:lnTo>
                  <a:pt x="185831" y="38100"/>
                </a:lnTo>
                <a:close/>
              </a:path>
              <a:path w="372110" h="595630">
                <a:moveTo>
                  <a:pt x="258448" y="15239"/>
                </a:moveTo>
                <a:lnTo>
                  <a:pt x="185851" y="15239"/>
                </a:lnTo>
                <a:lnTo>
                  <a:pt x="203162" y="16509"/>
                </a:lnTo>
                <a:lnTo>
                  <a:pt x="220171" y="19050"/>
                </a:lnTo>
                <a:lnTo>
                  <a:pt x="236817" y="22859"/>
                </a:lnTo>
                <a:lnTo>
                  <a:pt x="253034" y="29209"/>
                </a:lnTo>
                <a:lnTo>
                  <a:pt x="254889" y="30479"/>
                </a:lnTo>
                <a:lnTo>
                  <a:pt x="254889" y="40639"/>
                </a:lnTo>
                <a:lnTo>
                  <a:pt x="253276" y="44450"/>
                </a:lnTo>
                <a:lnTo>
                  <a:pt x="248793" y="46989"/>
                </a:lnTo>
                <a:lnTo>
                  <a:pt x="246646" y="48259"/>
                </a:lnTo>
                <a:lnTo>
                  <a:pt x="268046" y="48259"/>
                </a:lnTo>
                <a:lnTo>
                  <a:pt x="269265" y="41909"/>
                </a:lnTo>
                <a:lnTo>
                  <a:pt x="270002" y="36829"/>
                </a:lnTo>
                <a:lnTo>
                  <a:pt x="292459" y="36829"/>
                </a:lnTo>
                <a:lnTo>
                  <a:pt x="265899" y="19050"/>
                </a:lnTo>
                <a:lnTo>
                  <a:pt x="264782" y="17779"/>
                </a:lnTo>
                <a:lnTo>
                  <a:pt x="258448" y="15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640">
            <a:extLst>
              <a:ext uri="{FF2B5EF4-FFF2-40B4-BE49-F238E27FC236}">
                <a16:creationId xmlns:a16="http://schemas.microsoft.com/office/drawing/2014/main" xmlns="" id="{1B861F99-BA41-4321-9556-3C7BA33CFDDA}"/>
              </a:ext>
            </a:extLst>
          </p:cNvPr>
          <p:cNvSpPr txBox="1"/>
          <p:nvPr/>
        </p:nvSpPr>
        <p:spPr>
          <a:xfrm>
            <a:off x="2124128" y="3249729"/>
            <a:ext cx="1173421" cy="5060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0" marR="11430" lvl="0" indent="0" algn="ctr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Коргошун</a:t>
            </a:r>
            <a:r>
              <a:rPr kumimoji="0" lang="ru-RU" sz="1100" b="1" i="0" u="none" strike="noStrike" kern="1200" cap="none" spc="-1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kumimoji="0" lang="ru-RU" sz="1100" b="1" i="0" u="none" strike="noStrike" kern="1200" cap="none" spc="-1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камтыган</a:t>
            </a:r>
            <a:r>
              <a:rPr kumimoji="0" lang="ru-RU" sz="1100" b="1" i="0" u="none" strike="noStrike" kern="1200" cap="none" spc="-1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боёк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16" name="Image 629">
            <a:extLst>
              <a:ext uri="{FF2B5EF4-FFF2-40B4-BE49-F238E27FC236}">
                <a16:creationId xmlns:a16="http://schemas.microsoft.com/office/drawing/2014/main" xmlns="" id="{77C68DCE-5B3C-4926-BCEF-147322AEB2A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35522" y="4329229"/>
            <a:ext cx="1883948" cy="1079500"/>
          </a:xfrm>
          <a:prstGeom prst="rect">
            <a:avLst/>
          </a:prstGeom>
        </p:spPr>
      </p:pic>
      <p:sp>
        <p:nvSpPr>
          <p:cNvPr id="17" name="Graphic 630">
            <a:extLst>
              <a:ext uri="{FF2B5EF4-FFF2-40B4-BE49-F238E27FC236}">
                <a16:creationId xmlns:a16="http://schemas.microsoft.com/office/drawing/2014/main" xmlns="" id="{15E2A0CE-8ECC-475E-9536-509C50B9F2D1}"/>
              </a:ext>
            </a:extLst>
          </p:cNvPr>
          <p:cNvSpPr/>
          <p:nvPr/>
        </p:nvSpPr>
        <p:spPr>
          <a:xfrm>
            <a:off x="1724286" y="4571901"/>
            <a:ext cx="490855" cy="552450"/>
          </a:xfrm>
          <a:custGeom>
            <a:avLst/>
            <a:gdLst/>
            <a:ahLst/>
            <a:cxnLst/>
            <a:rect l="l" t="t" r="r" b="b"/>
            <a:pathLst>
              <a:path w="490855" h="552450">
                <a:moveTo>
                  <a:pt x="261912" y="193763"/>
                </a:moveTo>
                <a:lnTo>
                  <a:pt x="261010" y="191681"/>
                </a:lnTo>
                <a:lnTo>
                  <a:pt x="257886" y="188556"/>
                </a:lnTo>
                <a:lnTo>
                  <a:pt x="255816" y="187706"/>
                </a:lnTo>
                <a:lnTo>
                  <a:pt x="251409" y="187706"/>
                </a:lnTo>
                <a:lnTo>
                  <a:pt x="249326" y="188556"/>
                </a:lnTo>
                <a:lnTo>
                  <a:pt x="204724" y="233121"/>
                </a:lnTo>
                <a:lnTo>
                  <a:pt x="203873" y="235191"/>
                </a:lnTo>
                <a:lnTo>
                  <a:pt x="203873" y="239649"/>
                </a:lnTo>
                <a:lnTo>
                  <a:pt x="204724" y="241719"/>
                </a:lnTo>
                <a:lnTo>
                  <a:pt x="207708" y="244703"/>
                </a:lnTo>
                <a:lnTo>
                  <a:pt x="209880" y="245554"/>
                </a:lnTo>
                <a:lnTo>
                  <a:pt x="214414" y="245554"/>
                </a:lnTo>
                <a:lnTo>
                  <a:pt x="216547" y="244703"/>
                </a:lnTo>
                <a:lnTo>
                  <a:pt x="261010" y="200240"/>
                </a:lnTo>
                <a:lnTo>
                  <a:pt x="261912" y="198158"/>
                </a:lnTo>
                <a:lnTo>
                  <a:pt x="261912" y="195935"/>
                </a:lnTo>
                <a:lnTo>
                  <a:pt x="261912" y="193763"/>
                </a:lnTo>
                <a:close/>
              </a:path>
              <a:path w="490855" h="552450">
                <a:moveTo>
                  <a:pt x="300748" y="210553"/>
                </a:moveTo>
                <a:lnTo>
                  <a:pt x="299948" y="208559"/>
                </a:lnTo>
                <a:lnTo>
                  <a:pt x="298284" y="206959"/>
                </a:lnTo>
                <a:lnTo>
                  <a:pt x="296875" y="205486"/>
                </a:lnTo>
                <a:lnTo>
                  <a:pt x="294741" y="204635"/>
                </a:lnTo>
                <a:lnTo>
                  <a:pt x="290195" y="204635"/>
                </a:lnTo>
                <a:lnTo>
                  <a:pt x="288124" y="205486"/>
                </a:lnTo>
                <a:lnTo>
                  <a:pt x="260400" y="233159"/>
                </a:lnTo>
                <a:lnTo>
                  <a:pt x="259549" y="235153"/>
                </a:lnTo>
                <a:lnTo>
                  <a:pt x="259549" y="239458"/>
                </a:lnTo>
                <a:lnTo>
                  <a:pt x="260261" y="241350"/>
                </a:lnTo>
                <a:lnTo>
                  <a:pt x="261581" y="242811"/>
                </a:lnTo>
                <a:lnTo>
                  <a:pt x="263423" y="244703"/>
                </a:lnTo>
                <a:lnTo>
                  <a:pt x="265506" y="245554"/>
                </a:lnTo>
                <a:lnTo>
                  <a:pt x="270141" y="245503"/>
                </a:lnTo>
                <a:lnTo>
                  <a:pt x="272224" y="244754"/>
                </a:lnTo>
                <a:lnTo>
                  <a:pt x="299897" y="217030"/>
                </a:lnTo>
                <a:lnTo>
                  <a:pt x="300748" y="214947"/>
                </a:lnTo>
                <a:lnTo>
                  <a:pt x="300748" y="212775"/>
                </a:lnTo>
                <a:lnTo>
                  <a:pt x="300748" y="210553"/>
                </a:lnTo>
                <a:close/>
              </a:path>
              <a:path w="490855" h="552450">
                <a:moveTo>
                  <a:pt x="377901" y="166509"/>
                </a:moveTo>
                <a:lnTo>
                  <a:pt x="361442" y="145389"/>
                </a:lnTo>
                <a:lnTo>
                  <a:pt x="361442" y="289725"/>
                </a:lnTo>
                <a:lnTo>
                  <a:pt x="129565" y="289775"/>
                </a:lnTo>
                <a:lnTo>
                  <a:pt x="129476" y="160693"/>
                </a:lnTo>
                <a:lnTo>
                  <a:pt x="361353" y="160693"/>
                </a:lnTo>
                <a:lnTo>
                  <a:pt x="361442" y="289725"/>
                </a:lnTo>
                <a:lnTo>
                  <a:pt x="361442" y="145389"/>
                </a:lnTo>
                <a:lnTo>
                  <a:pt x="355536" y="144183"/>
                </a:lnTo>
                <a:lnTo>
                  <a:pt x="135382" y="144183"/>
                </a:lnTo>
                <a:lnTo>
                  <a:pt x="126682" y="145948"/>
                </a:lnTo>
                <a:lnTo>
                  <a:pt x="119557" y="150736"/>
                </a:lnTo>
                <a:lnTo>
                  <a:pt x="114769" y="157835"/>
                </a:lnTo>
                <a:lnTo>
                  <a:pt x="113004" y="166509"/>
                </a:lnTo>
                <a:lnTo>
                  <a:pt x="113017" y="283908"/>
                </a:lnTo>
                <a:lnTo>
                  <a:pt x="114782" y="292595"/>
                </a:lnTo>
                <a:lnTo>
                  <a:pt x="119570" y="299694"/>
                </a:lnTo>
                <a:lnTo>
                  <a:pt x="126682" y="304482"/>
                </a:lnTo>
                <a:lnTo>
                  <a:pt x="135382" y="306235"/>
                </a:lnTo>
                <a:lnTo>
                  <a:pt x="355536" y="306235"/>
                </a:lnTo>
                <a:lnTo>
                  <a:pt x="364236" y="304482"/>
                </a:lnTo>
                <a:lnTo>
                  <a:pt x="371348" y="299681"/>
                </a:lnTo>
                <a:lnTo>
                  <a:pt x="376148" y="292569"/>
                </a:lnTo>
                <a:lnTo>
                  <a:pt x="376707" y="289775"/>
                </a:lnTo>
                <a:lnTo>
                  <a:pt x="377901" y="283908"/>
                </a:lnTo>
                <a:lnTo>
                  <a:pt x="377901" y="166509"/>
                </a:lnTo>
                <a:close/>
              </a:path>
              <a:path w="490855" h="552450">
                <a:moveTo>
                  <a:pt x="490855" y="156997"/>
                </a:moveTo>
                <a:lnTo>
                  <a:pt x="490753" y="156425"/>
                </a:lnTo>
                <a:lnTo>
                  <a:pt x="487172" y="149707"/>
                </a:lnTo>
                <a:lnTo>
                  <a:pt x="480923" y="145554"/>
                </a:lnTo>
                <a:lnTo>
                  <a:pt x="476859" y="142519"/>
                </a:lnTo>
                <a:lnTo>
                  <a:pt x="474345" y="141693"/>
                </a:lnTo>
                <a:lnTo>
                  <a:pt x="474345" y="156997"/>
                </a:lnTo>
                <a:lnTo>
                  <a:pt x="473735" y="234619"/>
                </a:lnTo>
                <a:lnTo>
                  <a:pt x="446493" y="234619"/>
                </a:lnTo>
                <a:lnTo>
                  <a:pt x="445731" y="157657"/>
                </a:lnTo>
                <a:lnTo>
                  <a:pt x="474345" y="156997"/>
                </a:lnTo>
                <a:lnTo>
                  <a:pt x="474345" y="141693"/>
                </a:lnTo>
                <a:lnTo>
                  <a:pt x="472313" y="141008"/>
                </a:lnTo>
                <a:lnTo>
                  <a:pt x="444119" y="141008"/>
                </a:lnTo>
                <a:lnTo>
                  <a:pt x="442912" y="136461"/>
                </a:lnTo>
                <a:lnTo>
                  <a:pt x="438658" y="121691"/>
                </a:lnTo>
                <a:lnTo>
                  <a:pt x="434644" y="110782"/>
                </a:lnTo>
                <a:lnTo>
                  <a:pt x="431647" y="104051"/>
                </a:lnTo>
                <a:lnTo>
                  <a:pt x="430453" y="101701"/>
                </a:lnTo>
                <a:lnTo>
                  <a:pt x="430174" y="100990"/>
                </a:lnTo>
                <a:lnTo>
                  <a:pt x="430123" y="244132"/>
                </a:lnTo>
                <a:lnTo>
                  <a:pt x="427786" y="288264"/>
                </a:lnTo>
                <a:lnTo>
                  <a:pt x="423811" y="343268"/>
                </a:lnTo>
                <a:lnTo>
                  <a:pt x="416026" y="389839"/>
                </a:lnTo>
                <a:lnTo>
                  <a:pt x="399173" y="439547"/>
                </a:lnTo>
                <a:lnTo>
                  <a:pt x="372516" y="481228"/>
                </a:lnTo>
                <a:lnTo>
                  <a:pt x="341147" y="509600"/>
                </a:lnTo>
                <a:lnTo>
                  <a:pt x="291998" y="531825"/>
                </a:lnTo>
                <a:lnTo>
                  <a:pt x="249656" y="535698"/>
                </a:lnTo>
                <a:lnTo>
                  <a:pt x="234657" y="535635"/>
                </a:lnTo>
                <a:lnTo>
                  <a:pt x="181838" y="526440"/>
                </a:lnTo>
                <a:lnTo>
                  <a:pt x="135382" y="498373"/>
                </a:lnTo>
                <a:lnTo>
                  <a:pt x="102450" y="459295"/>
                </a:lnTo>
                <a:lnTo>
                  <a:pt x="81927" y="414807"/>
                </a:lnTo>
                <a:lnTo>
                  <a:pt x="70612" y="368515"/>
                </a:lnTo>
                <a:lnTo>
                  <a:pt x="65328" y="323977"/>
                </a:lnTo>
                <a:lnTo>
                  <a:pt x="61391" y="263461"/>
                </a:lnTo>
                <a:lnTo>
                  <a:pt x="60642" y="246964"/>
                </a:lnTo>
                <a:lnTo>
                  <a:pt x="60693" y="243039"/>
                </a:lnTo>
                <a:lnTo>
                  <a:pt x="60820" y="240106"/>
                </a:lnTo>
                <a:lnTo>
                  <a:pt x="60883" y="234429"/>
                </a:lnTo>
                <a:lnTo>
                  <a:pt x="61823" y="157518"/>
                </a:lnTo>
                <a:lnTo>
                  <a:pt x="61912" y="150088"/>
                </a:lnTo>
                <a:lnTo>
                  <a:pt x="64655" y="138214"/>
                </a:lnTo>
                <a:lnTo>
                  <a:pt x="84797" y="89649"/>
                </a:lnTo>
                <a:lnTo>
                  <a:pt x="106718" y="57988"/>
                </a:lnTo>
                <a:lnTo>
                  <a:pt x="153314" y="22809"/>
                </a:lnTo>
                <a:lnTo>
                  <a:pt x="185470" y="16510"/>
                </a:lnTo>
                <a:lnTo>
                  <a:pt x="305714" y="16510"/>
                </a:lnTo>
                <a:lnTo>
                  <a:pt x="358952" y="34099"/>
                </a:lnTo>
                <a:lnTo>
                  <a:pt x="390220" y="65862"/>
                </a:lnTo>
                <a:lnTo>
                  <a:pt x="415366" y="108369"/>
                </a:lnTo>
                <a:lnTo>
                  <a:pt x="416115" y="109499"/>
                </a:lnTo>
                <a:lnTo>
                  <a:pt x="429069" y="150088"/>
                </a:lnTo>
                <a:lnTo>
                  <a:pt x="430123" y="244132"/>
                </a:lnTo>
                <a:lnTo>
                  <a:pt x="430123" y="100888"/>
                </a:lnTo>
                <a:lnTo>
                  <a:pt x="403542" y="56083"/>
                </a:lnTo>
                <a:lnTo>
                  <a:pt x="377088" y="27114"/>
                </a:lnTo>
                <a:lnTo>
                  <a:pt x="338353" y="5626"/>
                </a:lnTo>
                <a:lnTo>
                  <a:pt x="293928" y="381"/>
                </a:lnTo>
                <a:lnTo>
                  <a:pt x="279412" y="0"/>
                </a:lnTo>
                <a:lnTo>
                  <a:pt x="186512" y="50"/>
                </a:lnTo>
                <a:lnTo>
                  <a:pt x="136207" y="11950"/>
                </a:lnTo>
                <a:lnTo>
                  <a:pt x="105346" y="35280"/>
                </a:lnTo>
                <a:lnTo>
                  <a:pt x="97586" y="42849"/>
                </a:lnTo>
                <a:lnTo>
                  <a:pt x="69354" y="83312"/>
                </a:lnTo>
                <a:lnTo>
                  <a:pt x="51714" y="123215"/>
                </a:lnTo>
                <a:lnTo>
                  <a:pt x="46736" y="140957"/>
                </a:lnTo>
                <a:lnTo>
                  <a:pt x="45224" y="140957"/>
                </a:lnTo>
                <a:lnTo>
                  <a:pt x="45224" y="157518"/>
                </a:lnTo>
                <a:lnTo>
                  <a:pt x="44373" y="234429"/>
                </a:lnTo>
                <a:lnTo>
                  <a:pt x="16510" y="234048"/>
                </a:lnTo>
                <a:lnTo>
                  <a:pt x="17449" y="157518"/>
                </a:lnTo>
                <a:lnTo>
                  <a:pt x="45224" y="157518"/>
                </a:lnTo>
                <a:lnTo>
                  <a:pt x="45224" y="140957"/>
                </a:lnTo>
                <a:lnTo>
                  <a:pt x="18592" y="140957"/>
                </a:lnTo>
                <a:lnTo>
                  <a:pt x="13906" y="142430"/>
                </a:lnTo>
                <a:lnTo>
                  <a:pt x="10782" y="144932"/>
                </a:lnTo>
                <a:lnTo>
                  <a:pt x="3975" y="149288"/>
                </a:lnTo>
                <a:lnTo>
                  <a:pt x="0" y="156425"/>
                </a:lnTo>
                <a:lnTo>
                  <a:pt x="63" y="234429"/>
                </a:lnTo>
                <a:lnTo>
                  <a:pt x="2413" y="240106"/>
                </a:lnTo>
                <a:lnTo>
                  <a:pt x="6477" y="243890"/>
                </a:lnTo>
                <a:lnTo>
                  <a:pt x="10883" y="248526"/>
                </a:lnTo>
                <a:lnTo>
                  <a:pt x="16891" y="251129"/>
                </a:lnTo>
                <a:lnTo>
                  <a:pt x="44043" y="251129"/>
                </a:lnTo>
                <a:lnTo>
                  <a:pt x="44272" y="256857"/>
                </a:lnTo>
                <a:lnTo>
                  <a:pt x="47091" y="302133"/>
                </a:lnTo>
                <a:lnTo>
                  <a:pt x="50876" y="346379"/>
                </a:lnTo>
                <a:lnTo>
                  <a:pt x="60540" y="400507"/>
                </a:lnTo>
                <a:lnTo>
                  <a:pt x="79959" y="452767"/>
                </a:lnTo>
                <a:lnTo>
                  <a:pt x="107416" y="493788"/>
                </a:lnTo>
                <a:lnTo>
                  <a:pt x="140538" y="523265"/>
                </a:lnTo>
                <a:lnTo>
                  <a:pt x="176009" y="541909"/>
                </a:lnTo>
                <a:lnTo>
                  <a:pt x="218414" y="551472"/>
                </a:lnTo>
                <a:lnTo>
                  <a:pt x="239395" y="552208"/>
                </a:lnTo>
                <a:lnTo>
                  <a:pt x="251320" y="552208"/>
                </a:lnTo>
                <a:lnTo>
                  <a:pt x="295922" y="547852"/>
                </a:lnTo>
                <a:lnTo>
                  <a:pt x="328663" y="535698"/>
                </a:lnTo>
                <a:lnTo>
                  <a:pt x="333184" y="533666"/>
                </a:lnTo>
                <a:lnTo>
                  <a:pt x="366547" y="510768"/>
                </a:lnTo>
                <a:lnTo>
                  <a:pt x="398360" y="474446"/>
                </a:lnTo>
                <a:lnTo>
                  <a:pt x="421601" y="428320"/>
                </a:lnTo>
                <a:lnTo>
                  <a:pt x="434289" y="383298"/>
                </a:lnTo>
                <a:lnTo>
                  <a:pt x="441998" y="325348"/>
                </a:lnTo>
                <a:lnTo>
                  <a:pt x="445236" y="283298"/>
                </a:lnTo>
                <a:lnTo>
                  <a:pt x="446824" y="251180"/>
                </a:lnTo>
                <a:lnTo>
                  <a:pt x="473976" y="251180"/>
                </a:lnTo>
                <a:lnTo>
                  <a:pt x="479691" y="248856"/>
                </a:lnTo>
                <a:lnTo>
                  <a:pt x="483527" y="244792"/>
                </a:lnTo>
                <a:lnTo>
                  <a:pt x="488353" y="240245"/>
                </a:lnTo>
                <a:lnTo>
                  <a:pt x="490816" y="234619"/>
                </a:lnTo>
                <a:lnTo>
                  <a:pt x="490855" y="1569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641">
            <a:extLst>
              <a:ext uri="{FF2B5EF4-FFF2-40B4-BE49-F238E27FC236}">
                <a16:creationId xmlns:a16="http://schemas.microsoft.com/office/drawing/2014/main" xmlns="" id="{98A7439E-FE08-46B7-937F-CB40E59BD8FB}"/>
              </a:ext>
            </a:extLst>
          </p:cNvPr>
          <p:cNvSpPr txBox="1"/>
          <p:nvPr/>
        </p:nvSpPr>
        <p:spPr>
          <a:xfrm>
            <a:off x="2317072" y="4435274"/>
            <a:ext cx="972857" cy="8623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0" marR="11430" lvl="0" indent="0" algn="ctr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Коргошун</a:t>
            </a:r>
            <a:r>
              <a:rPr kumimoji="0" lang="ru-RU" sz="11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kumimoji="0" lang="ru-RU" sz="1100" b="1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кандоочу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11430" lvl="0" indent="-635" algn="ctr" defTabSz="914400" rtl="0" eaLnBrk="1" fontAlgn="auto" latinLnBrk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Банкаларда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kumimoji="0" lang="ru-RU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жана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керамика </a:t>
            </a:r>
            <a:r>
              <a:rPr kumimoji="0" lang="ru-RU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жалтыркаптарында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19" name="Image 631">
            <a:extLst>
              <a:ext uri="{FF2B5EF4-FFF2-40B4-BE49-F238E27FC236}">
                <a16:creationId xmlns:a16="http://schemas.microsoft.com/office/drawing/2014/main" xmlns="" id="{4FA10DAF-4127-4734-AD6C-B407AF8FD13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35837" y="5697019"/>
            <a:ext cx="1883949" cy="1079500"/>
          </a:xfrm>
          <a:prstGeom prst="rect">
            <a:avLst/>
          </a:prstGeom>
        </p:spPr>
      </p:pic>
      <p:sp>
        <p:nvSpPr>
          <p:cNvPr id="20" name="Graphic 632">
            <a:extLst>
              <a:ext uri="{FF2B5EF4-FFF2-40B4-BE49-F238E27FC236}">
                <a16:creationId xmlns:a16="http://schemas.microsoft.com/office/drawing/2014/main" xmlns="" id="{04ADAD00-6C27-49ED-B281-EAC3E5924B00}"/>
              </a:ext>
            </a:extLst>
          </p:cNvPr>
          <p:cNvSpPr/>
          <p:nvPr/>
        </p:nvSpPr>
        <p:spPr>
          <a:xfrm>
            <a:off x="1727059" y="6004041"/>
            <a:ext cx="490220" cy="465455"/>
          </a:xfrm>
          <a:custGeom>
            <a:avLst/>
            <a:gdLst/>
            <a:ahLst/>
            <a:cxnLst/>
            <a:rect l="l" t="t" r="r" b="b"/>
            <a:pathLst>
              <a:path w="490220" h="465455">
                <a:moveTo>
                  <a:pt x="180708" y="0"/>
                </a:moveTo>
                <a:lnTo>
                  <a:pt x="140187" y="11447"/>
                </a:lnTo>
                <a:lnTo>
                  <a:pt x="107027" y="37442"/>
                </a:lnTo>
                <a:lnTo>
                  <a:pt x="86555" y="74058"/>
                </a:lnTo>
                <a:lnTo>
                  <a:pt x="47985" y="192295"/>
                </a:lnTo>
                <a:lnTo>
                  <a:pt x="47744" y="192968"/>
                </a:lnTo>
                <a:lnTo>
                  <a:pt x="47655" y="194594"/>
                </a:lnTo>
                <a:lnTo>
                  <a:pt x="46880" y="196905"/>
                </a:lnTo>
                <a:lnTo>
                  <a:pt x="46308" y="197769"/>
                </a:lnTo>
                <a:lnTo>
                  <a:pt x="45966" y="198442"/>
                </a:lnTo>
                <a:lnTo>
                  <a:pt x="45775" y="199115"/>
                </a:lnTo>
                <a:lnTo>
                  <a:pt x="44581" y="204157"/>
                </a:lnTo>
                <a:lnTo>
                  <a:pt x="44154" y="204157"/>
                </a:lnTo>
                <a:lnTo>
                  <a:pt x="5059" y="324159"/>
                </a:lnTo>
                <a:lnTo>
                  <a:pt x="447" y="344952"/>
                </a:lnTo>
                <a:lnTo>
                  <a:pt x="0" y="365928"/>
                </a:lnTo>
                <a:lnTo>
                  <a:pt x="3678" y="386587"/>
                </a:lnTo>
                <a:lnTo>
                  <a:pt x="22897" y="424400"/>
                </a:lnTo>
                <a:lnTo>
                  <a:pt x="54608" y="451550"/>
                </a:lnTo>
                <a:lnTo>
                  <a:pt x="94688" y="464611"/>
                </a:lnTo>
                <a:lnTo>
                  <a:pt x="115744" y="465031"/>
                </a:lnTo>
                <a:lnTo>
                  <a:pt x="136550" y="461369"/>
                </a:lnTo>
                <a:lnTo>
                  <a:pt x="156379" y="453674"/>
                </a:lnTo>
                <a:lnTo>
                  <a:pt x="166317" y="447679"/>
                </a:lnTo>
                <a:lnTo>
                  <a:pt x="107637" y="447679"/>
                </a:lnTo>
                <a:lnTo>
                  <a:pt x="100603" y="447399"/>
                </a:lnTo>
                <a:lnTo>
                  <a:pt x="48545" y="425604"/>
                </a:lnTo>
                <a:lnTo>
                  <a:pt x="17837" y="365169"/>
                </a:lnTo>
                <a:lnTo>
                  <a:pt x="21912" y="329684"/>
                </a:lnTo>
                <a:lnTo>
                  <a:pt x="59948" y="213136"/>
                </a:lnTo>
                <a:lnTo>
                  <a:pt x="117311" y="213136"/>
                </a:lnTo>
                <a:lnTo>
                  <a:pt x="89749" y="204157"/>
                </a:lnTo>
                <a:lnTo>
                  <a:pt x="44581" y="204157"/>
                </a:lnTo>
                <a:lnTo>
                  <a:pt x="44188" y="204055"/>
                </a:lnTo>
                <a:lnTo>
                  <a:pt x="89437" y="204055"/>
                </a:lnTo>
                <a:lnTo>
                  <a:pt x="65422" y="196232"/>
                </a:lnTo>
                <a:lnTo>
                  <a:pt x="66806" y="192193"/>
                </a:lnTo>
                <a:lnTo>
                  <a:pt x="103497" y="79582"/>
                </a:lnTo>
                <a:lnTo>
                  <a:pt x="110603" y="63322"/>
                </a:lnTo>
                <a:lnTo>
                  <a:pt x="148302" y="27297"/>
                </a:lnTo>
                <a:lnTo>
                  <a:pt x="182092" y="17748"/>
                </a:lnTo>
                <a:lnTo>
                  <a:pt x="244903" y="17748"/>
                </a:lnTo>
                <a:lnTo>
                  <a:pt x="222457" y="5059"/>
                </a:lnTo>
                <a:lnTo>
                  <a:pt x="201686" y="447"/>
                </a:lnTo>
                <a:lnTo>
                  <a:pt x="180708" y="0"/>
                </a:lnTo>
                <a:close/>
              </a:path>
              <a:path w="490220" h="465455">
                <a:moveTo>
                  <a:pt x="117311" y="213136"/>
                </a:moveTo>
                <a:lnTo>
                  <a:pt x="59948" y="213136"/>
                </a:lnTo>
                <a:lnTo>
                  <a:pt x="230991" y="268855"/>
                </a:lnTo>
                <a:lnTo>
                  <a:pt x="231007" y="269159"/>
                </a:lnTo>
                <a:lnTo>
                  <a:pt x="193108" y="385487"/>
                </a:lnTo>
                <a:lnTo>
                  <a:pt x="163224" y="428298"/>
                </a:lnTo>
                <a:lnTo>
                  <a:pt x="128450" y="445168"/>
                </a:lnTo>
                <a:lnTo>
                  <a:pt x="107637" y="447679"/>
                </a:lnTo>
                <a:lnTo>
                  <a:pt x="166317" y="447679"/>
                </a:lnTo>
                <a:lnTo>
                  <a:pt x="201566" y="410367"/>
                </a:lnTo>
                <a:lnTo>
                  <a:pt x="202239" y="409160"/>
                </a:lnTo>
                <a:lnTo>
                  <a:pt x="202153" y="408944"/>
                </a:lnTo>
                <a:lnTo>
                  <a:pt x="206074" y="401477"/>
                </a:lnTo>
                <a:lnTo>
                  <a:pt x="208284" y="396244"/>
                </a:lnTo>
                <a:lnTo>
                  <a:pt x="247718" y="275328"/>
                </a:lnTo>
                <a:lnTo>
                  <a:pt x="244060" y="274070"/>
                </a:lnTo>
                <a:lnTo>
                  <a:pt x="248657" y="269159"/>
                </a:lnTo>
                <a:lnTo>
                  <a:pt x="255332" y="251985"/>
                </a:lnTo>
                <a:lnTo>
                  <a:pt x="236567" y="251985"/>
                </a:lnTo>
                <a:lnTo>
                  <a:pt x="117311" y="213136"/>
                </a:lnTo>
                <a:close/>
              </a:path>
              <a:path w="490220" h="465455">
                <a:moveTo>
                  <a:pt x="218749" y="407484"/>
                </a:moveTo>
                <a:lnTo>
                  <a:pt x="216349" y="407484"/>
                </a:lnTo>
                <a:lnTo>
                  <a:pt x="214139" y="408398"/>
                </a:lnTo>
                <a:lnTo>
                  <a:pt x="212653" y="409071"/>
                </a:lnTo>
                <a:lnTo>
                  <a:pt x="211408" y="410075"/>
                </a:lnTo>
                <a:lnTo>
                  <a:pt x="209961" y="412094"/>
                </a:lnTo>
                <a:lnTo>
                  <a:pt x="208526" y="415929"/>
                </a:lnTo>
                <a:lnTo>
                  <a:pt x="208627" y="418088"/>
                </a:lnTo>
                <a:lnTo>
                  <a:pt x="266104" y="436587"/>
                </a:lnTo>
                <a:lnTo>
                  <a:pt x="324985" y="440326"/>
                </a:lnTo>
                <a:lnTo>
                  <a:pt x="385262" y="436688"/>
                </a:lnTo>
                <a:lnTo>
                  <a:pt x="438042" y="425883"/>
                </a:lnTo>
                <a:lnTo>
                  <a:pt x="445134" y="422508"/>
                </a:lnTo>
                <a:lnTo>
                  <a:pt x="324985" y="422508"/>
                </a:lnTo>
                <a:lnTo>
                  <a:pt x="298094" y="421665"/>
                </a:lnTo>
                <a:lnTo>
                  <a:pt x="269540" y="419080"/>
                </a:lnTo>
                <a:lnTo>
                  <a:pt x="242714" y="414669"/>
                </a:lnTo>
                <a:lnTo>
                  <a:pt x="221010" y="408347"/>
                </a:lnTo>
                <a:lnTo>
                  <a:pt x="218749" y="407484"/>
                </a:lnTo>
                <a:close/>
              </a:path>
              <a:path w="490220" h="465455">
                <a:moveTo>
                  <a:pt x="489691" y="335399"/>
                </a:moveTo>
                <a:lnTo>
                  <a:pt x="471835" y="335399"/>
                </a:lnTo>
                <a:lnTo>
                  <a:pt x="471835" y="383417"/>
                </a:lnTo>
                <a:lnTo>
                  <a:pt x="461496" y="396255"/>
                </a:lnTo>
                <a:lnTo>
                  <a:pt x="432028" y="408944"/>
                </a:lnTo>
                <a:lnTo>
                  <a:pt x="385751" y="418643"/>
                </a:lnTo>
                <a:lnTo>
                  <a:pt x="324985" y="422508"/>
                </a:lnTo>
                <a:lnTo>
                  <a:pt x="445134" y="422508"/>
                </a:lnTo>
                <a:lnTo>
                  <a:pt x="475469" y="408072"/>
                </a:lnTo>
                <a:lnTo>
                  <a:pt x="489691" y="383417"/>
                </a:lnTo>
                <a:lnTo>
                  <a:pt x="489691" y="335399"/>
                </a:lnTo>
                <a:close/>
              </a:path>
              <a:path w="490220" h="465455">
                <a:moveTo>
                  <a:pt x="240745" y="339145"/>
                </a:moveTo>
                <a:lnTo>
                  <a:pt x="236085" y="342358"/>
                </a:lnTo>
                <a:lnTo>
                  <a:pt x="235221" y="347121"/>
                </a:lnTo>
                <a:lnTo>
                  <a:pt x="234751" y="349470"/>
                </a:lnTo>
                <a:lnTo>
                  <a:pt x="282062" y="362927"/>
                </a:lnTo>
                <a:lnTo>
                  <a:pt x="324985" y="364736"/>
                </a:lnTo>
                <a:lnTo>
                  <a:pt x="367793" y="362975"/>
                </a:lnTo>
                <a:lnTo>
                  <a:pt x="406552" y="357893"/>
                </a:lnTo>
                <a:lnTo>
                  <a:pt x="439665" y="349787"/>
                </a:lnTo>
                <a:lnTo>
                  <a:pt x="446610" y="346879"/>
                </a:lnTo>
                <a:lnTo>
                  <a:pt x="324985" y="346879"/>
                </a:lnTo>
                <a:lnTo>
                  <a:pt x="316106" y="346789"/>
                </a:lnTo>
                <a:lnTo>
                  <a:pt x="306943" y="346517"/>
                </a:lnTo>
                <a:lnTo>
                  <a:pt x="297529" y="346065"/>
                </a:lnTo>
                <a:lnTo>
                  <a:pt x="271530" y="344238"/>
                </a:lnTo>
                <a:lnTo>
                  <a:pt x="272153" y="343946"/>
                </a:lnTo>
                <a:lnTo>
                  <a:pt x="268317" y="343514"/>
                </a:lnTo>
                <a:lnTo>
                  <a:pt x="258805" y="342320"/>
                </a:lnTo>
                <a:lnTo>
                  <a:pt x="251604" y="341215"/>
                </a:lnTo>
                <a:lnTo>
                  <a:pt x="245546" y="340009"/>
                </a:lnTo>
                <a:lnTo>
                  <a:pt x="240745" y="339145"/>
                </a:lnTo>
                <a:close/>
              </a:path>
              <a:path w="490220" h="465455">
                <a:moveTo>
                  <a:pt x="448301" y="268647"/>
                </a:moveTo>
                <a:lnTo>
                  <a:pt x="324985" y="268647"/>
                </a:lnTo>
                <a:lnTo>
                  <a:pt x="336574" y="268774"/>
                </a:lnTo>
                <a:lnTo>
                  <a:pt x="347973" y="269159"/>
                </a:lnTo>
                <a:lnTo>
                  <a:pt x="388269" y="272775"/>
                </a:lnTo>
                <a:lnTo>
                  <a:pt x="447916" y="287815"/>
                </a:lnTo>
                <a:lnTo>
                  <a:pt x="471835" y="307789"/>
                </a:lnTo>
                <a:lnTo>
                  <a:pt x="461496" y="320621"/>
                </a:lnTo>
                <a:lnTo>
                  <a:pt x="432028" y="333311"/>
                </a:lnTo>
                <a:lnTo>
                  <a:pt x="385751" y="343013"/>
                </a:lnTo>
                <a:lnTo>
                  <a:pt x="324985" y="346879"/>
                </a:lnTo>
                <a:lnTo>
                  <a:pt x="446610" y="346879"/>
                </a:lnTo>
                <a:lnTo>
                  <a:pt x="465535" y="338955"/>
                </a:lnTo>
                <a:lnTo>
                  <a:pt x="471835" y="335399"/>
                </a:lnTo>
                <a:lnTo>
                  <a:pt x="489691" y="335399"/>
                </a:lnTo>
                <a:lnTo>
                  <a:pt x="489602" y="314228"/>
                </a:lnTo>
                <a:lnTo>
                  <a:pt x="489361" y="313364"/>
                </a:lnTo>
                <a:lnTo>
                  <a:pt x="489310" y="311777"/>
                </a:lnTo>
                <a:lnTo>
                  <a:pt x="489551" y="310189"/>
                </a:lnTo>
                <a:lnTo>
                  <a:pt x="489691" y="308944"/>
                </a:lnTo>
                <a:lnTo>
                  <a:pt x="489691" y="307789"/>
                </a:lnTo>
                <a:lnTo>
                  <a:pt x="479872" y="287321"/>
                </a:lnTo>
                <a:lnTo>
                  <a:pt x="449781" y="269027"/>
                </a:lnTo>
                <a:lnTo>
                  <a:pt x="448301" y="268647"/>
                </a:lnTo>
                <a:close/>
              </a:path>
              <a:path w="490220" h="465455">
                <a:moveTo>
                  <a:pt x="380014" y="274743"/>
                </a:moveTo>
                <a:lnTo>
                  <a:pt x="270806" y="324934"/>
                </a:lnTo>
                <a:lnTo>
                  <a:pt x="268838" y="330268"/>
                </a:lnTo>
                <a:lnTo>
                  <a:pt x="271098" y="335208"/>
                </a:lnTo>
                <a:lnTo>
                  <a:pt x="271479" y="335780"/>
                </a:lnTo>
                <a:lnTo>
                  <a:pt x="276521" y="341926"/>
                </a:lnTo>
                <a:lnTo>
                  <a:pt x="381601" y="293717"/>
                </a:lnTo>
                <a:lnTo>
                  <a:pt x="385970" y="291647"/>
                </a:lnTo>
                <a:lnTo>
                  <a:pt x="387938" y="286326"/>
                </a:lnTo>
                <a:lnTo>
                  <a:pt x="385627" y="281182"/>
                </a:lnTo>
                <a:lnTo>
                  <a:pt x="385144" y="280509"/>
                </a:lnTo>
                <a:lnTo>
                  <a:pt x="384484" y="279696"/>
                </a:lnTo>
                <a:lnTo>
                  <a:pt x="380014" y="274743"/>
                </a:lnTo>
                <a:close/>
              </a:path>
              <a:path w="490220" h="465455">
                <a:moveTo>
                  <a:pt x="324985" y="250829"/>
                </a:moveTo>
                <a:lnTo>
                  <a:pt x="280259" y="252838"/>
                </a:lnTo>
                <a:lnTo>
                  <a:pt x="262116" y="255873"/>
                </a:lnTo>
                <a:lnTo>
                  <a:pt x="256405" y="259770"/>
                </a:lnTo>
                <a:lnTo>
                  <a:pt x="258665" y="266107"/>
                </a:lnTo>
                <a:lnTo>
                  <a:pt x="260049" y="270095"/>
                </a:lnTo>
                <a:lnTo>
                  <a:pt x="263986" y="272584"/>
                </a:lnTo>
                <a:lnTo>
                  <a:pt x="310485" y="268855"/>
                </a:lnTo>
                <a:lnTo>
                  <a:pt x="324985" y="268647"/>
                </a:lnTo>
                <a:lnTo>
                  <a:pt x="448301" y="268647"/>
                </a:lnTo>
                <a:lnTo>
                  <a:pt x="398437" y="255871"/>
                </a:lnTo>
                <a:lnTo>
                  <a:pt x="324985" y="250829"/>
                </a:lnTo>
                <a:close/>
              </a:path>
              <a:path w="490220" h="465455">
                <a:moveTo>
                  <a:pt x="244903" y="17748"/>
                </a:moveTo>
                <a:lnTo>
                  <a:pt x="182092" y="17748"/>
                </a:lnTo>
                <a:lnTo>
                  <a:pt x="199578" y="18122"/>
                </a:lnTo>
                <a:lnTo>
                  <a:pt x="216882" y="21963"/>
                </a:lnTo>
                <a:lnTo>
                  <a:pt x="259650" y="51782"/>
                </a:lnTo>
                <a:lnTo>
                  <a:pt x="278788" y="100522"/>
                </a:lnTo>
                <a:lnTo>
                  <a:pt x="278435" y="118046"/>
                </a:lnTo>
                <a:lnTo>
                  <a:pt x="274604" y="135437"/>
                </a:lnTo>
                <a:lnTo>
                  <a:pt x="236567" y="251985"/>
                </a:lnTo>
                <a:lnTo>
                  <a:pt x="255332" y="251985"/>
                </a:lnTo>
                <a:lnTo>
                  <a:pt x="291507" y="140962"/>
                </a:lnTo>
                <a:lnTo>
                  <a:pt x="296445" y="98465"/>
                </a:lnTo>
                <a:lnTo>
                  <a:pt x="285091" y="58708"/>
                </a:lnTo>
                <a:lnTo>
                  <a:pt x="259682" y="26103"/>
                </a:lnTo>
                <a:lnTo>
                  <a:pt x="244903" y="177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643">
            <a:extLst>
              <a:ext uri="{FF2B5EF4-FFF2-40B4-BE49-F238E27FC236}">
                <a16:creationId xmlns:a16="http://schemas.microsoft.com/office/drawing/2014/main" xmlns="" id="{33CD23C1-4446-43C6-B2DD-B5F57CEE3F7F}"/>
              </a:ext>
            </a:extLst>
          </p:cNvPr>
          <p:cNvSpPr txBox="1"/>
          <p:nvPr/>
        </p:nvSpPr>
        <p:spPr>
          <a:xfrm>
            <a:off x="2317072" y="5791633"/>
            <a:ext cx="1102395" cy="10090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0" marR="11430" lvl="0" indent="0" algn="l" defTabSz="914400" rtl="0" eaLnBrk="1" fontAlgn="auto" latinLnBrk="0" hangingPunct="1">
              <a:lnSpc>
                <a:spcPct val="82000"/>
              </a:lnSpc>
              <a:spcBef>
                <a:spcPts val="1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Салттуу</a:t>
            </a:r>
            <a:r>
              <a:rPr kumimoji="0" lang="ru-RU" sz="11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kumimoji="0" lang="ru-RU" sz="1100" b="1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медицинанын</a:t>
            </a:r>
            <a:r>
              <a:rPr kumimoji="0" lang="ru-RU" sz="11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дары </a:t>
            </a:r>
            <a:r>
              <a:rPr kumimoji="0" lang="ru-RU" sz="1100" b="1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каражаттары</a:t>
            </a:r>
            <a:r>
              <a:rPr kumimoji="0" lang="ru-RU" sz="11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kumimoji="0" lang="ru-RU" sz="1100" b="1" i="0" u="none" strike="noStrike" kern="1200" cap="none" spc="-1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жана</a:t>
            </a:r>
            <a:r>
              <a:rPr kumimoji="0" lang="ru-RU" sz="11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kumimoji="0" lang="ru-RU" sz="11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косметика</a:t>
            </a:r>
            <a:r>
              <a:rPr kumimoji="0" lang="ru-RU" sz="11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, </a:t>
            </a:r>
            <a:r>
              <a:rPr kumimoji="0" lang="ru-RU" sz="11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хобби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grpSp>
        <p:nvGrpSpPr>
          <p:cNvPr id="24" name="Group 590">
            <a:extLst>
              <a:ext uri="{FF2B5EF4-FFF2-40B4-BE49-F238E27FC236}">
                <a16:creationId xmlns:a16="http://schemas.microsoft.com/office/drawing/2014/main" xmlns="" id="{DC65378C-81A5-4F14-94D1-67C107C8E2FA}"/>
              </a:ext>
            </a:extLst>
          </p:cNvPr>
          <p:cNvGrpSpPr>
            <a:grpSpLocks/>
          </p:cNvGrpSpPr>
          <p:nvPr/>
        </p:nvGrpSpPr>
        <p:grpSpPr>
          <a:xfrm>
            <a:off x="4995221" y="605174"/>
            <a:ext cx="1330325" cy="1152525"/>
            <a:chOff x="0" y="0"/>
            <a:chExt cx="1330325" cy="1152525"/>
          </a:xfrm>
        </p:grpSpPr>
        <p:pic>
          <p:nvPicPr>
            <p:cNvPr id="25" name="Image 591">
              <a:extLst>
                <a:ext uri="{FF2B5EF4-FFF2-40B4-BE49-F238E27FC236}">
                  <a16:creationId xmlns:a16="http://schemas.microsoft.com/office/drawing/2014/main" xmlns="" id="{DEEBE00C-44CC-4A06-BCC5-926D61D4A76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1330210" cy="1151991"/>
            </a:xfrm>
            <a:prstGeom prst="rect">
              <a:avLst/>
            </a:prstGeom>
          </p:spPr>
        </p:pic>
        <p:pic>
          <p:nvPicPr>
            <p:cNvPr id="26" name="Image 592">
              <a:extLst>
                <a:ext uri="{FF2B5EF4-FFF2-40B4-BE49-F238E27FC236}">
                  <a16:creationId xmlns:a16="http://schemas.microsoft.com/office/drawing/2014/main" xmlns="" id="{88790656-5898-4D40-BB26-D173180154F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5315" y="157275"/>
              <a:ext cx="98513" cy="138696"/>
            </a:xfrm>
            <a:prstGeom prst="rect">
              <a:avLst/>
            </a:prstGeom>
          </p:spPr>
        </p:pic>
        <p:pic>
          <p:nvPicPr>
            <p:cNvPr id="27" name="Image 593">
              <a:extLst>
                <a:ext uri="{FF2B5EF4-FFF2-40B4-BE49-F238E27FC236}">
                  <a16:creationId xmlns:a16="http://schemas.microsoft.com/office/drawing/2014/main" xmlns="" id="{369AE861-04BA-4984-9AC8-227C5636C0E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7194" y="157198"/>
              <a:ext cx="155994" cy="220586"/>
            </a:xfrm>
            <a:prstGeom prst="rect">
              <a:avLst/>
            </a:prstGeom>
          </p:spPr>
        </p:pic>
        <p:sp>
          <p:nvSpPr>
            <p:cNvPr id="28" name="Graphic 594">
              <a:extLst>
                <a:ext uri="{FF2B5EF4-FFF2-40B4-BE49-F238E27FC236}">
                  <a16:creationId xmlns:a16="http://schemas.microsoft.com/office/drawing/2014/main" xmlns="" id="{24ADCC30-E952-4A90-B2BB-BC44C8AD15FD}"/>
                </a:ext>
              </a:extLst>
            </p:cNvPr>
            <p:cNvSpPr/>
            <p:nvPr/>
          </p:nvSpPr>
          <p:spPr>
            <a:xfrm>
              <a:off x="498384" y="274332"/>
              <a:ext cx="248920" cy="353695"/>
            </a:xfrm>
            <a:custGeom>
              <a:avLst/>
              <a:gdLst/>
              <a:ahLst/>
              <a:cxnLst/>
              <a:rect l="l" t="t" r="r" b="b"/>
              <a:pathLst>
                <a:path w="248920" h="353695">
                  <a:moveTo>
                    <a:pt x="129044" y="0"/>
                  </a:moveTo>
                  <a:lnTo>
                    <a:pt x="106329" y="36093"/>
                  </a:lnTo>
                  <a:lnTo>
                    <a:pt x="86118" y="65786"/>
                  </a:lnTo>
                  <a:lnTo>
                    <a:pt x="55618" y="110836"/>
                  </a:lnTo>
                  <a:lnTo>
                    <a:pt x="27924" y="155309"/>
                  </a:lnTo>
                  <a:lnTo>
                    <a:pt x="7780" y="195821"/>
                  </a:lnTo>
                  <a:lnTo>
                    <a:pt x="0" y="228879"/>
                  </a:lnTo>
                  <a:lnTo>
                    <a:pt x="9795" y="277263"/>
                  </a:lnTo>
                  <a:lnTo>
                    <a:pt x="36490" y="316817"/>
                  </a:lnTo>
                  <a:lnTo>
                    <a:pt x="76048" y="343508"/>
                  </a:lnTo>
                  <a:lnTo>
                    <a:pt x="124434" y="353301"/>
                  </a:lnTo>
                  <a:lnTo>
                    <a:pt x="173313" y="343672"/>
                  </a:lnTo>
                  <a:lnTo>
                    <a:pt x="180564" y="338823"/>
                  </a:lnTo>
                  <a:lnTo>
                    <a:pt x="124434" y="338823"/>
                  </a:lnTo>
                  <a:lnTo>
                    <a:pt x="81683" y="330168"/>
                  </a:lnTo>
                  <a:lnTo>
                    <a:pt x="46731" y="306582"/>
                  </a:lnTo>
                  <a:lnTo>
                    <a:pt x="23145" y="271630"/>
                  </a:lnTo>
                  <a:lnTo>
                    <a:pt x="14490" y="228879"/>
                  </a:lnTo>
                  <a:lnTo>
                    <a:pt x="22313" y="198357"/>
                  </a:lnTo>
                  <a:lnTo>
                    <a:pt x="42316" y="159383"/>
                  </a:lnTo>
                  <a:lnTo>
                    <a:pt x="69301" y="116434"/>
                  </a:lnTo>
                  <a:lnTo>
                    <a:pt x="98069" y="73990"/>
                  </a:lnTo>
                  <a:lnTo>
                    <a:pt x="106400" y="61824"/>
                  </a:lnTo>
                  <a:lnTo>
                    <a:pt x="114387" y="50077"/>
                  </a:lnTo>
                  <a:lnTo>
                    <a:pt x="121867" y="38894"/>
                  </a:lnTo>
                  <a:lnTo>
                    <a:pt x="128676" y="28422"/>
                  </a:lnTo>
                  <a:lnTo>
                    <a:pt x="145675" y="28422"/>
                  </a:lnTo>
                  <a:lnTo>
                    <a:pt x="141246" y="21205"/>
                  </a:lnTo>
                  <a:lnTo>
                    <a:pt x="135079" y="10668"/>
                  </a:lnTo>
                  <a:lnTo>
                    <a:pt x="129044" y="0"/>
                  </a:lnTo>
                  <a:close/>
                </a:path>
                <a:path w="248920" h="353695">
                  <a:moveTo>
                    <a:pt x="145675" y="28422"/>
                  </a:moveTo>
                  <a:lnTo>
                    <a:pt x="128676" y="28422"/>
                  </a:lnTo>
                  <a:lnTo>
                    <a:pt x="134085" y="37268"/>
                  </a:lnTo>
                  <a:lnTo>
                    <a:pt x="140057" y="46821"/>
                  </a:lnTo>
                  <a:lnTo>
                    <a:pt x="153428" y="67868"/>
                  </a:lnTo>
                  <a:lnTo>
                    <a:pt x="180489" y="110836"/>
                  </a:lnTo>
                  <a:lnTo>
                    <a:pt x="206714" y="155689"/>
                  </a:lnTo>
                  <a:lnTo>
                    <a:pt x="226534" y="196884"/>
                  </a:lnTo>
                  <a:lnTo>
                    <a:pt x="234378" y="228879"/>
                  </a:lnTo>
                  <a:lnTo>
                    <a:pt x="225870" y="272064"/>
                  </a:lnTo>
                  <a:lnTo>
                    <a:pt x="202528" y="306968"/>
                  </a:lnTo>
                  <a:lnTo>
                    <a:pt x="167625" y="330313"/>
                  </a:lnTo>
                  <a:lnTo>
                    <a:pt x="124434" y="338823"/>
                  </a:lnTo>
                  <a:lnTo>
                    <a:pt x="180564" y="338823"/>
                  </a:lnTo>
                  <a:lnTo>
                    <a:pt x="212817" y="317255"/>
                  </a:lnTo>
                  <a:lnTo>
                    <a:pt x="239238" y="277756"/>
                  </a:lnTo>
                  <a:lnTo>
                    <a:pt x="248869" y="228879"/>
                  </a:lnTo>
                  <a:lnTo>
                    <a:pt x="241078" y="194527"/>
                  </a:lnTo>
                  <a:lnTo>
                    <a:pt x="221157" y="151925"/>
                  </a:lnTo>
                  <a:lnTo>
                    <a:pt x="194283" y="105601"/>
                  </a:lnTo>
                  <a:lnTo>
                    <a:pt x="165633" y="60083"/>
                  </a:lnTo>
                  <a:lnTo>
                    <a:pt x="156645" y="45962"/>
                  </a:lnTo>
                  <a:lnTo>
                    <a:pt x="148461" y="32961"/>
                  </a:lnTo>
                  <a:lnTo>
                    <a:pt x="145675" y="284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595">
              <a:extLst>
                <a:ext uri="{FF2B5EF4-FFF2-40B4-BE49-F238E27FC236}">
                  <a16:creationId xmlns:a16="http://schemas.microsoft.com/office/drawing/2014/main" xmlns="" id="{00B70523-6F73-4FBC-B5AC-6FB03BE43130}"/>
                </a:ext>
              </a:extLst>
            </p:cNvPr>
            <p:cNvSpPr txBox="1"/>
            <p:nvPr/>
          </p:nvSpPr>
          <p:spPr>
            <a:xfrm>
              <a:off x="0" y="0"/>
              <a:ext cx="1330325" cy="115252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endParaRPr>
            </a:p>
            <a:p>
              <a:pPr marL="260350" marR="26035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-25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Суудагы</a:t>
              </a:r>
              <a:r>
                <a:rPr kumimoji="0" lang="ru-RU" sz="800" b="0" i="0" u="none" strike="noStrike" kern="1200" cap="none" spc="-25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 </a:t>
              </a:r>
              <a:r>
                <a:rPr kumimoji="0" lang="ru-RU" sz="800" b="0" i="0" u="none" strike="noStrike" kern="1200" cap="none" spc="-25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коргошун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</p:grpSp>
      <p:sp>
        <p:nvSpPr>
          <p:cNvPr id="32" name="Graphic 601">
            <a:extLst>
              <a:ext uri="{FF2B5EF4-FFF2-40B4-BE49-F238E27FC236}">
                <a16:creationId xmlns:a16="http://schemas.microsoft.com/office/drawing/2014/main" xmlns="" id="{75A3CEF7-9225-4D6C-BC08-544324F79320}"/>
              </a:ext>
            </a:extLst>
          </p:cNvPr>
          <p:cNvSpPr/>
          <p:nvPr/>
        </p:nvSpPr>
        <p:spPr>
          <a:xfrm>
            <a:off x="3390044" y="879793"/>
            <a:ext cx="1332000" cy="144000"/>
          </a:xfrm>
          <a:custGeom>
            <a:avLst/>
            <a:gdLst/>
            <a:ahLst/>
            <a:cxnLst/>
            <a:rect l="l" t="t" r="r" b="b"/>
            <a:pathLst>
              <a:path w="729615" h="143510">
                <a:moveTo>
                  <a:pt x="0" y="0"/>
                </a:moveTo>
                <a:lnTo>
                  <a:pt x="195516" y="0"/>
                </a:lnTo>
                <a:lnTo>
                  <a:pt x="564515" y="142976"/>
                </a:lnTo>
                <a:lnTo>
                  <a:pt x="729449" y="142976"/>
                </a:lnTo>
              </a:path>
            </a:pathLst>
          </a:custGeom>
          <a:ln w="38100">
            <a:solidFill>
              <a:srgbClr val="19418C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Graphic 602">
            <a:extLst>
              <a:ext uri="{FF2B5EF4-FFF2-40B4-BE49-F238E27FC236}">
                <a16:creationId xmlns:a16="http://schemas.microsoft.com/office/drawing/2014/main" xmlns="" id="{50616C34-0CFF-4C78-BE5F-CD233B98369A}"/>
              </a:ext>
            </a:extLst>
          </p:cNvPr>
          <p:cNvSpPr/>
          <p:nvPr/>
        </p:nvSpPr>
        <p:spPr>
          <a:xfrm>
            <a:off x="4627222" y="975043"/>
            <a:ext cx="93783" cy="94615"/>
          </a:xfrm>
          <a:custGeom>
            <a:avLst/>
            <a:gdLst/>
            <a:ahLst/>
            <a:cxnLst/>
            <a:rect l="l" t="t" r="r" b="b"/>
            <a:pathLst>
              <a:path w="51435" h="94615">
                <a:moveTo>
                  <a:pt x="0" y="0"/>
                </a:moveTo>
                <a:lnTo>
                  <a:pt x="50863" y="47294"/>
                </a:lnTo>
                <a:lnTo>
                  <a:pt x="0" y="94576"/>
                </a:lnTo>
              </a:path>
            </a:pathLst>
          </a:custGeom>
          <a:ln w="12700">
            <a:solidFill>
              <a:srgbClr val="19418C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raphic 613">
            <a:extLst>
              <a:ext uri="{FF2B5EF4-FFF2-40B4-BE49-F238E27FC236}">
                <a16:creationId xmlns:a16="http://schemas.microsoft.com/office/drawing/2014/main" xmlns="" id="{884592D4-163A-455D-B467-4DAF22A4C5F3}"/>
              </a:ext>
            </a:extLst>
          </p:cNvPr>
          <p:cNvSpPr/>
          <p:nvPr/>
        </p:nvSpPr>
        <p:spPr>
          <a:xfrm>
            <a:off x="3390045" y="1428403"/>
            <a:ext cx="1330325" cy="422275"/>
          </a:xfrm>
          <a:custGeom>
            <a:avLst/>
            <a:gdLst/>
            <a:ahLst/>
            <a:cxnLst/>
            <a:rect l="l" t="t" r="r" b="b"/>
            <a:pathLst>
              <a:path w="729615" h="422275">
                <a:moveTo>
                  <a:pt x="729449" y="0"/>
                </a:moveTo>
                <a:lnTo>
                  <a:pt x="552259" y="0"/>
                </a:lnTo>
                <a:lnTo>
                  <a:pt x="210261" y="421970"/>
                </a:lnTo>
                <a:lnTo>
                  <a:pt x="0" y="421970"/>
                </a:lnTo>
              </a:path>
            </a:pathLst>
          </a:custGeom>
          <a:ln w="31750">
            <a:solidFill>
              <a:srgbClr val="008DD1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Graphic 614">
            <a:extLst>
              <a:ext uri="{FF2B5EF4-FFF2-40B4-BE49-F238E27FC236}">
                <a16:creationId xmlns:a16="http://schemas.microsoft.com/office/drawing/2014/main" xmlns="" id="{8AE47F54-AFD1-480C-8A41-96807496BAC2}"/>
              </a:ext>
            </a:extLst>
          </p:cNvPr>
          <p:cNvSpPr/>
          <p:nvPr/>
        </p:nvSpPr>
        <p:spPr>
          <a:xfrm>
            <a:off x="4627222" y="1381413"/>
            <a:ext cx="93783" cy="94615"/>
          </a:xfrm>
          <a:custGeom>
            <a:avLst/>
            <a:gdLst/>
            <a:ahLst/>
            <a:cxnLst/>
            <a:rect l="l" t="t" r="r" b="b"/>
            <a:pathLst>
              <a:path w="51435" h="94615">
                <a:moveTo>
                  <a:pt x="0" y="94576"/>
                </a:moveTo>
                <a:lnTo>
                  <a:pt x="50863" y="47282"/>
                </a:lnTo>
                <a:lnTo>
                  <a:pt x="0" y="0"/>
                </a:lnTo>
              </a:path>
            </a:pathLst>
          </a:custGeom>
          <a:ln w="12700">
            <a:solidFill>
              <a:srgbClr val="008DD1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raphic 611">
            <a:extLst>
              <a:ext uri="{FF2B5EF4-FFF2-40B4-BE49-F238E27FC236}">
                <a16:creationId xmlns:a16="http://schemas.microsoft.com/office/drawing/2014/main" xmlns="" id="{820FFDAC-DE85-4493-A1A9-4E745758E199}"/>
              </a:ext>
            </a:extLst>
          </p:cNvPr>
          <p:cNvSpPr/>
          <p:nvPr/>
        </p:nvSpPr>
        <p:spPr>
          <a:xfrm>
            <a:off x="3389410" y="1959293"/>
            <a:ext cx="1330325" cy="215265"/>
          </a:xfrm>
          <a:custGeom>
            <a:avLst/>
            <a:gdLst/>
            <a:ahLst/>
            <a:cxnLst/>
            <a:rect l="l" t="t" r="r" b="b"/>
            <a:pathLst>
              <a:path w="729615" h="215265">
                <a:moveTo>
                  <a:pt x="0" y="0"/>
                </a:moveTo>
                <a:lnTo>
                  <a:pt x="195516" y="0"/>
                </a:lnTo>
                <a:lnTo>
                  <a:pt x="564515" y="214972"/>
                </a:lnTo>
                <a:lnTo>
                  <a:pt x="729449" y="210667"/>
                </a:lnTo>
              </a:path>
            </a:pathLst>
          </a:custGeom>
          <a:ln w="31750">
            <a:solidFill>
              <a:srgbClr val="008DD1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raphic 612">
            <a:extLst>
              <a:ext uri="{FF2B5EF4-FFF2-40B4-BE49-F238E27FC236}">
                <a16:creationId xmlns:a16="http://schemas.microsoft.com/office/drawing/2014/main" xmlns="" id="{48E011D9-73F0-46EB-A584-6A57E46A24D9}"/>
              </a:ext>
            </a:extLst>
          </p:cNvPr>
          <p:cNvSpPr/>
          <p:nvPr/>
        </p:nvSpPr>
        <p:spPr>
          <a:xfrm>
            <a:off x="4624273" y="2123758"/>
            <a:ext cx="96098" cy="94615"/>
          </a:xfrm>
          <a:custGeom>
            <a:avLst/>
            <a:gdLst/>
            <a:ahLst/>
            <a:cxnLst/>
            <a:rect l="l" t="t" r="r" b="b"/>
            <a:pathLst>
              <a:path w="52705" h="94615">
                <a:moveTo>
                  <a:pt x="0" y="0"/>
                </a:moveTo>
                <a:lnTo>
                  <a:pt x="52082" y="45948"/>
                </a:lnTo>
                <a:lnTo>
                  <a:pt x="2463" y="94551"/>
                </a:lnTo>
              </a:path>
            </a:pathLst>
          </a:custGeom>
          <a:ln w="12700">
            <a:solidFill>
              <a:srgbClr val="008DD1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raphic 619">
            <a:extLst>
              <a:ext uri="{FF2B5EF4-FFF2-40B4-BE49-F238E27FC236}">
                <a16:creationId xmlns:a16="http://schemas.microsoft.com/office/drawing/2014/main" xmlns="" id="{3BD5D75A-78CB-470C-ABEE-7544A8C66CC6}"/>
              </a:ext>
            </a:extLst>
          </p:cNvPr>
          <p:cNvSpPr/>
          <p:nvPr/>
        </p:nvSpPr>
        <p:spPr>
          <a:xfrm>
            <a:off x="3386319" y="2161593"/>
            <a:ext cx="1330325" cy="1335405"/>
          </a:xfrm>
          <a:custGeom>
            <a:avLst/>
            <a:gdLst/>
            <a:ahLst/>
            <a:cxnLst/>
            <a:rect l="l" t="t" r="r" b="b"/>
            <a:pathLst>
              <a:path w="729615" h="1335405">
                <a:moveTo>
                  <a:pt x="0" y="0"/>
                </a:moveTo>
                <a:lnTo>
                  <a:pt x="168516" y="0"/>
                </a:lnTo>
                <a:lnTo>
                  <a:pt x="564515" y="1334833"/>
                </a:lnTo>
                <a:lnTo>
                  <a:pt x="729449" y="1334833"/>
                </a:lnTo>
              </a:path>
            </a:pathLst>
          </a:custGeom>
          <a:ln w="28575">
            <a:solidFill>
              <a:srgbClr val="008DD1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raphic 620">
            <a:extLst>
              <a:ext uri="{FF2B5EF4-FFF2-40B4-BE49-F238E27FC236}">
                <a16:creationId xmlns:a16="http://schemas.microsoft.com/office/drawing/2014/main" xmlns="" id="{E7BB662F-75CF-4E45-A8FD-C0351C2B5B37}"/>
              </a:ext>
            </a:extLst>
          </p:cNvPr>
          <p:cNvSpPr/>
          <p:nvPr/>
        </p:nvSpPr>
        <p:spPr>
          <a:xfrm>
            <a:off x="4623496" y="3448738"/>
            <a:ext cx="93783" cy="94615"/>
          </a:xfrm>
          <a:custGeom>
            <a:avLst/>
            <a:gdLst/>
            <a:ahLst/>
            <a:cxnLst/>
            <a:rect l="l" t="t" r="r" b="b"/>
            <a:pathLst>
              <a:path w="51435" h="94615">
                <a:moveTo>
                  <a:pt x="0" y="0"/>
                </a:moveTo>
                <a:lnTo>
                  <a:pt x="50863" y="47294"/>
                </a:lnTo>
                <a:lnTo>
                  <a:pt x="0" y="94576"/>
                </a:lnTo>
              </a:path>
            </a:pathLst>
          </a:custGeom>
          <a:ln w="12700">
            <a:solidFill>
              <a:srgbClr val="008DD1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raphic 617">
            <a:extLst>
              <a:ext uri="{FF2B5EF4-FFF2-40B4-BE49-F238E27FC236}">
                <a16:creationId xmlns:a16="http://schemas.microsoft.com/office/drawing/2014/main" xmlns="" id="{CD4C3D95-A757-4E79-A3D3-E48F33DC0AC2}"/>
              </a:ext>
            </a:extLst>
          </p:cNvPr>
          <p:cNvSpPr/>
          <p:nvPr/>
        </p:nvSpPr>
        <p:spPr>
          <a:xfrm>
            <a:off x="3382727" y="2337906"/>
            <a:ext cx="1346534" cy="1833245"/>
          </a:xfrm>
          <a:custGeom>
            <a:avLst/>
            <a:gdLst/>
            <a:ahLst/>
            <a:cxnLst/>
            <a:rect l="l" t="t" r="r" b="b"/>
            <a:pathLst>
              <a:path w="738505" h="1833245">
                <a:moveTo>
                  <a:pt x="737946" y="1832876"/>
                </a:moveTo>
                <a:lnTo>
                  <a:pt x="560755" y="1832876"/>
                </a:lnTo>
                <a:lnTo>
                  <a:pt x="67817" y="0"/>
                </a:lnTo>
                <a:lnTo>
                  <a:pt x="0" y="0"/>
                </a:lnTo>
              </a:path>
            </a:pathLst>
          </a:custGeom>
          <a:ln w="28575">
            <a:solidFill>
              <a:srgbClr val="008DD1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raphic 618">
            <a:extLst>
              <a:ext uri="{FF2B5EF4-FFF2-40B4-BE49-F238E27FC236}">
                <a16:creationId xmlns:a16="http://schemas.microsoft.com/office/drawing/2014/main" xmlns="" id="{A04564B0-B5D3-4B35-9372-47578F6C3A1F}"/>
              </a:ext>
            </a:extLst>
          </p:cNvPr>
          <p:cNvSpPr/>
          <p:nvPr/>
        </p:nvSpPr>
        <p:spPr>
          <a:xfrm>
            <a:off x="4635477" y="4123526"/>
            <a:ext cx="93783" cy="94615"/>
          </a:xfrm>
          <a:custGeom>
            <a:avLst/>
            <a:gdLst/>
            <a:ahLst/>
            <a:cxnLst/>
            <a:rect l="l" t="t" r="r" b="b"/>
            <a:pathLst>
              <a:path w="51435" h="94615">
                <a:moveTo>
                  <a:pt x="0" y="0"/>
                </a:moveTo>
                <a:lnTo>
                  <a:pt x="50863" y="47294"/>
                </a:lnTo>
                <a:lnTo>
                  <a:pt x="0" y="94576"/>
                </a:lnTo>
              </a:path>
            </a:pathLst>
          </a:custGeom>
          <a:ln w="12700">
            <a:solidFill>
              <a:srgbClr val="008DD1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2" name="Group 580">
            <a:extLst>
              <a:ext uri="{FF2B5EF4-FFF2-40B4-BE49-F238E27FC236}">
                <a16:creationId xmlns:a16="http://schemas.microsoft.com/office/drawing/2014/main" xmlns="" id="{5311C0D3-9D22-434D-8253-A4CD0488FB09}"/>
              </a:ext>
            </a:extLst>
          </p:cNvPr>
          <p:cNvGrpSpPr>
            <a:grpSpLocks/>
          </p:cNvGrpSpPr>
          <p:nvPr/>
        </p:nvGrpSpPr>
        <p:grpSpPr>
          <a:xfrm>
            <a:off x="4983959" y="1818936"/>
            <a:ext cx="1330325" cy="1152525"/>
            <a:chOff x="0" y="0"/>
            <a:chExt cx="1330325" cy="1152525"/>
          </a:xfrm>
        </p:grpSpPr>
        <p:pic>
          <p:nvPicPr>
            <p:cNvPr id="43" name="Image 581">
              <a:extLst>
                <a:ext uri="{FF2B5EF4-FFF2-40B4-BE49-F238E27FC236}">
                  <a16:creationId xmlns:a16="http://schemas.microsoft.com/office/drawing/2014/main" xmlns="" id="{DC8E825E-EA2B-4401-A826-ACBEE228EA4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0"/>
              <a:ext cx="1330210" cy="1152004"/>
            </a:xfrm>
            <a:prstGeom prst="rect">
              <a:avLst/>
            </a:prstGeom>
          </p:spPr>
        </p:pic>
        <p:sp>
          <p:nvSpPr>
            <p:cNvPr id="44" name="Graphic 582">
              <a:extLst>
                <a:ext uri="{FF2B5EF4-FFF2-40B4-BE49-F238E27FC236}">
                  <a16:creationId xmlns:a16="http://schemas.microsoft.com/office/drawing/2014/main" xmlns="" id="{AC127293-7210-4A0B-88F1-C4B24C90828A}"/>
                </a:ext>
              </a:extLst>
            </p:cNvPr>
            <p:cNvSpPr/>
            <p:nvPr/>
          </p:nvSpPr>
          <p:spPr>
            <a:xfrm>
              <a:off x="425490" y="187612"/>
              <a:ext cx="480059" cy="312420"/>
            </a:xfrm>
            <a:custGeom>
              <a:avLst/>
              <a:gdLst/>
              <a:ahLst/>
              <a:cxnLst/>
              <a:rect l="l" t="t" r="r" b="b"/>
              <a:pathLst>
                <a:path w="480059" h="312420">
                  <a:moveTo>
                    <a:pt x="68567" y="263267"/>
                  </a:moveTo>
                  <a:lnTo>
                    <a:pt x="64198" y="263267"/>
                  </a:lnTo>
                  <a:lnTo>
                    <a:pt x="62064" y="264156"/>
                  </a:lnTo>
                  <a:lnTo>
                    <a:pt x="60413" y="265845"/>
                  </a:lnTo>
                  <a:lnTo>
                    <a:pt x="58762" y="267496"/>
                  </a:lnTo>
                  <a:lnTo>
                    <a:pt x="57873" y="269592"/>
                  </a:lnTo>
                  <a:lnTo>
                    <a:pt x="57873" y="273961"/>
                  </a:lnTo>
                  <a:lnTo>
                    <a:pt x="58762" y="276107"/>
                  </a:lnTo>
                  <a:lnTo>
                    <a:pt x="60413" y="277745"/>
                  </a:lnTo>
                  <a:lnTo>
                    <a:pt x="99280" y="303527"/>
                  </a:lnTo>
                  <a:lnTo>
                    <a:pt x="143535" y="312121"/>
                  </a:lnTo>
                  <a:lnTo>
                    <a:pt x="187790" y="303527"/>
                  </a:lnTo>
                  <a:lnTo>
                    <a:pt x="200504" y="295094"/>
                  </a:lnTo>
                  <a:lnTo>
                    <a:pt x="143560" y="295094"/>
                  </a:lnTo>
                  <a:lnTo>
                    <a:pt x="123671" y="293176"/>
                  </a:lnTo>
                  <a:lnTo>
                    <a:pt x="104886" y="287542"/>
                  </a:lnTo>
                  <a:lnTo>
                    <a:pt x="87639" y="278372"/>
                  </a:lnTo>
                  <a:lnTo>
                    <a:pt x="72364" y="265845"/>
                  </a:lnTo>
                  <a:lnTo>
                    <a:pt x="70713" y="264156"/>
                  </a:lnTo>
                  <a:lnTo>
                    <a:pt x="68567" y="263267"/>
                  </a:lnTo>
                  <a:close/>
                </a:path>
                <a:path w="480059" h="312420">
                  <a:moveTo>
                    <a:pt x="336422" y="192871"/>
                  </a:moveTo>
                  <a:lnTo>
                    <a:pt x="291391" y="201744"/>
                  </a:lnTo>
                  <a:lnTo>
                    <a:pt x="253314" y="227237"/>
                  </a:lnTo>
                  <a:lnTo>
                    <a:pt x="214706" y="265845"/>
                  </a:lnTo>
                  <a:lnTo>
                    <a:pt x="199432" y="278372"/>
                  </a:lnTo>
                  <a:lnTo>
                    <a:pt x="182191" y="287542"/>
                  </a:lnTo>
                  <a:lnTo>
                    <a:pt x="163421" y="293176"/>
                  </a:lnTo>
                  <a:lnTo>
                    <a:pt x="143560" y="295094"/>
                  </a:lnTo>
                  <a:lnTo>
                    <a:pt x="200504" y="295094"/>
                  </a:lnTo>
                  <a:lnTo>
                    <a:pt x="226656" y="277745"/>
                  </a:lnTo>
                  <a:lnTo>
                    <a:pt x="265226" y="239188"/>
                  </a:lnTo>
                  <a:lnTo>
                    <a:pt x="280501" y="226662"/>
                  </a:lnTo>
                  <a:lnTo>
                    <a:pt x="297748" y="217492"/>
                  </a:lnTo>
                  <a:lnTo>
                    <a:pt x="316533" y="211858"/>
                  </a:lnTo>
                  <a:lnTo>
                    <a:pt x="336422" y="209940"/>
                  </a:lnTo>
                  <a:lnTo>
                    <a:pt x="396777" y="209940"/>
                  </a:lnTo>
                  <a:lnTo>
                    <a:pt x="381433" y="201744"/>
                  </a:lnTo>
                  <a:lnTo>
                    <a:pt x="359531" y="195124"/>
                  </a:lnTo>
                  <a:lnTo>
                    <a:pt x="336422" y="192871"/>
                  </a:lnTo>
                  <a:close/>
                </a:path>
                <a:path w="480059" h="312420">
                  <a:moveTo>
                    <a:pt x="396777" y="209940"/>
                  </a:moveTo>
                  <a:lnTo>
                    <a:pt x="336422" y="209940"/>
                  </a:lnTo>
                  <a:lnTo>
                    <a:pt x="356285" y="211858"/>
                  </a:lnTo>
                  <a:lnTo>
                    <a:pt x="375064" y="217492"/>
                  </a:lnTo>
                  <a:lnTo>
                    <a:pt x="392321" y="226662"/>
                  </a:lnTo>
                  <a:lnTo>
                    <a:pt x="407619" y="239188"/>
                  </a:lnTo>
                  <a:lnTo>
                    <a:pt x="411010" y="242579"/>
                  </a:lnTo>
                  <a:lnTo>
                    <a:pt x="416128" y="242579"/>
                  </a:lnTo>
                  <a:lnTo>
                    <a:pt x="421131" y="237588"/>
                  </a:lnTo>
                  <a:lnTo>
                    <a:pt x="422059" y="235391"/>
                  </a:lnTo>
                  <a:lnTo>
                    <a:pt x="422059" y="230933"/>
                  </a:lnTo>
                  <a:lnTo>
                    <a:pt x="421170" y="228888"/>
                  </a:lnTo>
                  <a:lnTo>
                    <a:pt x="419519" y="227237"/>
                  </a:lnTo>
                  <a:lnTo>
                    <a:pt x="401604" y="212518"/>
                  </a:lnTo>
                  <a:lnTo>
                    <a:pt x="396777" y="209940"/>
                  </a:lnTo>
                  <a:close/>
                </a:path>
                <a:path w="480059" h="312420">
                  <a:moveTo>
                    <a:pt x="8699" y="147799"/>
                  </a:moveTo>
                  <a:lnTo>
                    <a:pt x="6375" y="147799"/>
                  </a:lnTo>
                  <a:lnTo>
                    <a:pt x="4686" y="148282"/>
                  </a:lnTo>
                  <a:lnTo>
                    <a:pt x="1790" y="150466"/>
                  </a:lnTo>
                  <a:lnTo>
                    <a:pt x="673" y="152523"/>
                  </a:lnTo>
                  <a:lnTo>
                    <a:pt x="310" y="155190"/>
                  </a:lnTo>
                  <a:lnTo>
                    <a:pt x="0" y="157286"/>
                  </a:lnTo>
                  <a:lnTo>
                    <a:pt x="49320" y="204374"/>
                  </a:lnTo>
                  <a:lnTo>
                    <a:pt x="110616" y="223402"/>
                  </a:lnTo>
                  <a:lnTo>
                    <a:pt x="143183" y="222586"/>
                  </a:lnTo>
                  <a:lnTo>
                    <a:pt x="174391" y="214895"/>
                  </a:lnTo>
                  <a:lnTo>
                    <a:pt x="193945" y="205254"/>
                  </a:lnTo>
                  <a:lnTo>
                    <a:pt x="109981" y="205254"/>
                  </a:lnTo>
                  <a:lnTo>
                    <a:pt x="82028" y="199720"/>
                  </a:lnTo>
                  <a:lnTo>
                    <a:pt x="56375" y="188502"/>
                  </a:lnTo>
                  <a:lnTo>
                    <a:pt x="33865" y="172075"/>
                  </a:lnTo>
                  <a:lnTo>
                    <a:pt x="15341" y="150910"/>
                  </a:lnTo>
                  <a:lnTo>
                    <a:pt x="14135" y="149348"/>
                  </a:lnTo>
                  <a:lnTo>
                    <a:pt x="12090" y="148243"/>
                  </a:lnTo>
                  <a:lnTo>
                    <a:pt x="9677" y="147888"/>
                  </a:lnTo>
                  <a:lnTo>
                    <a:pt x="8699" y="147799"/>
                  </a:lnTo>
                  <a:close/>
                </a:path>
                <a:path w="480059" h="312420">
                  <a:moveTo>
                    <a:pt x="369328" y="89696"/>
                  </a:moveTo>
                  <a:lnTo>
                    <a:pt x="336754" y="90497"/>
                  </a:lnTo>
                  <a:lnTo>
                    <a:pt x="305542" y="98190"/>
                  </a:lnTo>
                  <a:lnTo>
                    <a:pt x="276705" y="112413"/>
                  </a:lnTo>
                  <a:lnTo>
                    <a:pt x="251358" y="132724"/>
                  </a:lnTo>
                  <a:lnTo>
                    <a:pt x="215645" y="167459"/>
                  </a:lnTo>
                  <a:lnTo>
                    <a:pt x="193104" y="185487"/>
                  </a:lnTo>
                  <a:lnTo>
                    <a:pt x="167362" y="198024"/>
                  </a:lnTo>
                  <a:lnTo>
                    <a:pt x="139345" y="204727"/>
                  </a:lnTo>
                  <a:lnTo>
                    <a:pt x="109981" y="205254"/>
                  </a:lnTo>
                  <a:lnTo>
                    <a:pt x="193945" y="205254"/>
                  </a:lnTo>
                  <a:lnTo>
                    <a:pt x="203201" y="200690"/>
                  </a:lnTo>
                  <a:lnTo>
                    <a:pt x="228574" y="180336"/>
                  </a:lnTo>
                  <a:lnTo>
                    <a:pt x="264236" y="144675"/>
                  </a:lnTo>
                  <a:lnTo>
                    <a:pt x="286806" y="126639"/>
                  </a:lnTo>
                  <a:lnTo>
                    <a:pt x="312564" y="114098"/>
                  </a:lnTo>
                  <a:lnTo>
                    <a:pt x="340586" y="107393"/>
                  </a:lnTo>
                  <a:lnTo>
                    <a:pt x="369950" y="106867"/>
                  </a:lnTo>
                  <a:lnTo>
                    <a:pt x="426333" y="106867"/>
                  </a:lnTo>
                  <a:lnTo>
                    <a:pt x="401209" y="95919"/>
                  </a:lnTo>
                  <a:lnTo>
                    <a:pt x="369328" y="89696"/>
                  </a:lnTo>
                  <a:close/>
                </a:path>
                <a:path w="480059" h="312420">
                  <a:moveTo>
                    <a:pt x="426333" y="106867"/>
                  </a:moveTo>
                  <a:lnTo>
                    <a:pt x="369950" y="106867"/>
                  </a:lnTo>
                  <a:lnTo>
                    <a:pt x="397921" y="112413"/>
                  </a:lnTo>
                  <a:lnTo>
                    <a:pt x="423578" y="123642"/>
                  </a:lnTo>
                  <a:lnTo>
                    <a:pt x="446094" y="140069"/>
                  </a:lnTo>
                  <a:lnTo>
                    <a:pt x="464642" y="161210"/>
                  </a:lnTo>
                  <a:lnTo>
                    <a:pt x="467131" y="164550"/>
                  </a:lnTo>
                  <a:lnTo>
                    <a:pt x="473151" y="165401"/>
                  </a:lnTo>
                  <a:lnTo>
                    <a:pt x="476542" y="162912"/>
                  </a:lnTo>
                  <a:lnTo>
                    <a:pt x="478459" y="161617"/>
                  </a:lnTo>
                  <a:lnTo>
                    <a:pt x="479704" y="159559"/>
                  </a:lnTo>
                  <a:lnTo>
                    <a:pt x="479932" y="157248"/>
                  </a:lnTo>
                  <a:lnTo>
                    <a:pt x="480022" y="154886"/>
                  </a:lnTo>
                  <a:lnTo>
                    <a:pt x="479526" y="153184"/>
                  </a:lnTo>
                  <a:lnTo>
                    <a:pt x="478370" y="152028"/>
                  </a:lnTo>
                  <a:lnTo>
                    <a:pt x="456669" y="127624"/>
                  </a:lnTo>
                  <a:lnTo>
                    <a:pt x="430636" y="108742"/>
                  </a:lnTo>
                  <a:lnTo>
                    <a:pt x="426333" y="106867"/>
                  </a:lnTo>
                  <a:close/>
                </a:path>
                <a:path w="480059" h="312420">
                  <a:moveTo>
                    <a:pt x="68529" y="70392"/>
                  </a:moveTo>
                  <a:lnTo>
                    <a:pt x="64249" y="70392"/>
                  </a:lnTo>
                  <a:lnTo>
                    <a:pt x="62102" y="71243"/>
                  </a:lnTo>
                  <a:lnTo>
                    <a:pt x="57022" y="76374"/>
                  </a:lnTo>
                  <a:lnTo>
                    <a:pt x="57022" y="81505"/>
                  </a:lnTo>
                  <a:lnTo>
                    <a:pt x="98525" y="110383"/>
                  </a:lnTo>
                  <a:lnTo>
                    <a:pt x="143560" y="119262"/>
                  </a:lnTo>
                  <a:lnTo>
                    <a:pt x="166661" y="117007"/>
                  </a:lnTo>
                  <a:lnTo>
                    <a:pt x="188552" y="110383"/>
                  </a:lnTo>
                  <a:lnTo>
                    <a:pt x="203805" y="102231"/>
                  </a:lnTo>
                  <a:lnTo>
                    <a:pt x="143560" y="102231"/>
                  </a:lnTo>
                  <a:lnTo>
                    <a:pt x="123671" y="100306"/>
                  </a:lnTo>
                  <a:lnTo>
                    <a:pt x="104886" y="94656"/>
                  </a:lnTo>
                  <a:lnTo>
                    <a:pt x="87639" y="85472"/>
                  </a:lnTo>
                  <a:lnTo>
                    <a:pt x="72364" y="72945"/>
                  </a:lnTo>
                  <a:lnTo>
                    <a:pt x="70662" y="71243"/>
                  </a:lnTo>
                  <a:lnTo>
                    <a:pt x="68529" y="70392"/>
                  </a:lnTo>
                  <a:close/>
                </a:path>
                <a:path w="480059" h="312420">
                  <a:moveTo>
                    <a:pt x="336421" y="0"/>
                  </a:moveTo>
                  <a:lnTo>
                    <a:pt x="292176" y="8593"/>
                  </a:lnTo>
                  <a:lnTo>
                    <a:pt x="253314" y="34375"/>
                  </a:lnTo>
                  <a:lnTo>
                    <a:pt x="214706" y="72945"/>
                  </a:lnTo>
                  <a:lnTo>
                    <a:pt x="199432" y="85472"/>
                  </a:lnTo>
                  <a:lnTo>
                    <a:pt x="182191" y="94656"/>
                  </a:lnTo>
                  <a:lnTo>
                    <a:pt x="163421" y="100306"/>
                  </a:lnTo>
                  <a:lnTo>
                    <a:pt x="143560" y="102231"/>
                  </a:lnTo>
                  <a:lnTo>
                    <a:pt x="203805" y="102231"/>
                  </a:lnTo>
                  <a:lnTo>
                    <a:pt x="208720" y="99604"/>
                  </a:lnTo>
                  <a:lnTo>
                    <a:pt x="226656" y="84883"/>
                  </a:lnTo>
                  <a:lnTo>
                    <a:pt x="265226" y="46326"/>
                  </a:lnTo>
                  <a:lnTo>
                    <a:pt x="280501" y="33770"/>
                  </a:lnTo>
                  <a:lnTo>
                    <a:pt x="297748" y="24585"/>
                  </a:lnTo>
                  <a:lnTo>
                    <a:pt x="316533" y="18946"/>
                  </a:lnTo>
                  <a:lnTo>
                    <a:pt x="336422" y="17027"/>
                  </a:lnTo>
                  <a:lnTo>
                    <a:pt x="393374" y="17027"/>
                  </a:lnTo>
                  <a:lnTo>
                    <a:pt x="380664" y="8593"/>
                  </a:lnTo>
                  <a:lnTo>
                    <a:pt x="336421" y="0"/>
                  </a:lnTo>
                  <a:close/>
                </a:path>
                <a:path w="480059" h="312420">
                  <a:moveTo>
                    <a:pt x="393374" y="17027"/>
                  </a:moveTo>
                  <a:lnTo>
                    <a:pt x="336422" y="17027"/>
                  </a:lnTo>
                  <a:lnTo>
                    <a:pt x="356285" y="18946"/>
                  </a:lnTo>
                  <a:lnTo>
                    <a:pt x="375064" y="24585"/>
                  </a:lnTo>
                  <a:lnTo>
                    <a:pt x="392321" y="33770"/>
                  </a:lnTo>
                  <a:lnTo>
                    <a:pt x="407619" y="46326"/>
                  </a:lnTo>
                  <a:lnTo>
                    <a:pt x="411010" y="49717"/>
                  </a:lnTo>
                  <a:lnTo>
                    <a:pt x="416128" y="49666"/>
                  </a:lnTo>
                  <a:lnTo>
                    <a:pt x="419519" y="46326"/>
                  </a:lnTo>
                  <a:lnTo>
                    <a:pt x="422909" y="42884"/>
                  </a:lnTo>
                  <a:lnTo>
                    <a:pt x="422909" y="37766"/>
                  </a:lnTo>
                  <a:lnTo>
                    <a:pt x="419519" y="34375"/>
                  </a:lnTo>
                  <a:lnTo>
                    <a:pt x="393374" y="170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Image 583">
              <a:extLst>
                <a:ext uri="{FF2B5EF4-FFF2-40B4-BE49-F238E27FC236}">
                  <a16:creationId xmlns:a16="http://schemas.microsoft.com/office/drawing/2014/main" xmlns="" id="{126578B8-4330-4EEC-BBC3-2E38B088BFF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3125" y="100350"/>
              <a:ext cx="170264" cy="220717"/>
            </a:xfrm>
            <a:prstGeom prst="rect">
              <a:avLst/>
            </a:prstGeom>
          </p:spPr>
        </p:pic>
        <p:sp>
          <p:nvSpPr>
            <p:cNvPr id="46" name="Textbox 584">
              <a:extLst>
                <a:ext uri="{FF2B5EF4-FFF2-40B4-BE49-F238E27FC236}">
                  <a16:creationId xmlns:a16="http://schemas.microsoft.com/office/drawing/2014/main" xmlns="" id="{F907A803-4D06-4586-BAA0-7B472A553B3C}"/>
                </a:ext>
              </a:extLst>
            </p:cNvPr>
            <p:cNvSpPr txBox="1"/>
            <p:nvPr/>
          </p:nvSpPr>
          <p:spPr>
            <a:xfrm>
              <a:off x="0" y="0"/>
              <a:ext cx="1330325" cy="115252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9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endParaRPr>
            </a:p>
            <a:p>
              <a:pPr marL="260350" marR="260350" lvl="0" indent="0" algn="ctr" defTabSz="914400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-25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Топурактагы</a:t>
              </a:r>
              <a:r>
                <a:rPr kumimoji="0" lang="ru-RU" sz="800" b="0" i="0" u="none" strike="noStrike" kern="1200" cap="none" spc="-25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 </a:t>
              </a:r>
              <a:r>
                <a:rPr kumimoji="0" lang="ru-RU" sz="800" b="0" i="0" u="none" strike="noStrike" kern="1200" cap="none" spc="-25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жана</a:t>
              </a:r>
              <a:r>
                <a:rPr kumimoji="0" lang="ru-RU" sz="800" b="0" i="0" u="none" strike="noStrike" kern="1200" cap="none" spc="-25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 </a:t>
              </a:r>
              <a:r>
                <a:rPr kumimoji="0" lang="ru-RU" sz="800" b="0" i="0" u="none" strike="noStrike" kern="1200" cap="none" spc="-25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чаңдагы</a:t>
              </a:r>
              <a:r>
                <a:rPr kumimoji="0" lang="ru-RU" sz="800" b="0" i="0" u="none" strike="noStrike" kern="1200" cap="none" spc="-25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 </a:t>
              </a:r>
              <a:r>
                <a:rPr kumimoji="0" lang="ru-RU" sz="800" b="0" i="0" u="none" strike="noStrike" kern="1200" cap="none" spc="-25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коргошун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</p:grpSp>
      <p:sp>
        <p:nvSpPr>
          <p:cNvPr id="47" name="Graphic 615">
            <a:extLst>
              <a:ext uri="{FF2B5EF4-FFF2-40B4-BE49-F238E27FC236}">
                <a16:creationId xmlns:a16="http://schemas.microsoft.com/office/drawing/2014/main" xmlns="" id="{2901F33A-9C97-4DDC-9300-7D6F16547639}"/>
              </a:ext>
            </a:extLst>
          </p:cNvPr>
          <p:cNvSpPr/>
          <p:nvPr/>
        </p:nvSpPr>
        <p:spPr>
          <a:xfrm>
            <a:off x="3357193" y="2746459"/>
            <a:ext cx="1330325" cy="512445"/>
          </a:xfrm>
          <a:custGeom>
            <a:avLst/>
            <a:gdLst/>
            <a:ahLst/>
            <a:cxnLst/>
            <a:rect l="l" t="t" r="r" b="b"/>
            <a:pathLst>
              <a:path w="729615" h="512445">
                <a:moveTo>
                  <a:pt x="729449" y="0"/>
                </a:moveTo>
                <a:lnTo>
                  <a:pt x="552259" y="0"/>
                </a:lnTo>
                <a:lnTo>
                  <a:pt x="210261" y="511975"/>
                </a:lnTo>
                <a:lnTo>
                  <a:pt x="0" y="511975"/>
                </a:lnTo>
              </a:path>
            </a:pathLst>
          </a:custGeom>
          <a:ln w="34925">
            <a:solidFill>
              <a:srgbClr val="00B5CB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Graphic 616">
            <a:extLst>
              <a:ext uri="{FF2B5EF4-FFF2-40B4-BE49-F238E27FC236}">
                <a16:creationId xmlns:a16="http://schemas.microsoft.com/office/drawing/2014/main" xmlns="" id="{69B1008C-3814-400C-9322-BAE4A1A42E23}"/>
              </a:ext>
            </a:extLst>
          </p:cNvPr>
          <p:cNvSpPr/>
          <p:nvPr/>
        </p:nvSpPr>
        <p:spPr>
          <a:xfrm>
            <a:off x="4594370" y="2699469"/>
            <a:ext cx="93783" cy="94615"/>
          </a:xfrm>
          <a:custGeom>
            <a:avLst/>
            <a:gdLst/>
            <a:ahLst/>
            <a:cxnLst/>
            <a:rect l="l" t="t" r="r" b="b"/>
            <a:pathLst>
              <a:path w="51435" h="94615">
                <a:moveTo>
                  <a:pt x="0" y="94576"/>
                </a:moveTo>
                <a:lnTo>
                  <a:pt x="50863" y="47282"/>
                </a:lnTo>
                <a:lnTo>
                  <a:pt x="0" y="0"/>
                </a:lnTo>
              </a:path>
            </a:pathLst>
          </a:custGeom>
          <a:ln w="12700">
            <a:solidFill>
              <a:srgbClr val="00B5CB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Image 597">
            <a:extLst>
              <a:ext uri="{FF2B5EF4-FFF2-40B4-BE49-F238E27FC236}">
                <a16:creationId xmlns:a16="http://schemas.microsoft.com/office/drawing/2014/main" xmlns="" id="{003F57E9-6B0F-48EE-8FBC-40B678F5402F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54833" y="3125869"/>
            <a:ext cx="1329690" cy="1151890"/>
          </a:xfrm>
          <a:prstGeom prst="rect">
            <a:avLst/>
          </a:prstGeom>
        </p:spPr>
      </p:pic>
      <p:sp>
        <p:nvSpPr>
          <p:cNvPr id="51" name="Graphic 623">
            <a:extLst>
              <a:ext uri="{FF2B5EF4-FFF2-40B4-BE49-F238E27FC236}">
                <a16:creationId xmlns:a16="http://schemas.microsoft.com/office/drawing/2014/main" xmlns="" id="{5EACB647-1F23-4FB0-91BE-C147E3589F2E}"/>
              </a:ext>
            </a:extLst>
          </p:cNvPr>
          <p:cNvSpPr/>
          <p:nvPr/>
        </p:nvSpPr>
        <p:spPr>
          <a:xfrm>
            <a:off x="5458388" y="3246519"/>
            <a:ext cx="330200" cy="508000"/>
          </a:xfrm>
          <a:custGeom>
            <a:avLst/>
            <a:gdLst/>
            <a:ahLst/>
            <a:cxnLst/>
            <a:rect l="l" t="t" r="r" b="b"/>
            <a:pathLst>
              <a:path w="330200" h="508000">
                <a:moveTo>
                  <a:pt x="165658" y="0"/>
                </a:moveTo>
                <a:lnTo>
                  <a:pt x="162813" y="0"/>
                </a:lnTo>
                <a:lnTo>
                  <a:pt x="161112" y="482"/>
                </a:lnTo>
                <a:lnTo>
                  <a:pt x="114195" y="51779"/>
                </a:lnTo>
                <a:lnTo>
                  <a:pt x="94068" y="116585"/>
                </a:lnTo>
                <a:lnTo>
                  <a:pt x="94926" y="151032"/>
                </a:lnTo>
                <a:lnTo>
                  <a:pt x="103063" y="184030"/>
                </a:lnTo>
                <a:lnTo>
                  <a:pt x="118082" y="214478"/>
                </a:lnTo>
                <a:lnTo>
                  <a:pt x="139585" y="241274"/>
                </a:lnTo>
                <a:lnTo>
                  <a:pt x="177431" y="279133"/>
                </a:lnTo>
                <a:lnTo>
                  <a:pt x="196602" y="303130"/>
                </a:lnTo>
                <a:lnTo>
                  <a:pt x="209934" y="330534"/>
                </a:lnTo>
                <a:lnTo>
                  <a:pt x="217079" y="360355"/>
                </a:lnTo>
                <a:lnTo>
                  <a:pt x="217690" y="391604"/>
                </a:lnTo>
                <a:lnTo>
                  <a:pt x="211764" y="421368"/>
                </a:lnTo>
                <a:lnTo>
                  <a:pt x="199809" y="448671"/>
                </a:lnTo>
                <a:lnTo>
                  <a:pt x="182329" y="472632"/>
                </a:lnTo>
                <a:lnTo>
                  <a:pt x="159829" y="492366"/>
                </a:lnTo>
                <a:lnTo>
                  <a:pt x="156527" y="494817"/>
                </a:lnTo>
                <a:lnTo>
                  <a:pt x="155638" y="500964"/>
                </a:lnTo>
                <a:lnTo>
                  <a:pt x="158127" y="504316"/>
                </a:lnTo>
                <a:lnTo>
                  <a:pt x="159918" y="506945"/>
                </a:lnTo>
                <a:lnTo>
                  <a:pt x="162458" y="507568"/>
                </a:lnTo>
                <a:lnTo>
                  <a:pt x="163791" y="507657"/>
                </a:lnTo>
                <a:lnTo>
                  <a:pt x="165836" y="507885"/>
                </a:lnTo>
                <a:lnTo>
                  <a:pt x="167805" y="507301"/>
                </a:lnTo>
                <a:lnTo>
                  <a:pt x="168922" y="506183"/>
                </a:lnTo>
                <a:lnTo>
                  <a:pt x="194765" y="483209"/>
                </a:lnTo>
                <a:lnTo>
                  <a:pt x="214750" y="455672"/>
                </a:lnTo>
                <a:lnTo>
                  <a:pt x="228315" y="424559"/>
                </a:lnTo>
                <a:lnTo>
                  <a:pt x="234899" y="390855"/>
                </a:lnTo>
                <a:lnTo>
                  <a:pt x="234041" y="356402"/>
                </a:lnTo>
                <a:lnTo>
                  <a:pt x="225904" y="323403"/>
                </a:lnTo>
                <a:lnTo>
                  <a:pt x="210885" y="292955"/>
                </a:lnTo>
                <a:lnTo>
                  <a:pt x="189382" y="266153"/>
                </a:lnTo>
                <a:lnTo>
                  <a:pt x="152552" y="228307"/>
                </a:lnTo>
                <a:lnTo>
                  <a:pt x="133387" y="204303"/>
                </a:lnTo>
                <a:lnTo>
                  <a:pt x="120061" y="176899"/>
                </a:lnTo>
                <a:lnTo>
                  <a:pt x="112927" y="147088"/>
                </a:lnTo>
                <a:lnTo>
                  <a:pt x="112344" y="115862"/>
                </a:lnTo>
                <a:lnTo>
                  <a:pt x="118242" y="86081"/>
                </a:lnTo>
                <a:lnTo>
                  <a:pt x="130187" y="58775"/>
                </a:lnTo>
                <a:lnTo>
                  <a:pt x="147666" y="34812"/>
                </a:lnTo>
                <a:lnTo>
                  <a:pt x="170167" y="15062"/>
                </a:lnTo>
                <a:lnTo>
                  <a:pt x="171729" y="13906"/>
                </a:lnTo>
                <a:lnTo>
                  <a:pt x="172846" y="11861"/>
                </a:lnTo>
                <a:lnTo>
                  <a:pt x="173202" y="9448"/>
                </a:lnTo>
                <a:lnTo>
                  <a:pt x="173507" y="7035"/>
                </a:lnTo>
                <a:lnTo>
                  <a:pt x="173024" y="4724"/>
                </a:lnTo>
                <a:lnTo>
                  <a:pt x="171818" y="3162"/>
                </a:lnTo>
                <a:lnTo>
                  <a:pt x="170662" y="1562"/>
                </a:lnTo>
                <a:lnTo>
                  <a:pt x="168567" y="444"/>
                </a:lnTo>
                <a:lnTo>
                  <a:pt x="166154" y="88"/>
                </a:lnTo>
                <a:lnTo>
                  <a:pt x="165658" y="0"/>
                </a:lnTo>
                <a:close/>
              </a:path>
              <a:path w="330200" h="508000">
                <a:moveTo>
                  <a:pt x="44449" y="61074"/>
                </a:moveTo>
                <a:lnTo>
                  <a:pt x="40081" y="61074"/>
                </a:lnTo>
                <a:lnTo>
                  <a:pt x="37985" y="62014"/>
                </a:lnTo>
                <a:lnTo>
                  <a:pt x="9364" y="103908"/>
                </a:lnTo>
                <a:lnTo>
                  <a:pt x="0" y="151447"/>
                </a:lnTo>
                <a:lnTo>
                  <a:pt x="2377" y="175882"/>
                </a:lnTo>
                <a:lnTo>
                  <a:pt x="9364" y="199015"/>
                </a:lnTo>
                <a:lnTo>
                  <a:pt x="20740" y="220309"/>
                </a:lnTo>
                <a:lnTo>
                  <a:pt x="36283" y="239229"/>
                </a:lnTo>
                <a:lnTo>
                  <a:pt x="77215" y="280149"/>
                </a:lnTo>
                <a:lnTo>
                  <a:pt x="100740" y="315610"/>
                </a:lnTo>
                <a:lnTo>
                  <a:pt x="108580" y="355980"/>
                </a:lnTo>
                <a:lnTo>
                  <a:pt x="100740" y="396363"/>
                </a:lnTo>
                <a:lnTo>
                  <a:pt x="77215" y="431825"/>
                </a:lnTo>
                <a:lnTo>
                  <a:pt x="73736" y="435305"/>
                </a:lnTo>
                <a:lnTo>
                  <a:pt x="73736" y="440296"/>
                </a:lnTo>
                <a:lnTo>
                  <a:pt x="77215" y="443776"/>
                </a:lnTo>
                <a:lnTo>
                  <a:pt x="78778" y="445376"/>
                </a:lnTo>
                <a:lnTo>
                  <a:pt x="80873" y="446265"/>
                </a:lnTo>
                <a:lnTo>
                  <a:pt x="83057" y="446316"/>
                </a:lnTo>
                <a:lnTo>
                  <a:pt x="85509" y="446316"/>
                </a:lnTo>
                <a:lnTo>
                  <a:pt x="116111" y="403540"/>
                </a:lnTo>
                <a:lnTo>
                  <a:pt x="125501" y="355980"/>
                </a:lnTo>
                <a:lnTo>
                  <a:pt x="123115" y="331545"/>
                </a:lnTo>
                <a:lnTo>
                  <a:pt x="116111" y="308413"/>
                </a:lnTo>
                <a:lnTo>
                  <a:pt x="104718" y="287118"/>
                </a:lnTo>
                <a:lnTo>
                  <a:pt x="89166" y="268198"/>
                </a:lnTo>
                <a:lnTo>
                  <a:pt x="48234" y="227279"/>
                </a:lnTo>
                <a:lnTo>
                  <a:pt x="24738" y="191817"/>
                </a:lnTo>
                <a:lnTo>
                  <a:pt x="16908" y="151447"/>
                </a:lnTo>
                <a:lnTo>
                  <a:pt x="24738" y="111064"/>
                </a:lnTo>
                <a:lnTo>
                  <a:pt x="48234" y="75603"/>
                </a:lnTo>
                <a:lnTo>
                  <a:pt x="49923" y="73964"/>
                </a:lnTo>
                <a:lnTo>
                  <a:pt x="50825" y="71818"/>
                </a:lnTo>
                <a:lnTo>
                  <a:pt x="50825" y="67449"/>
                </a:lnTo>
                <a:lnTo>
                  <a:pt x="49923" y="65316"/>
                </a:lnTo>
                <a:lnTo>
                  <a:pt x="48234" y="63665"/>
                </a:lnTo>
                <a:lnTo>
                  <a:pt x="46583" y="62014"/>
                </a:lnTo>
                <a:lnTo>
                  <a:pt x="44449" y="61074"/>
                </a:lnTo>
                <a:close/>
              </a:path>
              <a:path w="330200" h="508000">
                <a:moveTo>
                  <a:pt x="248945" y="61074"/>
                </a:moveTo>
                <a:lnTo>
                  <a:pt x="244665" y="61074"/>
                </a:lnTo>
                <a:lnTo>
                  <a:pt x="242569" y="61925"/>
                </a:lnTo>
                <a:lnTo>
                  <a:pt x="213885" y="103908"/>
                </a:lnTo>
                <a:lnTo>
                  <a:pt x="204495" y="151447"/>
                </a:lnTo>
                <a:lnTo>
                  <a:pt x="206881" y="175882"/>
                </a:lnTo>
                <a:lnTo>
                  <a:pt x="213885" y="199015"/>
                </a:lnTo>
                <a:lnTo>
                  <a:pt x="225278" y="220309"/>
                </a:lnTo>
                <a:lnTo>
                  <a:pt x="240830" y="239229"/>
                </a:lnTo>
                <a:lnTo>
                  <a:pt x="281762" y="280149"/>
                </a:lnTo>
                <a:lnTo>
                  <a:pt x="305279" y="315610"/>
                </a:lnTo>
                <a:lnTo>
                  <a:pt x="313117" y="355980"/>
                </a:lnTo>
                <a:lnTo>
                  <a:pt x="305279" y="396363"/>
                </a:lnTo>
                <a:lnTo>
                  <a:pt x="281762" y="431825"/>
                </a:lnTo>
                <a:lnTo>
                  <a:pt x="278282" y="435305"/>
                </a:lnTo>
                <a:lnTo>
                  <a:pt x="278282" y="440296"/>
                </a:lnTo>
                <a:lnTo>
                  <a:pt x="281762" y="443776"/>
                </a:lnTo>
                <a:lnTo>
                  <a:pt x="283311" y="445376"/>
                </a:lnTo>
                <a:lnTo>
                  <a:pt x="285407" y="446265"/>
                </a:lnTo>
                <a:lnTo>
                  <a:pt x="287591" y="446316"/>
                </a:lnTo>
                <a:lnTo>
                  <a:pt x="289915" y="446316"/>
                </a:lnTo>
                <a:lnTo>
                  <a:pt x="320625" y="403540"/>
                </a:lnTo>
                <a:lnTo>
                  <a:pt x="329996" y="355980"/>
                </a:lnTo>
                <a:lnTo>
                  <a:pt x="327610" y="331545"/>
                </a:lnTo>
                <a:lnTo>
                  <a:pt x="320615" y="308413"/>
                </a:lnTo>
                <a:lnTo>
                  <a:pt x="309240" y="287118"/>
                </a:lnTo>
                <a:lnTo>
                  <a:pt x="293700" y="268198"/>
                </a:lnTo>
                <a:lnTo>
                  <a:pt x="252780" y="227279"/>
                </a:lnTo>
                <a:lnTo>
                  <a:pt x="239429" y="210997"/>
                </a:lnTo>
                <a:lnTo>
                  <a:pt x="229658" y="192620"/>
                </a:lnTo>
                <a:lnTo>
                  <a:pt x="223657" y="172615"/>
                </a:lnTo>
                <a:lnTo>
                  <a:pt x="221614" y="151447"/>
                </a:lnTo>
                <a:lnTo>
                  <a:pt x="223657" y="130274"/>
                </a:lnTo>
                <a:lnTo>
                  <a:pt x="229658" y="110267"/>
                </a:lnTo>
                <a:lnTo>
                  <a:pt x="239429" y="91890"/>
                </a:lnTo>
                <a:lnTo>
                  <a:pt x="252780" y="75603"/>
                </a:lnTo>
                <a:lnTo>
                  <a:pt x="256260" y="72174"/>
                </a:lnTo>
                <a:lnTo>
                  <a:pt x="256260" y="67132"/>
                </a:lnTo>
                <a:lnTo>
                  <a:pt x="251040" y="61925"/>
                </a:lnTo>
                <a:lnTo>
                  <a:pt x="248945" y="610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642">
            <a:extLst>
              <a:ext uri="{FF2B5EF4-FFF2-40B4-BE49-F238E27FC236}">
                <a16:creationId xmlns:a16="http://schemas.microsoft.com/office/drawing/2014/main" xmlns="" id="{9618E8DE-63E3-4EC9-88BF-FC0484A18DE5}"/>
              </a:ext>
            </a:extLst>
          </p:cNvPr>
          <p:cNvSpPr txBox="1"/>
          <p:nvPr/>
        </p:nvSpPr>
        <p:spPr>
          <a:xfrm>
            <a:off x="5334040" y="3846909"/>
            <a:ext cx="629527" cy="299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1435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-25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Абадагы</a:t>
            </a:r>
            <a:r>
              <a:rPr kumimoji="0" lang="ru-RU" sz="800" b="0" i="0" u="none" strike="noStrike" kern="1200" cap="none" spc="-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kumimoji="0" lang="ru-RU" sz="800" b="0" i="0" u="none" strike="noStrike" kern="1200" cap="none" spc="-25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коргошун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53" name="Graphic 599">
            <a:extLst>
              <a:ext uri="{FF2B5EF4-FFF2-40B4-BE49-F238E27FC236}">
                <a16:creationId xmlns:a16="http://schemas.microsoft.com/office/drawing/2014/main" xmlns="" id="{C36A8F83-F0DE-4092-BA0C-3CE11301E37C}"/>
              </a:ext>
            </a:extLst>
          </p:cNvPr>
          <p:cNvSpPr/>
          <p:nvPr/>
        </p:nvSpPr>
        <p:spPr>
          <a:xfrm>
            <a:off x="3386319" y="4654185"/>
            <a:ext cx="1330325" cy="278130"/>
          </a:xfrm>
          <a:custGeom>
            <a:avLst/>
            <a:gdLst/>
            <a:ahLst/>
            <a:cxnLst/>
            <a:rect l="l" t="t" r="r" b="b"/>
            <a:pathLst>
              <a:path w="729615" h="278130">
                <a:moveTo>
                  <a:pt x="0" y="0"/>
                </a:moveTo>
                <a:lnTo>
                  <a:pt x="195516" y="0"/>
                </a:lnTo>
                <a:lnTo>
                  <a:pt x="564515" y="277977"/>
                </a:lnTo>
                <a:lnTo>
                  <a:pt x="729449" y="277977"/>
                </a:lnTo>
              </a:path>
            </a:pathLst>
          </a:custGeom>
          <a:ln w="28575">
            <a:solidFill>
              <a:srgbClr val="A05422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raphic 600">
            <a:extLst>
              <a:ext uri="{FF2B5EF4-FFF2-40B4-BE49-F238E27FC236}">
                <a16:creationId xmlns:a16="http://schemas.microsoft.com/office/drawing/2014/main" xmlns="" id="{E2024E4D-D107-4A2C-B109-51F138D45305}"/>
              </a:ext>
            </a:extLst>
          </p:cNvPr>
          <p:cNvSpPr/>
          <p:nvPr/>
        </p:nvSpPr>
        <p:spPr>
          <a:xfrm>
            <a:off x="4623496" y="4884690"/>
            <a:ext cx="93783" cy="94615"/>
          </a:xfrm>
          <a:custGeom>
            <a:avLst/>
            <a:gdLst/>
            <a:ahLst/>
            <a:cxnLst/>
            <a:rect l="l" t="t" r="r" b="b"/>
            <a:pathLst>
              <a:path w="51435" h="94615">
                <a:moveTo>
                  <a:pt x="0" y="0"/>
                </a:moveTo>
                <a:lnTo>
                  <a:pt x="50863" y="47294"/>
                </a:lnTo>
                <a:lnTo>
                  <a:pt x="0" y="94576"/>
                </a:lnTo>
              </a:path>
            </a:pathLst>
          </a:custGeom>
          <a:ln w="12700">
            <a:solidFill>
              <a:srgbClr val="A05422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Image 598">
            <a:extLst>
              <a:ext uri="{FF2B5EF4-FFF2-40B4-BE49-F238E27FC236}">
                <a16:creationId xmlns:a16="http://schemas.microsoft.com/office/drawing/2014/main" xmlns="" id="{144DCFC2-CC6D-402F-AD1E-1AD6203AF022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983959" y="4520297"/>
            <a:ext cx="1329690" cy="1382610"/>
          </a:xfrm>
          <a:prstGeom prst="rect">
            <a:avLst/>
          </a:prstGeom>
        </p:spPr>
      </p:pic>
      <p:pic>
        <p:nvPicPr>
          <p:cNvPr id="56" name="Image 624">
            <a:extLst>
              <a:ext uri="{FF2B5EF4-FFF2-40B4-BE49-F238E27FC236}">
                <a16:creationId xmlns:a16="http://schemas.microsoft.com/office/drawing/2014/main" xmlns="" id="{792C13EF-0FD2-4799-AECB-099838375358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483069" y="4628882"/>
            <a:ext cx="357505" cy="528955"/>
          </a:xfrm>
          <a:prstGeom prst="rect">
            <a:avLst/>
          </a:prstGeom>
        </p:spPr>
      </p:pic>
      <p:sp>
        <p:nvSpPr>
          <p:cNvPr id="57" name="Textbox 644">
            <a:extLst>
              <a:ext uri="{FF2B5EF4-FFF2-40B4-BE49-F238E27FC236}">
                <a16:creationId xmlns:a16="http://schemas.microsoft.com/office/drawing/2014/main" xmlns="" id="{B2C6A9E8-1924-4CF5-9D4A-DDBE9294613F}"/>
              </a:ext>
            </a:extLst>
          </p:cNvPr>
          <p:cNvSpPr txBox="1"/>
          <p:nvPr/>
        </p:nvSpPr>
        <p:spPr>
          <a:xfrm>
            <a:off x="5320509" y="5189587"/>
            <a:ext cx="669925" cy="4460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0" marR="11430" lvl="0" indent="0" algn="ctr" defTabSz="914400" rtl="0" eaLnBrk="1" fontAlgn="auto" latinLnBrk="0" hangingPunct="1">
              <a:lnSpc>
                <a:spcPts val="89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-25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Тамак-аштагы</a:t>
            </a:r>
            <a:r>
              <a:rPr kumimoji="0" lang="ru-RU" sz="800" b="0" i="0" u="none" strike="noStrike" kern="1200" cap="none" spc="-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kumimoji="0" lang="ru-RU" sz="800" b="0" i="0" u="none" strike="noStrike" kern="1200" cap="none" spc="-25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коргошун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58" name="Graphic 621">
            <a:extLst>
              <a:ext uri="{FF2B5EF4-FFF2-40B4-BE49-F238E27FC236}">
                <a16:creationId xmlns:a16="http://schemas.microsoft.com/office/drawing/2014/main" xmlns="" id="{E40BF93D-A8B3-4C6F-AA0F-17CA072CA85C}"/>
              </a:ext>
            </a:extLst>
          </p:cNvPr>
          <p:cNvSpPr/>
          <p:nvPr/>
        </p:nvSpPr>
        <p:spPr>
          <a:xfrm>
            <a:off x="3419468" y="5256687"/>
            <a:ext cx="5245138" cy="1006475"/>
          </a:xfrm>
          <a:custGeom>
            <a:avLst/>
            <a:gdLst/>
            <a:ahLst/>
            <a:cxnLst/>
            <a:rect l="l" t="t" r="r" b="b"/>
            <a:pathLst>
              <a:path w="3634104" h="1006475">
                <a:moveTo>
                  <a:pt x="0" y="1006220"/>
                </a:moveTo>
                <a:lnTo>
                  <a:pt x="3633520" y="1006220"/>
                </a:lnTo>
                <a:lnTo>
                  <a:pt x="3633520" y="0"/>
                </a:lnTo>
              </a:path>
            </a:pathLst>
          </a:custGeom>
          <a:ln w="47625">
            <a:solidFill>
              <a:srgbClr val="CC8210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raphic 622">
            <a:extLst>
              <a:ext uri="{FF2B5EF4-FFF2-40B4-BE49-F238E27FC236}">
                <a16:creationId xmlns:a16="http://schemas.microsoft.com/office/drawing/2014/main" xmlns="" id="{D0CF28D6-FD5B-4457-B963-8E42F0114F49}"/>
              </a:ext>
            </a:extLst>
          </p:cNvPr>
          <p:cNvSpPr/>
          <p:nvPr/>
        </p:nvSpPr>
        <p:spPr>
          <a:xfrm rot="10800000" flipV="1">
            <a:off x="8437016" y="5200277"/>
            <a:ext cx="455177" cy="45719"/>
          </a:xfrm>
          <a:custGeom>
            <a:avLst/>
            <a:gdLst/>
            <a:ahLst/>
            <a:cxnLst/>
            <a:rect l="l" t="t" r="r" b="b"/>
            <a:pathLst>
              <a:path w="94615" h="51435">
                <a:moveTo>
                  <a:pt x="0" y="50863"/>
                </a:moveTo>
                <a:lnTo>
                  <a:pt x="47294" y="0"/>
                </a:lnTo>
                <a:lnTo>
                  <a:pt x="94576" y="50863"/>
                </a:lnTo>
              </a:path>
            </a:pathLst>
          </a:custGeom>
          <a:ln w="34925">
            <a:solidFill>
              <a:srgbClr val="CC8210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0" name="Group 585">
            <a:extLst>
              <a:ext uri="{FF2B5EF4-FFF2-40B4-BE49-F238E27FC236}">
                <a16:creationId xmlns:a16="http://schemas.microsoft.com/office/drawing/2014/main" xmlns="" id="{3CF79A15-105F-4EDF-A78A-A5DF8F689BB1}"/>
              </a:ext>
            </a:extLst>
          </p:cNvPr>
          <p:cNvGrpSpPr>
            <a:grpSpLocks/>
          </p:cNvGrpSpPr>
          <p:nvPr/>
        </p:nvGrpSpPr>
        <p:grpSpPr>
          <a:xfrm>
            <a:off x="7773899" y="1422274"/>
            <a:ext cx="1585307" cy="3673997"/>
            <a:chOff x="0" y="0"/>
            <a:chExt cx="1104265" cy="2979423"/>
          </a:xfrm>
        </p:grpSpPr>
        <p:sp>
          <p:nvSpPr>
            <p:cNvPr id="61" name="Graphic 586">
              <a:extLst>
                <a:ext uri="{FF2B5EF4-FFF2-40B4-BE49-F238E27FC236}">
                  <a16:creationId xmlns:a16="http://schemas.microsoft.com/office/drawing/2014/main" xmlns="" id="{D15821C2-9F12-4E2E-A1CF-9502597CC1C0}"/>
                </a:ext>
              </a:extLst>
            </p:cNvPr>
            <p:cNvSpPr/>
            <p:nvPr/>
          </p:nvSpPr>
          <p:spPr>
            <a:xfrm>
              <a:off x="0" y="3"/>
              <a:ext cx="1104265" cy="2979420"/>
            </a:xfrm>
            <a:custGeom>
              <a:avLst/>
              <a:gdLst/>
              <a:ahLst/>
              <a:cxnLst/>
              <a:rect l="l" t="t" r="r" b="b"/>
              <a:pathLst>
                <a:path w="1104265" h="2979420">
                  <a:moveTo>
                    <a:pt x="552018" y="0"/>
                  </a:moveTo>
                  <a:lnTo>
                    <a:pt x="505334" y="3766"/>
                  </a:lnTo>
                  <a:lnTo>
                    <a:pt x="461050" y="14671"/>
                  </a:lnTo>
                  <a:lnTo>
                    <a:pt x="419758" y="32121"/>
                  </a:lnTo>
                  <a:lnTo>
                    <a:pt x="382051" y="55524"/>
                  </a:lnTo>
                  <a:lnTo>
                    <a:pt x="348519" y="84288"/>
                  </a:lnTo>
                  <a:lnTo>
                    <a:pt x="319756" y="117820"/>
                  </a:lnTo>
                  <a:lnTo>
                    <a:pt x="296354" y="155528"/>
                  </a:lnTo>
                  <a:lnTo>
                    <a:pt x="278906" y="196819"/>
                  </a:lnTo>
                  <a:lnTo>
                    <a:pt x="268002" y="241101"/>
                  </a:lnTo>
                  <a:lnTo>
                    <a:pt x="264236" y="287782"/>
                  </a:lnTo>
                  <a:lnTo>
                    <a:pt x="268002" y="334465"/>
                  </a:lnTo>
                  <a:lnTo>
                    <a:pt x="278906" y="378750"/>
                  </a:lnTo>
                  <a:lnTo>
                    <a:pt x="296354" y="420044"/>
                  </a:lnTo>
                  <a:lnTo>
                    <a:pt x="319756" y="457753"/>
                  </a:lnTo>
                  <a:lnTo>
                    <a:pt x="348519" y="491286"/>
                  </a:lnTo>
                  <a:lnTo>
                    <a:pt x="382051" y="520051"/>
                  </a:lnTo>
                  <a:lnTo>
                    <a:pt x="419758" y="543455"/>
                  </a:lnTo>
                  <a:lnTo>
                    <a:pt x="461050" y="560905"/>
                  </a:lnTo>
                  <a:lnTo>
                    <a:pt x="505334" y="571810"/>
                  </a:lnTo>
                  <a:lnTo>
                    <a:pt x="552018" y="575576"/>
                  </a:lnTo>
                  <a:lnTo>
                    <a:pt x="598701" y="571810"/>
                  </a:lnTo>
                  <a:lnTo>
                    <a:pt x="642985" y="560905"/>
                  </a:lnTo>
                  <a:lnTo>
                    <a:pt x="684277" y="543455"/>
                  </a:lnTo>
                  <a:lnTo>
                    <a:pt x="721985" y="520051"/>
                  </a:lnTo>
                  <a:lnTo>
                    <a:pt x="755516" y="491286"/>
                  </a:lnTo>
                  <a:lnTo>
                    <a:pt x="784279" y="457753"/>
                  </a:lnTo>
                  <a:lnTo>
                    <a:pt x="807681" y="420044"/>
                  </a:lnTo>
                  <a:lnTo>
                    <a:pt x="825130" y="378750"/>
                  </a:lnTo>
                  <a:lnTo>
                    <a:pt x="836034" y="334465"/>
                  </a:lnTo>
                  <a:lnTo>
                    <a:pt x="839800" y="287782"/>
                  </a:lnTo>
                  <a:lnTo>
                    <a:pt x="836034" y="241101"/>
                  </a:lnTo>
                  <a:lnTo>
                    <a:pt x="825130" y="196819"/>
                  </a:lnTo>
                  <a:lnTo>
                    <a:pt x="807681" y="155528"/>
                  </a:lnTo>
                  <a:lnTo>
                    <a:pt x="784279" y="117820"/>
                  </a:lnTo>
                  <a:lnTo>
                    <a:pt x="755516" y="84288"/>
                  </a:lnTo>
                  <a:lnTo>
                    <a:pt x="721985" y="55524"/>
                  </a:lnTo>
                  <a:lnTo>
                    <a:pt x="684277" y="32121"/>
                  </a:lnTo>
                  <a:lnTo>
                    <a:pt x="642985" y="14671"/>
                  </a:lnTo>
                  <a:lnTo>
                    <a:pt x="598701" y="3766"/>
                  </a:lnTo>
                  <a:lnTo>
                    <a:pt x="552018" y="0"/>
                  </a:lnTo>
                  <a:close/>
                </a:path>
                <a:path w="1104265" h="2979420">
                  <a:moveTo>
                    <a:pt x="898283" y="1853336"/>
                  </a:moveTo>
                  <a:lnTo>
                    <a:pt x="205854" y="1853336"/>
                  </a:lnTo>
                  <a:lnTo>
                    <a:pt x="289572" y="2882455"/>
                  </a:lnTo>
                  <a:lnTo>
                    <a:pt x="300054" y="2920490"/>
                  </a:lnTo>
                  <a:lnTo>
                    <a:pt x="322713" y="2951270"/>
                  </a:lnTo>
                  <a:lnTo>
                    <a:pt x="354287" y="2971877"/>
                  </a:lnTo>
                  <a:lnTo>
                    <a:pt x="391515" y="2979394"/>
                  </a:lnTo>
                  <a:lnTo>
                    <a:pt x="712622" y="2979394"/>
                  </a:lnTo>
                  <a:lnTo>
                    <a:pt x="781404" y="2951270"/>
                  </a:lnTo>
                  <a:lnTo>
                    <a:pt x="804067" y="2920490"/>
                  </a:lnTo>
                  <a:lnTo>
                    <a:pt x="814552" y="2882455"/>
                  </a:lnTo>
                  <a:lnTo>
                    <a:pt x="898283" y="1853336"/>
                  </a:lnTo>
                  <a:close/>
                </a:path>
                <a:path w="1104265" h="2979420">
                  <a:moveTo>
                    <a:pt x="965466" y="676795"/>
                  </a:moveTo>
                  <a:lnTo>
                    <a:pt x="138595" y="676795"/>
                  </a:lnTo>
                  <a:lnTo>
                    <a:pt x="91896" y="685516"/>
                  </a:lnTo>
                  <a:lnTo>
                    <a:pt x="52410" y="709738"/>
                  </a:lnTo>
                  <a:lnTo>
                    <a:pt x="22414" y="746547"/>
                  </a:lnTo>
                  <a:lnTo>
                    <a:pt x="4184" y="793030"/>
                  </a:lnTo>
                  <a:lnTo>
                    <a:pt x="0" y="846277"/>
                  </a:lnTo>
                  <a:lnTo>
                    <a:pt x="56464" y="1721700"/>
                  </a:lnTo>
                  <a:lnTo>
                    <a:pt x="65762" y="1763520"/>
                  </a:lnTo>
                  <a:lnTo>
                    <a:pt x="86464" y="1799682"/>
                  </a:lnTo>
                  <a:lnTo>
                    <a:pt x="116305" y="1828097"/>
                  </a:lnTo>
                  <a:lnTo>
                    <a:pt x="153021" y="1846678"/>
                  </a:lnTo>
                  <a:lnTo>
                    <a:pt x="194348" y="1853336"/>
                  </a:lnTo>
                  <a:lnTo>
                    <a:pt x="909789" y="1853336"/>
                  </a:lnTo>
                  <a:lnTo>
                    <a:pt x="951106" y="1846678"/>
                  </a:lnTo>
                  <a:lnTo>
                    <a:pt x="987820" y="1828097"/>
                  </a:lnTo>
                  <a:lnTo>
                    <a:pt x="1017663" y="1799682"/>
                  </a:lnTo>
                  <a:lnTo>
                    <a:pt x="1038366" y="1763520"/>
                  </a:lnTo>
                  <a:lnTo>
                    <a:pt x="1047661" y="1721700"/>
                  </a:lnTo>
                  <a:lnTo>
                    <a:pt x="1104163" y="846277"/>
                  </a:lnTo>
                  <a:lnTo>
                    <a:pt x="1099920" y="793021"/>
                  </a:lnTo>
                  <a:lnTo>
                    <a:pt x="1081662" y="746536"/>
                  </a:lnTo>
                  <a:lnTo>
                    <a:pt x="1051655" y="709730"/>
                  </a:lnTo>
                  <a:lnTo>
                    <a:pt x="1012168" y="685514"/>
                  </a:lnTo>
                  <a:lnTo>
                    <a:pt x="965466" y="6767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2" name="Image 587">
              <a:extLst>
                <a:ext uri="{FF2B5EF4-FFF2-40B4-BE49-F238E27FC236}">
                  <a16:creationId xmlns:a16="http://schemas.microsoft.com/office/drawing/2014/main" xmlns="" id="{E87ACDEF-842C-4E0F-9C24-DA8E0F3FD3C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4223" y="0"/>
              <a:ext cx="575576" cy="575576"/>
            </a:xfrm>
            <a:prstGeom prst="rect">
              <a:avLst/>
            </a:prstGeom>
          </p:spPr>
        </p:pic>
        <p:pic>
          <p:nvPicPr>
            <p:cNvPr id="63" name="Image 588">
              <a:extLst>
                <a:ext uri="{FF2B5EF4-FFF2-40B4-BE49-F238E27FC236}">
                  <a16:creationId xmlns:a16="http://schemas.microsoft.com/office/drawing/2014/main" xmlns="" id="{764ED8F0-1781-4FDC-A59F-3938CC6598B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" y="676808"/>
              <a:ext cx="1104150" cy="2302586"/>
            </a:xfrm>
            <a:prstGeom prst="rect">
              <a:avLst/>
            </a:prstGeom>
          </p:spPr>
        </p:pic>
        <p:sp>
          <p:nvSpPr>
            <p:cNvPr id="64" name="Textbox 589">
              <a:extLst>
                <a:ext uri="{FF2B5EF4-FFF2-40B4-BE49-F238E27FC236}">
                  <a16:creationId xmlns:a16="http://schemas.microsoft.com/office/drawing/2014/main" xmlns="" id="{1701FBDF-643A-4B0C-A8A1-F562D28AFEE9}"/>
                </a:ext>
              </a:extLst>
            </p:cNvPr>
            <p:cNvSpPr txBox="1"/>
            <p:nvPr/>
          </p:nvSpPr>
          <p:spPr>
            <a:xfrm>
              <a:off x="0" y="0"/>
              <a:ext cx="1104265" cy="297942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 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-1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Организмдеги</a:t>
              </a:r>
              <a:r>
                <a:rPr kumimoji="0" lang="ru-RU" sz="1400" b="0" i="0" u="none" strike="noStrike" kern="1200" cap="none" spc="-1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 </a:t>
              </a:r>
              <a:r>
                <a:rPr kumimoji="0" lang="ru-RU" sz="1400" b="0" i="0" u="none" strike="noStrike" kern="1200" cap="none" spc="-1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жогорку</a:t>
              </a:r>
              <a:r>
                <a:rPr kumimoji="0" lang="ru-RU" sz="1400" b="0" i="0" u="none" strike="noStrike" kern="1200" cap="none" spc="-1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 </a:t>
              </a:r>
              <a:r>
                <a:rPr kumimoji="0" lang="ru-RU" sz="1400" b="0" i="0" u="none" strike="noStrike" kern="1200" cap="none" spc="-1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өлчөм</a:t>
              </a:r>
              <a:r>
                <a:rPr kumimoji="0" lang="ru-RU" sz="1400" b="0" i="0" u="none" strike="noStrike" kern="1200" cap="none" spc="-1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 </a:t>
              </a:r>
              <a:r>
                <a:rPr kumimoji="0" lang="ru-RU" sz="1400" b="0" i="0" u="none" strike="noStrike" kern="1200" cap="none" spc="-1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жана</a:t>
              </a:r>
              <a:r>
                <a:rPr kumimoji="0" lang="ru-RU" sz="1400" b="0" i="0" u="none" strike="noStrike" kern="1200" cap="none" spc="-1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 </a:t>
              </a:r>
              <a:r>
                <a:rPr kumimoji="0" lang="ru-RU" sz="1400" b="0" i="0" u="none" strike="noStrike" kern="1200" cap="none" spc="-1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ден</a:t>
              </a:r>
              <a:r>
                <a:rPr kumimoji="0" lang="ru-RU" sz="1400" b="0" i="0" u="none" strike="noStrike" kern="1200" cap="none" spc="-1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 </a:t>
              </a:r>
              <a:r>
                <a:rPr kumimoji="0" lang="ru-RU" sz="1400" b="0" i="0" u="none" strike="noStrike" kern="1200" cap="none" spc="-1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соолукка</a:t>
              </a:r>
              <a:r>
                <a:rPr kumimoji="0" lang="ru-RU" sz="1400" b="0" i="0" u="none" strike="noStrike" kern="1200" cap="none" spc="-1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 </a:t>
              </a:r>
              <a:r>
                <a:rPr kumimoji="0" lang="ru-RU" sz="1400" b="0" i="0" u="none" strike="noStrike" kern="1200" cap="none" spc="-1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таасири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</p:grpSp>
      <p:sp>
        <p:nvSpPr>
          <p:cNvPr id="65" name="Graphic 609">
            <a:extLst>
              <a:ext uri="{FF2B5EF4-FFF2-40B4-BE49-F238E27FC236}">
                <a16:creationId xmlns:a16="http://schemas.microsoft.com/office/drawing/2014/main" xmlns="" id="{02D53100-40F4-47C6-B764-F2CD5C81210B}"/>
              </a:ext>
            </a:extLst>
          </p:cNvPr>
          <p:cNvSpPr/>
          <p:nvPr/>
        </p:nvSpPr>
        <p:spPr>
          <a:xfrm>
            <a:off x="6467361" y="1212149"/>
            <a:ext cx="1155160" cy="1250315"/>
          </a:xfrm>
          <a:custGeom>
            <a:avLst/>
            <a:gdLst/>
            <a:ahLst/>
            <a:cxnLst/>
            <a:rect l="l" t="t" r="r" b="b"/>
            <a:pathLst>
              <a:path w="640080" h="1250315">
                <a:moveTo>
                  <a:pt x="0" y="0"/>
                </a:moveTo>
                <a:lnTo>
                  <a:pt x="186512" y="0"/>
                </a:lnTo>
                <a:lnTo>
                  <a:pt x="474522" y="1249972"/>
                </a:lnTo>
                <a:lnTo>
                  <a:pt x="639457" y="1249972"/>
                </a:lnTo>
              </a:path>
            </a:pathLst>
          </a:custGeom>
          <a:ln w="22225">
            <a:solidFill>
              <a:srgbClr val="008DD1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raphic 610">
            <a:extLst>
              <a:ext uri="{FF2B5EF4-FFF2-40B4-BE49-F238E27FC236}">
                <a16:creationId xmlns:a16="http://schemas.microsoft.com/office/drawing/2014/main" xmlns="" id="{11737C40-D904-4F23-9757-CA0D6A5E1F88}"/>
              </a:ext>
            </a:extLst>
          </p:cNvPr>
          <p:cNvSpPr/>
          <p:nvPr/>
        </p:nvSpPr>
        <p:spPr>
          <a:xfrm>
            <a:off x="7529696" y="2414839"/>
            <a:ext cx="92825" cy="94615"/>
          </a:xfrm>
          <a:custGeom>
            <a:avLst/>
            <a:gdLst/>
            <a:ahLst/>
            <a:cxnLst/>
            <a:rect l="l" t="t" r="r" b="b"/>
            <a:pathLst>
              <a:path w="51435" h="94615">
                <a:moveTo>
                  <a:pt x="0" y="0"/>
                </a:moveTo>
                <a:lnTo>
                  <a:pt x="50863" y="47294"/>
                </a:lnTo>
                <a:lnTo>
                  <a:pt x="0" y="94576"/>
                </a:lnTo>
              </a:path>
            </a:pathLst>
          </a:custGeom>
          <a:ln w="12700">
            <a:solidFill>
              <a:srgbClr val="008DD1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raphic 603">
            <a:extLst>
              <a:ext uri="{FF2B5EF4-FFF2-40B4-BE49-F238E27FC236}">
                <a16:creationId xmlns:a16="http://schemas.microsoft.com/office/drawing/2014/main" xmlns="" id="{1B88DC50-CAC9-4C5D-B507-84BE0666F2E7}"/>
              </a:ext>
            </a:extLst>
          </p:cNvPr>
          <p:cNvSpPr/>
          <p:nvPr/>
        </p:nvSpPr>
        <p:spPr>
          <a:xfrm>
            <a:off x="6465547" y="2387336"/>
            <a:ext cx="1156974" cy="394970"/>
          </a:xfrm>
          <a:custGeom>
            <a:avLst/>
            <a:gdLst/>
            <a:ahLst/>
            <a:cxnLst/>
            <a:rect l="l" t="t" r="r" b="b"/>
            <a:pathLst>
              <a:path w="640080" h="394970">
                <a:moveTo>
                  <a:pt x="0" y="0"/>
                </a:moveTo>
                <a:lnTo>
                  <a:pt x="186512" y="0"/>
                </a:lnTo>
                <a:lnTo>
                  <a:pt x="474522" y="394970"/>
                </a:lnTo>
                <a:lnTo>
                  <a:pt x="639457" y="394970"/>
                </a:lnTo>
              </a:path>
            </a:pathLst>
          </a:custGeom>
          <a:ln w="28575">
            <a:solidFill>
              <a:srgbClr val="A05422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raphic 604">
            <a:extLst>
              <a:ext uri="{FF2B5EF4-FFF2-40B4-BE49-F238E27FC236}">
                <a16:creationId xmlns:a16="http://schemas.microsoft.com/office/drawing/2014/main" xmlns="" id="{79953075-78D9-47C6-ADBB-A749DD288065}"/>
              </a:ext>
            </a:extLst>
          </p:cNvPr>
          <p:cNvSpPr/>
          <p:nvPr/>
        </p:nvSpPr>
        <p:spPr>
          <a:xfrm>
            <a:off x="7529550" y="2734681"/>
            <a:ext cx="92971" cy="94615"/>
          </a:xfrm>
          <a:custGeom>
            <a:avLst/>
            <a:gdLst/>
            <a:ahLst/>
            <a:cxnLst/>
            <a:rect l="l" t="t" r="r" b="b"/>
            <a:pathLst>
              <a:path w="51435" h="94615">
                <a:moveTo>
                  <a:pt x="0" y="0"/>
                </a:moveTo>
                <a:lnTo>
                  <a:pt x="50863" y="47294"/>
                </a:lnTo>
                <a:lnTo>
                  <a:pt x="0" y="94576"/>
                </a:lnTo>
              </a:path>
            </a:pathLst>
          </a:custGeom>
          <a:ln w="12700">
            <a:solidFill>
              <a:srgbClr val="A05422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raphic 605">
            <a:extLst>
              <a:ext uri="{FF2B5EF4-FFF2-40B4-BE49-F238E27FC236}">
                <a16:creationId xmlns:a16="http://schemas.microsoft.com/office/drawing/2014/main" xmlns="" id="{AFA761ED-6DF4-4796-A022-64112FEB1084}"/>
              </a:ext>
            </a:extLst>
          </p:cNvPr>
          <p:cNvSpPr/>
          <p:nvPr/>
        </p:nvSpPr>
        <p:spPr>
          <a:xfrm>
            <a:off x="6465547" y="3327966"/>
            <a:ext cx="1156974" cy="394970"/>
          </a:xfrm>
          <a:custGeom>
            <a:avLst/>
            <a:gdLst/>
            <a:ahLst/>
            <a:cxnLst/>
            <a:rect l="l" t="t" r="r" b="b"/>
            <a:pathLst>
              <a:path w="640080" h="394970">
                <a:moveTo>
                  <a:pt x="0" y="394970"/>
                </a:moveTo>
                <a:lnTo>
                  <a:pt x="186512" y="394970"/>
                </a:lnTo>
                <a:lnTo>
                  <a:pt x="474522" y="0"/>
                </a:lnTo>
                <a:lnTo>
                  <a:pt x="639457" y="0"/>
                </a:lnTo>
              </a:path>
            </a:pathLst>
          </a:custGeom>
          <a:ln w="28575">
            <a:solidFill>
              <a:srgbClr val="00B5CB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raphic 606">
            <a:extLst>
              <a:ext uri="{FF2B5EF4-FFF2-40B4-BE49-F238E27FC236}">
                <a16:creationId xmlns:a16="http://schemas.microsoft.com/office/drawing/2014/main" xmlns="" id="{9C6CFF6C-E49F-44F8-92B4-2B1111C1EBC0}"/>
              </a:ext>
            </a:extLst>
          </p:cNvPr>
          <p:cNvSpPr/>
          <p:nvPr/>
        </p:nvSpPr>
        <p:spPr>
          <a:xfrm>
            <a:off x="7529550" y="3280976"/>
            <a:ext cx="92971" cy="94615"/>
          </a:xfrm>
          <a:custGeom>
            <a:avLst/>
            <a:gdLst/>
            <a:ahLst/>
            <a:cxnLst/>
            <a:rect l="l" t="t" r="r" b="b"/>
            <a:pathLst>
              <a:path w="51435" h="94615">
                <a:moveTo>
                  <a:pt x="0" y="94576"/>
                </a:moveTo>
                <a:lnTo>
                  <a:pt x="50863" y="47282"/>
                </a:lnTo>
                <a:lnTo>
                  <a:pt x="0" y="0"/>
                </a:lnTo>
              </a:path>
            </a:pathLst>
          </a:custGeom>
          <a:ln w="12700">
            <a:solidFill>
              <a:srgbClr val="00B5CB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raphic 607">
            <a:extLst>
              <a:ext uri="{FF2B5EF4-FFF2-40B4-BE49-F238E27FC236}">
                <a16:creationId xmlns:a16="http://schemas.microsoft.com/office/drawing/2014/main" xmlns="" id="{53AE4E5A-3B59-4B79-BC76-8A6E9CFE0AAC}"/>
              </a:ext>
            </a:extLst>
          </p:cNvPr>
          <p:cNvSpPr/>
          <p:nvPr/>
        </p:nvSpPr>
        <p:spPr>
          <a:xfrm>
            <a:off x="6465027" y="3808224"/>
            <a:ext cx="1114350" cy="1250315"/>
          </a:xfrm>
          <a:custGeom>
            <a:avLst/>
            <a:gdLst/>
            <a:ahLst/>
            <a:cxnLst/>
            <a:rect l="l" t="t" r="r" b="b"/>
            <a:pathLst>
              <a:path w="640080" h="1250315">
                <a:moveTo>
                  <a:pt x="0" y="1249972"/>
                </a:moveTo>
                <a:lnTo>
                  <a:pt x="186512" y="1249972"/>
                </a:lnTo>
                <a:lnTo>
                  <a:pt x="474522" y="0"/>
                </a:lnTo>
                <a:lnTo>
                  <a:pt x="639457" y="0"/>
                </a:lnTo>
              </a:path>
            </a:pathLst>
          </a:custGeom>
          <a:ln w="31750">
            <a:solidFill>
              <a:srgbClr val="CC8210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raphic 608">
            <a:extLst>
              <a:ext uri="{FF2B5EF4-FFF2-40B4-BE49-F238E27FC236}">
                <a16:creationId xmlns:a16="http://schemas.microsoft.com/office/drawing/2014/main" xmlns="" id="{FE40C2B9-474E-450A-853A-EC4580984A29}"/>
              </a:ext>
            </a:extLst>
          </p:cNvPr>
          <p:cNvSpPr/>
          <p:nvPr/>
        </p:nvSpPr>
        <p:spPr>
          <a:xfrm>
            <a:off x="7489832" y="3760599"/>
            <a:ext cx="89546" cy="94615"/>
          </a:xfrm>
          <a:custGeom>
            <a:avLst/>
            <a:gdLst/>
            <a:ahLst/>
            <a:cxnLst/>
            <a:rect l="l" t="t" r="r" b="b"/>
            <a:pathLst>
              <a:path w="51435" h="94615">
                <a:moveTo>
                  <a:pt x="0" y="94576"/>
                </a:moveTo>
                <a:lnTo>
                  <a:pt x="50863" y="47282"/>
                </a:lnTo>
                <a:lnTo>
                  <a:pt x="0" y="0"/>
                </a:lnTo>
              </a:path>
            </a:pathLst>
          </a:custGeom>
          <a:ln w="12700">
            <a:solidFill>
              <a:srgbClr val="CC8210"/>
            </a:solidFill>
            <a:prstDash val="solid"/>
          </a:ln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94C68A38-AAEB-468B-8E34-196353469493}"/>
              </a:ext>
            </a:extLst>
          </p:cNvPr>
          <p:cNvSpPr txBox="1"/>
          <p:nvPr/>
        </p:nvSpPr>
        <p:spPr>
          <a:xfrm>
            <a:off x="4019586" y="59514"/>
            <a:ext cx="4645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-70" normalizeH="0" baseline="0" noProof="0" dirty="0" err="1" smtClean="0">
                <a:ln>
                  <a:noFill/>
                </a:ln>
                <a:solidFill>
                  <a:srgbClr val="008DD1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Коргошундун</a:t>
            </a:r>
            <a:r>
              <a:rPr kumimoji="0" lang="ru-RU" sz="1800" b="0" i="0" u="none" strike="noStrike" kern="1200" cap="none" spc="-70" normalizeH="0" noProof="0" dirty="0" smtClean="0">
                <a:ln>
                  <a:noFill/>
                </a:ln>
                <a:solidFill>
                  <a:srgbClr val="008DD1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kumimoji="0" lang="ru-RU" sz="1800" b="0" i="0" u="none" strike="noStrike" kern="1200" cap="none" spc="-70" normalizeH="0" noProof="0" dirty="0" err="1" smtClean="0">
                <a:ln>
                  <a:noFill/>
                </a:ln>
                <a:solidFill>
                  <a:srgbClr val="008DD1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негизги</a:t>
            </a:r>
            <a:r>
              <a:rPr kumimoji="0" lang="ru-RU" sz="1800" b="0" i="0" u="none" strike="noStrike" kern="1200" cap="none" spc="-70" normalizeH="0" noProof="0" dirty="0" smtClean="0">
                <a:ln>
                  <a:noFill/>
                </a:ln>
                <a:solidFill>
                  <a:srgbClr val="008DD1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kumimoji="0" lang="ru-RU" sz="1800" b="0" i="0" u="none" strike="noStrike" kern="1200" cap="none" spc="-70" normalizeH="0" noProof="0" dirty="0" err="1" smtClean="0">
                <a:ln>
                  <a:noFill/>
                </a:ln>
                <a:solidFill>
                  <a:srgbClr val="008DD1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таасир</a:t>
            </a:r>
            <a:r>
              <a:rPr kumimoji="0" lang="ru-RU" sz="1800" b="0" i="0" u="none" strike="noStrike" kern="1200" cap="none" spc="-70" normalizeH="0" noProof="0" dirty="0" smtClean="0">
                <a:ln>
                  <a:noFill/>
                </a:ln>
                <a:solidFill>
                  <a:srgbClr val="008DD1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kumimoji="0" lang="ru-RU" sz="1800" b="0" i="0" u="none" strike="noStrike" kern="1200" cap="none" spc="-70" normalizeH="0" noProof="0" dirty="0" err="1" smtClean="0">
                <a:ln>
                  <a:noFill/>
                </a:ln>
                <a:solidFill>
                  <a:srgbClr val="008DD1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этүү</a:t>
            </a:r>
            <a:r>
              <a:rPr kumimoji="0" lang="ru-RU" sz="1800" b="0" i="0" u="none" strike="noStrike" kern="1200" cap="none" spc="-70" normalizeH="0" noProof="0" dirty="0" smtClean="0">
                <a:ln>
                  <a:noFill/>
                </a:ln>
                <a:solidFill>
                  <a:srgbClr val="008DD1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kumimoji="0" lang="ru-RU" sz="1800" b="0" i="0" u="none" strike="noStrike" kern="1200" cap="none" spc="-70" normalizeH="0" noProof="0" dirty="0" err="1" smtClean="0">
                <a:ln>
                  <a:noFill/>
                </a:ln>
                <a:solidFill>
                  <a:srgbClr val="008DD1"/>
                </a:solidFill>
                <a:effectLst/>
                <a:uLnTx/>
                <a:uFillTx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булактары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9520843" y="951793"/>
            <a:ext cx="32998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1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1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927" y="-28049"/>
            <a:ext cx="3524073" cy="89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417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7D41482-0079-4252-9618-33F89E71D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39" y="1055604"/>
            <a:ext cx="11597640" cy="4351338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Коргошун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эреже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болгондой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адамдын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организмине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булганган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топурактан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чаң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аэрозолдорун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дем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алууда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кирет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Коргошун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организмде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топтолуп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таасир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берүүчү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ууларга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киргендиктен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ал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организмде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эрибеген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үч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негизги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коргошун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фосфаты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түрүндө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топтолот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анын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көп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бөлүгү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сөөктөрдүн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трабекулаларында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депонирленет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Сөөктөрдө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топтолгон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коргошун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кайра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канга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бөлүнүү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касиетине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ээ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бул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жерде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ферменттердин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блокадасынын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деңгээлинде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гемоглобиндин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синтезин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басаңдатуучу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коллоиддүү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туздарды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пайда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кылат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8060556" y="214604"/>
            <a:ext cx="4131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1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1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0117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026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50E4E4F-D98D-4C5E-9D25-EF5BC0F4FF28}"/>
              </a:ext>
            </a:extLst>
          </p:cNvPr>
          <p:cNvSpPr txBox="1"/>
          <p:nvPr/>
        </p:nvSpPr>
        <p:spPr>
          <a:xfrm>
            <a:off x="141770" y="1255084"/>
            <a:ext cx="5919051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sz="2000" b="1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Коргошундун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таасиринин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скрининги</a:t>
            </a:r>
            <a:r>
              <a:rPr kumimoji="0" lang="ru-RU" sz="2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ru-RU" sz="20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үчүн</a:t>
            </a:r>
            <a:r>
              <a:rPr kumimoji="0" lang="ru-RU" sz="2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анкета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sz="2000" b="1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Баланын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организмине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кириши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мүмкүн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болгон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коргошундун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булагын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аныктоо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үчүн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анкетаны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толтуруу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өтө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маанилүү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</a:t>
            </a:r>
            <a:r>
              <a:rPr kumimoji="0" lang="ru-RU" sz="2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ru-RU" sz="20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анткени</a:t>
            </a:r>
            <a:r>
              <a:rPr kumimoji="0" lang="ru-RU" sz="2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ru-RU" sz="20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булактары</a:t>
            </a:r>
            <a:r>
              <a:rPr kumimoji="0" lang="ru-RU" sz="2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ru-RU" sz="20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кыйла</a:t>
            </a:r>
            <a:r>
              <a:rPr kumimoji="0" lang="ru-RU" sz="2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ru-RU" sz="20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көп</a:t>
            </a:r>
            <a:r>
              <a:rPr kumimoji="0" lang="ru-RU" sz="2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sz="2000" b="1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sz="2000" b="1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sz="2000" b="1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sz="2000" b="1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ru-RU" sz="2000" b="1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26" name="Picture 2" descr="Прием металла Каракол — Справочник Каракол">
            <a:extLst>
              <a:ext uri="{FF2B5EF4-FFF2-40B4-BE49-F238E27FC236}">
                <a16:creationId xmlns:a16="http://schemas.microsoft.com/office/drawing/2014/main" xmlns="" id="{FC919F31-B1F2-444F-8528-A65E824EB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674" y="1671815"/>
            <a:ext cx="4822256" cy="519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57556DD-2A57-4DD6-BB65-1596D307B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944" y="1896707"/>
            <a:ext cx="3700863" cy="23074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91287" y="253849"/>
            <a:ext cx="5237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</a:rPr>
              <a:t>КССУИ (КР </a:t>
            </a:r>
            <a:r>
              <a:rPr lang="ru-RU" sz="14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ССМга</a:t>
            </a:r>
            <a: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караштуу</a:t>
            </a:r>
            <a: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Коомдук</a:t>
            </a:r>
            <a: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саламаттык</a:t>
            </a:r>
            <a: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сактоо</a:t>
            </a:r>
            <a: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улуттук</a:t>
            </a:r>
            <a: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</a:rPr>
              <a:t> институту)</a:t>
            </a:r>
            <a:r>
              <a:rPr lang="ru-RU" sz="1100" dirty="0">
                <a:solidFill>
                  <a:schemeClr val="accent1"/>
                </a:solidFill>
                <a:latin typeface="Arial Black" panose="020B0A04020102020204" pitchFamily="34" charset="0"/>
              </a:rPr>
              <a:t> 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0117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439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A72447DC-335E-46B4-99E2-F005F9293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1667" y="4380631"/>
            <a:ext cx="2537279" cy="2489583"/>
          </a:xfrm>
          <a:prstGeom prst="rect">
            <a:avLst/>
          </a:prstGeom>
        </p:spPr>
      </p:pic>
      <p:pic>
        <p:nvPicPr>
          <p:cNvPr id="4" name="Google Shape;182;p7">
            <a:extLst>
              <a:ext uri="{FF2B5EF4-FFF2-40B4-BE49-F238E27FC236}">
                <a16:creationId xmlns:a16="http://schemas.microsoft.com/office/drawing/2014/main" xmlns="" id="{7B934485-59D0-43B7-948B-965533A042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925" y="860653"/>
            <a:ext cx="2196725" cy="303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4;p7">
            <a:extLst>
              <a:ext uri="{FF2B5EF4-FFF2-40B4-BE49-F238E27FC236}">
                <a16:creationId xmlns:a16="http://schemas.microsoft.com/office/drawing/2014/main" xmlns="" id="{4BC5EB4F-F164-4E85-ADE7-ED867CF1156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99913" y="4380631"/>
            <a:ext cx="1695483" cy="2448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83 рез. по запросу «Шырдак» — изображения, стоковые фотографии, трехмерные  объекты и векторная графика | Shutterstock">
            <a:extLst>
              <a:ext uri="{FF2B5EF4-FFF2-40B4-BE49-F238E27FC236}">
                <a16:creationId xmlns:a16="http://schemas.microsoft.com/office/drawing/2014/main" xmlns="" id="{EBCA2F83-371D-4326-9B53-6ADC7FB76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935" y="4255289"/>
            <a:ext cx="2825547" cy="244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7A9C29C-7552-42B5-AE34-396FC58F2803}"/>
              </a:ext>
            </a:extLst>
          </p:cNvPr>
          <p:cNvSpPr txBox="1"/>
          <p:nvPr/>
        </p:nvSpPr>
        <p:spPr>
          <a:xfrm>
            <a:off x="3399913" y="904324"/>
            <a:ext cx="4507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Коргошундун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таасиринин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скрининги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үчүн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анкета:     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мисалы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45FC136-E1BE-4063-B9C6-D06FFF1EF213}"/>
              </a:ext>
            </a:extLst>
          </p:cNvPr>
          <p:cNvSpPr txBox="1"/>
          <p:nvPr/>
        </p:nvSpPr>
        <p:spPr>
          <a:xfrm>
            <a:off x="3191970" y="1541981"/>
            <a:ext cx="587701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Балдар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төмөнкүлөрдү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колдонушабы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же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алар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менен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ойнойбу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Керамика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карапалар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жана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коргошун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эритмеси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менен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капталган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идиш-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аяктар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Коргошун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эритмеси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менен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капталган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балдар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аянтчаларында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ойношот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Коргошун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боёгун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камтышы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мүмкүн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болгон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оюнчуктар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бала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бакчадагы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үйдөгү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буюмдар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жана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мектеп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буюмдары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200D2F0-C31F-4188-855D-9D617B7AC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925" y="3608427"/>
            <a:ext cx="3084843" cy="29141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0933E4E-4183-4F94-A01E-6E6F8834C0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6190" y="1679914"/>
            <a:ext cx="3145810" cy="27007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8060556" y="214604"/>
            <a:ext cx="4131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1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1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0117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052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6F0E8C8-5348-4DCD-B9A8-CDBBAC393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21" y="1341121"/>
            <a:ext cx="4234649" cy="551688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сезгичтиктин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опурталдуу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терезелери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түйүлдүктө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клеткалар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өтө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тез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өсөт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ошол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эле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убакта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дифференциация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процесине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дуушар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болот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мындай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шарттарда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уулуу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заттар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мутацияны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жана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тубаса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аномалияны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пайда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кылуу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мүмкүнчүлүгү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нө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ээ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болушат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Selevan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Kimmel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&amp;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Mendola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2000)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760A471-01C5-404A-BDD9-94A89F6E730F}"/>
              </a:ext>
            </a:extLst>
          </p:cNvPr>
          <p:cNvSpPr txBox="1"/>
          <p:nvPr/>
        </p:nvSpPr>
        <p:spPr>
          <a:xfrm>
            <a:off x="8578414" y="2607236"/>
            <a:ext cx="3800444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жашоонун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алгачкы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беш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жылына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нерв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системасынын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негизги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өнүгүүсү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туура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келет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D7719A-7FDD-4C21-9259-130B1433AAF9}"/>
              </a:ext>
            </a:extLst>
          </p:cNvPr>
          <p:cNvSpPr txBox="1"/>
          <p:nvPr/>
        </p:nvSpPr>
        <p:spPr>
          <a:xfrm>
            <a:off x="4499931" y="2372333"/>
            <a:ext cx="407848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ымыркайлар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көбүрөөк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сезгич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келишет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анткени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алардын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организми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метаболизациялоо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жөндөмдүүлүгүнө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ээ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эмес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6DCE32E-2FFC-40FE-8C50-7EC480F0F144}"/>
              </a:ext>
            </a:extLst>
          </p:cNvPr>
          <p:cNvSpPr txBox="1"/>
          <p:nvPr/>
        </p:nvSpPr>
        <p:spPr>
          <a:xfrm>
            <a:off x="4380495" y="4932439"/>
            <a:ext cx="75777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Эрте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куракта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нейротоксиндердин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коргошун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таасири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соолуктун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бузулушунун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себеби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болуп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саналат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ал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ондогон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жылдардан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кийин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байкалышы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мүмкүн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2050" name="Picture 2" descr="беременные женщины. беременность и роды. пара с детьми. родители  обнимаются. семейный трюм и обнимание улыбки новорожденного Иллюстрация  вектора - иллюстрации насчитывающей семья, экипаж: 269752016">
            <a:extLst>
              <a:ext uri="{FF2B5EF4-FFF2-40B4-BE49-F238E27FC236}">
                <a16:creationId xmlns:a16="http://schemas.microsoft.com/office/drawing/2014/main" xmlns="" id="{A359C244-81AA-491A-A5EA-F2B1729C0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30" y="0"/>
            <a:ext cx="5246701" cy="248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5E168F64-938D-4A2C-BE1D-14016C32FF07}"/>
              </a:ext>
            </a:extLst>
          </p:cNvPr>
          <p:cNvCxnSpPr>
            <a:cxnSpLocks/>
          </p:cNvCxnSpPr>
          <p:nvPr/>
        </p:nvCxnSpPr>
        <p:spPr>
          <a:xfrm flipH="1">
            <a:off x="3300495" y="532618"/>
            <a:ext cx="1080000" cy="10475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CE8BFCC-AD4E-4285-8184-014D44BEA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06768">
            <a:off x="5105405" y="891599"/>
            <a:ext cx="1411088" cy="137716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5671A39-CE37-49FE-BD8A-683BDD125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251235" y="598903"/>
            <a:ext cx="2536068" cy="24751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B4A486F-7E56-478A-9548-CA4D888EC0B6}"/>
              </a:ext>
            </a:extLst>
          </p:cNvPr>
          <p:cNvSpPr txBox="1"/>
          <p:nvPr/>
        </p:nvSpPr>
        <p:spPr>
          <a:xfrm>
            <a:off x="9128023" y="4046"/>
            <a:ext cx="28301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КССУИ (КР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ССМга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караштуу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Коомдук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саламаттык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сактоо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1" i="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улуттук</a:t>
            </a:r>
            <a:r>
              <a:rPr lang="ru-RU" sz="1400" b="1" i="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институту)</a:t>
            </a:r>
            <a:r>
              <a:rPr lang="ru-RU" sz="11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 </a:t>
            </a:r>
            <a:endParaRPr lang="ru-RU" sz="11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736622" cy="10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6090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</TotalTime>
  <Words>2850</Words>
  <Application>Microsoft Office PowerPoint</Application>
  <PresentationFormat>Произвольный</PresentationFormat>
  <Paragraphs>433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Дерево</vt:lpstr>
      <vt:lpstr>1_Тема Office</vt:lpstr>
      <vt:lpstr>Капля</vt:lpstr>
      <vt:lpstr>Коргошун пайда кылган оорулар жөнүндө маалымат  </vt:lpstr>
      <vt:lpstr>Презентация PowerPoint</vt:lpstr>
      <vt:lpstr>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Коргошунга ууланууну аныктоо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2023-2026-ж. карата крда эрте кийлигишүүнү  өнүктүрүү боюнча программа жана иш-чаралар планы   эскм, ссм жана бим 2023-ж. 18-августундагы №137 буйругу</vt:lpstr>
      <vt:lpstr>КР ӨКМӨТҮНҮН 2019-2030-ЖЫЛДАРГА КАЛКТЫН ДЕН СООЛУГУН САКТОО ЖАНА САЛАМАТТЫК САКТОО СИСТЕМАСЫН ӨНҮКТҮРҮҮ БОЮНЧА «ДЕН СООЛУГУ ЧЫҢ АДАМ – ӨНҮККӨН ӨЛКӨ» ПРОГРАММАСЫ                                            </vt:lpstr>
      <vt:lpstr>Изилдөө:  Дүйнөлүк банктын Тобу 2023-жылы коргошундун 5 жашка чейинки курактагы балдарга тийгизген  таасирине байланыштуу IQ көрсөткүчүн жоготууну жана экономикалык чыгымдарды баалаган.  </vt:lpstr>
      <vt:lpstr>ЭҢ БАШКЫСЫ – БАЛАНЫН ЖАШООСУНДА ЖАНА АНЫН ҮЙ-БҮЛӨСҮНДӨ КУБАНЫЧ КӨП БОЛУШУ ҮЧҮН БАЛАДА АНЫН ЧЕКСИЗ ПОТЕНЦИАЛДУУ МҮМКҮНЧҮЛҮКТӨРҮН ӨНҮКТҮРҮҮ ЗАРЫЛ!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Главное  — развить в ребенке его безграничные потенциальные возможности, чтобы больше стало радости в его жизни и в его семье!</dc:title>
  <dc:creator>Абай Туменбаев</dc:creator>
  <cp:lastModifiedBy>Desktop</cp:lastModifiedBy>
  <cp:revision>108</cp:revision>
  <dcterms:created xsi:type="dcterms:W3CDTF">2024-09-17T08:33:37Z</dcterms:created>
  <dcterms:modified xsi:type="dcterms:W3CDTF">2024-10-01T02:38:20Z</dcterms:modified>
</cp:coreProperties>
</file>